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36"/>
  </p:notesMasterIdLst>
  <p:sldIdLst>
    <p:sldId id="257" r:id="rId6"/>
    <p:sldId id="306" r:id="rId7"/>
    <p:sldId id="312" r:id="rId8"/>
    <p:sldId id="313" r:id="rId9"/>
    <p:sldId id="314" r:id="rId10"/>
    <p:sldId id="315" r:id="rId11"/>
    <p:sldId id="316" r:id="rId12"/>
    <p:sldId id="317" r:id="rId13"/>
    <p:sldId id="293" r:id="rId14"/>
    <p:sldId id="280" r:id="rId15"/>
    <p:sldId id="281" r:id="rId16"/>
    <p:sldId id="285" r:id="rId17"/>
    <p:sldId id="286" r:id="rId18"/>
    <p:sldId id="287" r:id="rId19"/>
    <p:sldId id="288" r:id="rId20"/>
    <p:sldId id="290" r:id="rId21"/>
    <p:sldId id="292" r:id="rId22"/>
    <p:sldId id="295" r:id="rId23"/>
    <p:sldId id="296" r:id="rId24"/>
    <p:sldId id="297" r:id="rId25"/>
    <p:sldId id="298" r:id="rId26"/>
    <p:sldId id="302" r:id="rId27"/>
    <p:sldId id="310" r:id="rId28"/>
    <p:sldId id="299" r:id="rId29"/>
    <p:sldId id="300" r:id="rId30"/>
    <p:sldId id="311" r:id="rId31"/>
    <p:sldId id="307" r:id="rId32"/>
    <p:sldId id="291" r:id="rId33"/>
    <p:sldId id="308" r:id="rId34"/>
    <p:sldId id="309"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FF0000"/>
    <a:srgbClr val="00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830"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99136D-B7E7-4D21-9D8F-5AF62A2263CF}" type="doc">
      <dgm:prSet loTypeId="urn:microsoft.com/office/officeart/2005/8/layout/chevron2" loCatId="list" qsTypeId="urn:microsoft.com/office/officeart/2005/8/quickstyle/simple5" qsCatId="simple" csTypeId="urn:microsoft.com/office/officeart/2005/8/colors/colorful1#1" csCatId="colorful" phldr="1"/>
      <dgm:spPr/>
      <dgm:t>
        <a:bodyPr/>
        <a:lstStyle/>
        <a:p>
          <a:endParaRPr lang="tr-TR"/>
        </a:p>
      </dgm:t>
    </dgm:pt>
    <dgm:pt modelId="{902BB38C-A3D7-4106-B6B6-ECB81746E6EA}">
      <dgm:prSet phldrT="[Metin]"/>
      <dgm:spPr/>
      <dgm:t>
        <a:bodyPr/>
        <a:lstStyle/>
        <a:p>
          <a:pPr algn="l"/>
          <a:endParaRPr lang="tr-TR" dirty="0"/>
        </a:p>
      </dgm:t>
    </dgm:pt>
    <dgm:pt modelId="{ED37D35A-F8EE-4A84-AAC0-D375ED45D40A}" type="parTrans" cxnId="{E7298582-C15D-447C-8EB8-A390257B1E79}">
      <dgm:prSet/>
      <dgm:spPr/>
      <dgm:t>
        <a:bodyPr/>
        <a:lstStyle/>
        <a:p>
          <a:endParaRPr lang="tr-TR"/>
        </a:p>
      </dgm:t>
    </dgm:pt>
    <dgm:pt modelId="{8DD6F8B1-69C7-44B3-B17D-06F8B7E4317C}" type="sibTrans" cxnId="{E7298582-C15D-447C-8EB8-A390257B1E79}">
      <dgm:prSet/>
      <dgm:spPr/>
      <dgm:t>
        <a:bodyPr/>
        <a:lstStyle/>
        <a:p>
          <a:endParaRPr lang="tr-TR"/>
        </a:p>
      </dgm:t>
    </dgm:pt>
    <dgm:pt modelId="{6ABD8073-6BDF-407C-AB90-2D776DA80ECC}">
      <dgm:prSet phldrT="[Metin]"/>
      <dgm:spPr/>
      <dgm:t>
        <a:bodyPr/>
        <a:lstStyle/>
        <a:p>
          <a:pPr algn="l"/>
          <a:endParaRPr lang="tr-TR" dirty="0"/>
        </a:p>
      </dgm:t>
    </dgm:pt>
    <dgm:pt modelId="{2D6008DF-4174-4BAD-B836-B6ACAF57C9B8}" type="parTrans" cxnId="{22A7A4DE-7808-4A0B-861A-D410903718E4}">
      <dgm:prSet/>
      <dgm:spPr/>
      <dgm:t>
        <a:bodyPr/>
        <a:lstStyle/>
        <a:p>
          <a:endParaRPr lang="tr-TR"/>
        </a:p>
      </dgm:t>
    </dgm:pt>
    <dgm:pt modelId="{88EEE4EA-CA94-4F39-8372-86E7E5F0C5F0}" type="sibTrans" cxnId="{22A7A4DE-7808-4A0B-861A-D410903718E4}">
      <dgm:prSet/>
      <dgm:spPr/>
      <dgm:t>
        <a:bodyPr/>
        <a:lstStyle/>
        <a:p>
          <a:endParaRPr lang="tr-TR"/>
        </a:p>
      </dgm:t>
    </dgm:pt>
    <dgm:pt modelId="{6674637D-A4FD-4042-AEDD-E5FAB7B8AC0F}">
      <dgm:prSet phldrT="[Metin]"/>
      <dgm:spPr/>
      <dgm:t>
        <a:bodyPr/>
        <a:lstStyle/>
        <a:p>
          <a:pPr algn="l"/>
          <a:endParaRPr lang="tr-TR" dirty="0"/>
        </a:p>
      </dgm:t>
    </dgm:pt>
    <dgm:pt modelId="{E81192AE-D0BE-4327-9C3A-F4EB86C9074F}" type="parTrans" cxnId="{700BCBF5-7797-428D-BD38-457408AC5697}">
      <dgm:prSet/>
      <dgm:spPr/>
      <dgm:t>
        <a:bodyPr/>
        <a:lstStyle/>
        <a:p>
          <a:endParaRPr lang="tr-TR"/>
        </a:p>
      </dgm:t>
    </dgm:pt>
    <dgm:pt modelId="{66490D98-5535-447F-85F6-EC5EA09BF20C}" type="sibTrans" cxnId="{700BCBF5-7797-428D-BD38-457408AC5697}">
      <dgm:prSet/>
      <dgm:spPr/>
      <dgm:t>
        <a:bodyPr/>
        <a:lstStyle/>
        <a:p>
          <a:endParaRPr lang="tr-TR"/>
        </a:p>
      </dgm:t>
    </dgm:pt>
    <dgm:pt modelId="{DA4A1BE8-3D71-44BE-94E8-E9E6A0DDA831}">
      <dgm:prSet/>
      <dgm:spPr/>
      <dgm:t>
        <a:bodyPr/>
        <a:lstStyle/>
        <a:p>
          <a:endParaRPr lang="tr-TR" dirty="0"/>
        </a:p>
      </dgm:t>
    </dgm:pt>
    <dgm:pt modelId="{3F103344-9FCB-472D-B5E1-8CE4A425BBF8}" type="parTrans" cxnId="{2A3B0074-CD24-477F-B268-273A9FF21024}">
      <dgm:prSet/>
      <dgm:spPr/>
      <dgm:t>
        <a:bodyPr/>
        <a:lstStyle/>
        <a:p>
          <a:endParaRPr lang="tr-TR"/>
        </a:p>
      </dgm:t>
    </dgm:pt>
    <dgm:pt modelId="{734B63B1-576D-4F5B-AB95-4F14E2C00F4A}" type="sibTrans" cxnId="{2A3B0074-CD24-477F-B268-273A9FF21024}">
      <dgm:prSet/>
      <dgm:spPr/>
      <dgm:t>
        <a:bodyPr/>
        <a:lstStyle/>
        <a:p>
          <a:endParaRPr lang="tr-TR"/>
        </a:p>
      </dgm:t>
    </dgm:pt>
    <dgm:pt modelId="{54C3D84D-DAE5-44C4-9BBC-D43748DA26F0}">
      <dgm:prSet/>
      <dgm:spPr/>
      <dgm:t>
        <a:bodyPr/>
        <a:lstStyle/>
        <a:p>
          <a:endParaRPr lang="tr-TR" dirty="0"/>
        </a:p>
      </dgm:t>
    </dgm:pt>
    <dgm:pt modelId="{EBF521ED-1464-4BAC-8124-2E523EB85E5E}" type="parTrans" cxnId="{4CDE0784-5754-419C-A8C9-65A01D47F21D}">
      <dgm:prSet/>
      <dgm:spPr/>
      <dgm:t>
        <a:bodyPr/>
        <a:lstStyle/>
        <a:p>
          <a:endParaRPr lang="tr-TR"/>
        </a:p>
      </dgm:t>
    </dgm:pt>
    <dgm:pt modelId="{44F82363-3E80-4686-A985-F03FD2D624B4}" type="sibTrans" cxnId="{4CDE0784-5754-419C-A8C9-65A01D47F21D}">
      <dgm:prSet/>
      <dgm:spPr/>
      <dgm:t>
        <a:bodyPr/>
        <a:lstStyle/>
        <a:p>
          <a:endParaRPr lang="tr-TR"/>
        </a:p>
      </dgm:t>
    </dgm:pt>
    <dgm:pt modelId="{F51B809A-8AD6-4F4D-8917-358AA59C9964}">
      <dgm:prSet/>
      <dgm:spPr/>
      <dgm:t>
        <a:bodyPr/>
        <a:lstStyle/>
        <a:p>
          <a:endParaRPr lang="tr-TR" dirty="0"/>
        </a:p>
      </dgm:t>
    </dgm:pt>
    <dgm:pt modelId="{A8481A81-0F61-4C79-A969-75593139A0F9}" type="parTrans" cxnId="{C5098DE1-BB8A-47B3-B064-A9345C090922}">
      <dgm:prSet/>
      <dgm:spPr/>
      <dgm:t>
        <a:bodyPr/>
        <a:lstStyle/>
        <a:p>
          <a:endParaRPr lang="tr-TR"/>
        </a:p>
      </dgm:t>
    </dgm:pt>
    <dgm:pt modelId="{AB915939-655B-4E45-9623-2D32CE51CD60}" type="sibTrans" cxnId="{C5098DE1-BB8A-47B3-B064-A9345C090922}">
      <dgm:prSet/>
      <dgm:spPr/>
      <dgm:t>
        <a:bodyPr/>
        <a:lstStyle/>
        <a:p>
          <a:endParaRPr lang="tr-TR"/>
        </a:p>
      </dgm:t>
    </dgm:pt>
    <dgm:pt modelId="{EEAB1129-811D-44A5-9B44-B0A3B8717570}">
      <dgm:prSet/>
      <dgm:spPr/>
      <dgm:t>
        <a:bodyPr/>
        <a:lstStyle/>
        <a:p>
          <a:endParaRPr lang="tr-TR" dirty="0"/>
        </a:p>
      </dgm:t>
    </dgm:pt>
    <dgm:pt modelId="{924DAF61-6F6B-4938-A3AF-3CAF5DA3331B}" type="parTrans" cxnId="{3843EAB6-6F48-4AD4-AD1D-B7264AC552AB}">
      <dgm:prSet/>
      <dgm:spPr/>
      <dgm:t>
        <a:bodyPr/>
        <a:lstStyle/>
        <a:p>
          <a:endParaRPr lang="tr-TR"/>
        </a:p>
      </dgm:t>
    </dgm:pt>
    <dgm:pt modelId="{880495CB-D36D-427D-98E5-5A7652736DB4}" type="sibTrans" cxnId="{3843EAB6-6F48-4AD4-AD1D-B7264AC552AB}">
      <dgm:prSet/>
      <dgm:spPr/>
      <dgm:t>
        <a:bodyPr/>
        <a:lstStyle/>
        <a:p>
          <a:endParaRPr lang="tr-TR"/>
        </a:p>
      </dgm:t>
    </dgm:pt>
    <dgm:pt modelId="{F387D224-D13B-4758-A1D3-9FB70CC7133E}">
      <dgm:prSet/>
      <dgm:spPr/>
      <dgm:t>
        <a:bodyPr/>
        <a:lstStyle/>
        <a:p>
          <a:endParaRPr lang="tr-TR" dirty="0"/>
        </a:p>
      </dgm:t>
    </dgm:pt>
    <dgm:pt modelId="{0C1DED65-2BAC-49D6-B04D-22BF30367FE8}" type="parTrans" cxnId="{031BDC30-BB58-48DA-AD47-A57D61FCD298}">
      <dgm:prSet/>
      <dgm:spPr/>
      <dgm:t>
        <a:bodyPr/>
        <a:lstStyle/>
        <a:p>
          <a:endParaRPr lang="tr-TR"/>
        </a:p>
      </dgm:t>
    </dgm:pt>
    <dgm:pt modelId="{27B25E6A-7302-47EC-ABEA-B50714593C99}" type="sibTrans" cxnId="{031BDC30-BB58-48DA-AD47-A57D61FCD298}">
      <dgm:prSet/>
      <dgm:spPr/>
      <dgm:t>
        <a:bodyPr/>
        <a:lstStyle/>
        <a:p>
          <a:endParaRPr lang="tr-TR"/>
        </a:p>
      </dgm:t>
    </dgm:pt>
    <dgm:pt modelId="{30B8534B-3616-4F78-8D2B-3FAA4FFCA251}">
      <dgm:prSet/>
      <dgm:spPr/>
      <dgm:t>
        <a:bodyPr/>
        <a:lstStyle/>
        <a:p>
          <a:endParaRPr lang="tr-TR" dirty="0"/>
        </a:p>
      </dgm:t>
    </dgm:pt>
    <dgm:pt modelId="{B6B9EF50-357C-4F5B-8B64-E47A6F67FC8D}" type="parTrans" cxnId="{DF6E23F4-B5F7-4906-B35B-577CB11016B5}">
      <dgm:prSet/>
      <dgm:spPr/>
      <dgm:t>
        <a:bodyPr/>
        <a:lstStyle/>
        <a:p>
          <a:endParaRPr lang="tr-TR"/>
        </a:p>
      </dgm:t>
    </dgm:pt>
    <dgm:pt modelId="{DA98A090-1081-402C-B433-69FE8A581716}" type="sibTrans" cxnId="{DF6E23F4-B5F7-4906-B35B-577CB11016B5}">
      <dgm:prSet/>
      <dgm:spPr/>
      <dgm:t>
        <a:bodyPr/>
        <a:lstStyle/>
        <a:p>
          <a:endParaRPr lang="tr-TR"/>
        </a:p>
      </dgm:t>
    </dgm:pt>
    <dgm:pt modelId="{0318C45A-9301-454B-B1C1-1DB447264C6C}">
      <dgm:prSet/>
      <dgm:spPr/>
      <dgm:t>
        <a:bodyPr/>
        <a:lstStyle/>
        <a:p>
          <a:endParaRPr lang="tr-TR" dirty="0"/>
        </a:p>
      </dgm:t>
    </dgm:pt>
    <dgm:pt modelId="{529FB13D-26D3-418F-BFBC-52E033BE813A}" type="parTrans" cxnId="{93DDF808-A75E-48A1-AADE-CE18EE849EB7}">
      <dgm:prSet/>
      <dgm:spPr/>
      <dgm:t>
        <a:bodyPr/>
        <a:lstStyle/>
        <a:p>
          <a:endParaRPr lang="tr-TR"/>
        </a:p>
      </dgm:t>
    </dgm:pt>
    <dgm:pt modelId="{D1B66C51-A051-4DFF-9F84-81381DC4FE7A}" type="sibTrans" cxnId="{93DDF808-A75E-48A1-AADE-CE18EE849EB7}">
      <dgm:prSet/>
      <dgm:spPr/>
      <dgm:t>
        <a:bodyPr/>
        <a:lstStyle/>
        <a:p>
          <a:endParaRPr lang="tr-TR"/>
        </a:p>
      </dgm:t>
    </dgm:pt>
    <dgm:pt modelId="{DE8448B0-307F-41AC-9073-B7BE5229EA01}">
      <dgm:prSet/>
      <dgm:spPr/>
      <dgm:t>
        <a:bodyPr/>
        <a:lstStyle/>
        <a:p>
          <a:endParaRPr lang="tr-TR" dirty="0"/>
        </a:p>
      </dgm:t>
    </dgm:pt>
    <dgm:pt modelId="{343EB920-1076-4604-8865-1B6545B57CA2}" type="parTrans" cxnId="{D43B0E9D-8B6C-41C1-8675-76B40B5F6C38}">
      <dgm:prSet/>
      <dgm:spPr/>
      <dgm:t>
        <a:bodyPr/>
        <a:lstStyle/>
        <a:p>
          <a:endParaRPr lang="tr-TR"/>
        </a:p>
      </dgm:t>
    </dgm:pt>
    <dgm:pt modelId="{2AD3FFB7-EC79-4C05-9057-F6B3BEB2AEEB}" type="sibTrans" cxnId="{D43B0E9D-8B6C-41C1-8675-76B40B5F6C38}">
      <dgm:prSet/>
      <dgm:spPr/>
      <dgm:t>
        <a:bodyPr/>
        <a:lstStyle/>
        <a:p>
          <a:endParaRPr lang="tr-TR"/>
        </a:p>
      </dgm:t>
    </dgm:pt>
    <dgm:pt modelId="{A2DC5AA4-E3C0-4EC6-BB24-03E9FD7D9E08}">
      <dgm:prSet/>
      <dgm:spPr/>
      <dgm:t>
        <a:bodyPr/>
        <a:lstStyle/>
        <a:p>
          <a:r>
            <a:rPr lang="tr-TR" dirty="0" smtClean="0"/>
            <a:t>ZDHC Yükümlülükleri Takip Ediliyor ve Uyulacağına Dair Taahhütler Veriliyor</a:t>
          </a:r>
          <a:endParaRPr lang="tr-TR" dirty="0"/>
        </a:p>
      </dgm:t>
    </dgm:pt>
    <dgm:pt modelId="{F8FACF5D-F1E5-450F-A662-24B9B4CC125F}" type="parTrans" cxnId="{9BF163B8-64EE-48C7-A51B-DF7B627AD7FB}">
      <dgm:prSet/>
      <dgm:spPr/>
      <dgm:t>
        <a:bodyPr/>
        <a:lstStyle/>
        <a:p>
          <a:endParaRPr lang="tr-TR"/>
        </a:p>
      </dgm:t>
    </dgm:pt>
    <dgm:pt modelId="{E9E1D842-55A5-4C44-829C-CCE456C561F7}" type="sibTrans" cxnId="{9BF163B8-64EE-48C7-A51B-DF7B627AD7FB}">
      <dgm:prSet/>
      <dgm:spPr/>
      <dgm:t>
        <a:bodyPr/>
        <a:lstStyle/>
        <a:p>
          <a:endParaRPr lang="tr-TR"/>
        </a:p>
      </dgm:t>
    </dgm:pt>
    <dgm:pt modelId="{D0C7C34B-B2B2-4F5D-87DD-6F60527B265F}">
      <dgm:prSet/>
      <dgm:spPr/>
      <dgm:t>
        <a:bodyPr/>
        <a:lstStyle/>
        <a:p>
          <a:r>
            <a:rPr lang="tr-TR" smtClean="0"/>
            <a:t>ZDHC Tarafında Verilen Kimyasal Madde Yönetimi Eğitimine Katılındı ve Sertifika Alındı</a:t>
          </a:r>
          <a:endParaRPr lang="tr-TR"/>
        </a:p>
      </dgm:t>
    </dgm:pt>
    <dgm:pt modelId="{393EA84B-FECE-4041-8F6B-5FF0F3CEE7DD}" type="parTrans" cxnId="{7E28531B-DC79-40B8-9313-07B35A9DF764}">
      <dgm:prSet/>
      <dgm:spPr/>
      <dgm:t>
        <a:bodyPr/>
        <a:lstStyle/>
        <a:p>
          <a:endParaRPr lang="tr-TR"/>
        </a:p>
      </dgm:t>
    </dgm:pt>
    <dgm:pt modelId="{513CA206-B26C-4D4F-9F01-F8DEC2790379}" type="sibTrans" cxnId="{7E28531B-DC79-40B8-9313-07B35A9DF764}">
      <dgm:prSet/>
      <dgm:spPr/>
      <dgm:t>
        <a:bodyPr/>
        <a:lstStyle/>
        <a:p>
          <a:endParaRPr lang="tr-TR"/>
        </a:p>
      </dgm:t>
    </dgm:pt>
    <dgm:pt modelId="{299558BA-438C-4AEA-BB94-0461376E8E3D}">
      <dgm:prSet/>
      <dgm:spPr/>
      <dgm:t>
        <a:bodyPr/>
        <a:lstStyle/>
        <a:p>
          <a:r>
            <a:rPr lang="tr-TR" dirty="0" smtClean="0"/>
            <a:t>Süreci Yönetecek Ekip Belirlendi</a:t>
          </a:r>
          <a:endParaRPr lang="tr-TR" dirty="0"/>
        </a:p>
      </dgm:t>
    </dgm:pt>
    <dgm:pt modelId="{839C2D75-862E-4659-BA35-FDDABD6A7530}" type="parTrans" cxnId="{DF7C8525-B8B6-4BA2-A9DD-69FD3B35C326}">
      <dgm:prSet/>
      <dgm:spPr/>
      <dgm:t>
        <a:bodyPr/>
        <a:lstStyle/>
        <a:p>
          <a:endParaRPr lang="tr-TR"/>
        </a:p>
      </dgm:t>
    </dgm:pt>
    <dgm:pt modelId="{99BAE59E-8808-4A03-A1A1-7F03C2711A4C}" type="sibTrans" cxnId="{DF7C8525-B8B6-4BA2-A9DD-69FD3B35C326}">
      <dgm:prSet/>
      <dgm:spPr/>
      <dgm:t>
        <a:bodyPr/>
        <a:lstStyle/>
        <a:p>
          <a:endParaRPr lang="tr-TR"/>
        </a:p>
      </dgm:t>
    </dgm:pt>
    <dgm:pt modelId="{F9E2C90F-B132-4C31-AC4A-9F22ECB08022}">
      <dgm:prSet/>
      <dgm:spPr/>
      <dgm:t>
        <a:bodyPr/>
        <a:lstStyle/>
        <a:p>
          <a:r>
            <a:rPr lang="tr-TR" smtClean="0"/>
            <a:t>Geniş Bir Kimyasal Envanter Listesi Tutuluyor (Bakım, Temizlik Ürünleri Dahil)</a:t>
          </a:r>
          <a:endParaRPr lang="tr-TR"/>
        </a:p>
      </dgm:t>
    </dgm:pt>
    <dgm:pt modelId="{F7E645C4-9967-4C67-AC39-B574C5D18767}" type="parTrans" cxnId="{5330E8AA-C7F9-483C-9118-9E4DBD9DFA40}">
      <dgm:prSet/>
      <dgm:spPr/>
      <dgm:t>
        <a:bodyPr/>
        <a:lstStyle/>
        <a:p>
          <a:endParaRPr lang="tr-TR"/>
        </a:p>
      </dgm:t>
    </dgm:pt>
    <dgm:pt modelId="{9062758E-CEFC-43B8-8B7E-A2A6BF0EDC05}" type="sibTrans" cxnId="{5330E8AA-C7F9-483C-9118-9E4DBD9DFA40}">
      <dgm:prSet/>
      <dgm:spPr/>
      <dgm:t>
        <a:bodyPr/>
        <a:lstStyle/>
        <a:p>
          <a:endParaRPr lang="tr-TR"/>
        </a:p>
      </dgm:t>
    </dgm:pt>
    <dgm:pt modelId="{58D819D7-B1D2-4DBD-9332-ECDB3116C03C}">
      <dgm:prSet/>
      <dgm:spPr/>
      <dgm:t>
        <a:bodyPr/>
        <a:lstStyle/>
        <a:p>
          <a:r>
            <a:rPr lang="tr-TR" dirty="0" smtClean="0"/>
            <a:t>Satın Alma Prosesleri Bu Süreçler Dahilinde Revize Edildi</a:t>
          </a:r>
          <a:endParaRPr lang="tr-TR" dirty="0"/>
        </a:p>
      </dgm:t>
    </dgm:pt>
    <dgm:pt modelId="{CD225EBB-048C-4F58-8D53-1D375884CBD1}" type="parTrans" cxnId="{6C9ED9FD-E35D-442C-859E-6C79BE5C4A24}">
      <dgm:prSet/>
      <dgm:spPr/>
      <dgm:t>
        <a:bodyPr/>
        <a:lstStyle/>
        <a:p>
          <a:endParaRPr lang="tr-TR"/>
        </a:p>
      </dgm:t>
    </dgm:pt>
    <dgm:pt modelId="{F0C90171-6976-4D7D-94C5-C8086EAE4785}" type="sibTrans" cxnId="{6C9ED9FD-E35D-442C-859E-6C79BE5C4A24}">
      <dgm:prSet/>
      <dgm:spPr/>
      <dgm:t>
        <a:bodyPr/>
        <a:lstStyle/>
        <a:p>
          <a:endParaRPr lang="tr-TR"/>
        </a:p>
      </dgm:t>
    </dgm:pt>
    <dgm:pt modelId="{905A8555-F440-4FEF-B7AA-27CE5F5BF5BB}">
      <dgm:prSet/>
      <dgm:spPr/>
      <dgm:t>
        <a:bodyPr/>
        <a:lstStyle/>
        <a:p>
          <a:r>
            <a:rPr lang="tr-TR" smtClean="0"/>
            <a:t>Gelen  Ürünler SDS ‘leri ile Birlikte Kontrol Ediliyor, Testleri Yaptırılıyor</a:t>
          </a:r>
          <a:endParaRPr lang="tr-TR"/>
        </a:p>
      </dgm:t>
    </dgm:pt>
    <dgm:pt modelId="{8DC7E06C-322C-4772-ACB7-783D4BE0DC86}" type="parTrans" cxnId="{64BD1120-33D8-42AD-BAA1-D182F47BF640}">
      <dgm:prSet/>
      <dgm:spPr/>
      <dgm:t>
        <a:bodyPr/>
        <a:lstStyle/>
        <a:p>
          <a:endParaRPr lang="tr-TR"/>
        </a:p>
      </dgm:t>
    </dgm:pt>
    <dgm:pt modelId="{15599779-2B0D-47BD-B233-4D4E23EA218E}" type="sibTrans" cxnId="{64BD1120-33D8-42AD-BAA1-D182F47BF640}">
      <dgm:prSet/>
      <dgm:spPr/>
      <dgm:t>
        <a:bodyPr/>
        <a:lstStyle/>
        <a:p>
          <a:endParaRPr lang="tr-TR"/>
        </a:p>
      </dgm:t>
    </dgm:pt>
    <dgm:pt modelId="{F698E5CE-3671-4881-8F5E-EBB7B1AD1942}">
      <dgm:prSet/>
      <dgm:spPr/>
      <dgm:t>
        <a:bodyPr/>
        <a:lstStyle/>
        <a:p>
          <a:r>
            <a:rPr lang="tr-TR" smtClean="0"/>
            <a:t>Yasaklı Kimyasalların Kullanılmaması İçin Güncel Listeler Takip Ediliyor ve Sürekli Karşılaştırmaları Yapılıyor</a:t>
          </a:r>
          <a:endParaRPr lang="tr-TR"/>
        </a:p>
      </dgm:t>
    </dgm:pt>
    <dgm:pt modelId="{450DC95B-3B40-419F-8C8E-2290AB3FA3B3}" type="parTrans" cxnId="{34D88FBA-29D0-43B5-9220-D2ADC1A73025}">
      <dgm:prSet/>
      <dgm:spPr/>
      <dgm:t>
        <a:bodyPr/>
        <a:lstStyle/>
        <a:p>
          <a:endParaRPr lang="tr-TR"/>
        </a:p>
      </dgm:t>
    </dgm:pt>
    <dgm:pt modelId="{170DD7B9-B6FA-4002-B116-799B8D9DC95C}" type="sibTrans" cxnId="{34D88FBA-29D0-43B5-9220-D2ADC1A73025}">
      <dgm:prSet/>
      <dgm:spPr/>
      <dgm:t>
        <a:bodyPr/>
        <a:lstStyle/>
        <a:p>
          <a:endParaRPr lang="tr-TR"/>
        </a:p>
      </dgm:t>
    </dgm:pt>
    <dgm:pt modelId="{B779EB36-C80A-4BD9-9C58-1BDBC732E291}">
      <dgm:prSet/>
      <dgm:spPr/>
      <dgm:t>
        <a:bodyPr/>
        <a:lstStyle/>
        <a:p>
          <a:r>
            <a:rPr lang="tr-TR" smtClean="0"/>
            <a:t>ZDHC Kapsamında Yılda 1 kez Atık Sudan Test Yapılıyor ve Ürün Çıkması Halinde Neden Sonuç İlişkileri Kuruluyor</a:t>
          </a:r>
          <a:endParaRPr lang="tr-TR"/>
        </a:p>
      </dgm:t>
    </dgm:pt>
    <dgm:pt modelId="{67EEE037-F0FD-4028-BCB1-6C405A410B67}" type="parTrans" cxnId="{4ADB3D8D-A1B1-4088-985A-13B478800362}">
      <dgm:prSet/>
      <dgm:spPr/>
      <dgm:t>
        <a:bodyPr/>
        <a:lstStyle/>
        <a:p>
          <a:endParaRPr lang="tr-TR"/>
        </a:p>
      </dgm:t>
    </dgm:pt>
    <dgm:pt modelId="{082483F6-70C5-4BFD-8F70-A358D89F65EE}" type="sibTrans" cxnId="{4ADB3D8D-A1B1-4088-985A-13B478800362}">
      <dgm:prSet/>
      <dgm:spPr/>
      <dgm:t>
        <a:bodyPr/>
        <a:lstStyle/>
        <a:p>
          <a:endParaRPr lang="tr-TR"/>
        </a:p>
      </dgm:t>
    </dgm:pt>
    <dgm:pt modelId="{10DF5BE9-520F-4FCC-ABEF-313DEBFBB138}">
      <dgm:prSet/>
      <dgm:spPr/>
      <dgm:t>
        <a:bodyPr/>
        <a:lstStyle/>
        <a:p>
          <a:r>
            <a:rPr lang="tr-TR" smtClean="0"/>
            <a:t>Gateway ve IPE Platformalarına Üyeyiz Buralarda Testlerimizi Paylaşıyoruz</a:t>
          </a:r>
          <a:endParaRPr lang="tr-TR"/>
        </a:p>
      </dgm:t>
    </dgm:pt>
    <dgm:pt modelId="{ABE7ACA3-89C1-4F06-9A74-40B235AC5BAD}" type="parTrans" cxnId="{BDEB5C5B-AACA-490D-AF30-B5D829957242}">
      <dgm:prSet/>
      <dgm:spPr/>
      <dgm:t>
        <a:bodyPr/>
        <a:lstStyle/>
        <a:p>
          <a:endParaRPr lang="tr-TR"/>
        </a:p>
      </dgm:t>
    </dgm:pt>
    <dgm:pt modelId="{4B733041-3F7D-4EC9-8873-B5BC2BE1FEA8}" type="sibTrans" cxnId="{BDEB5C5B-AACA-490D-AF30-B5D829957242}">
      <dgm:prSet/>
      <dgm:spPr/>
      <dgm:t>
        <a:bodyPr/>
        <a:lstStyle/>
        <a:p>
          <a:endParaRPr lang="tr-TR"/>
        </a:p>
      </dgm:t>
    </dgm:pt>
    <dgm:pt modelId="{243B9E68-B8D3-4D90-B274-2E8F29A9FC3F}">
      <dgm:prSet/>
      <dgm:spPr/>
      <dgm:t>
        <a:bodyPr/>
        <a:lstStyle/>
        <a:p>
          <a:r>
            <a:rPr lang="tr-TR" dirty="0" smtClean="0"/>
            <a:t>BV3 Projesini Yürüterek Kimyasal Madde Yönetimimizi Geliştiriyoruz</a:t>
          </a:r>
          <a:endParaRPr lang="tr-TR" dirty="0"/>
        </a:p>
      </dgm:t>
    </dgm:pt>
    <dgm:pt modelId="{F97659E1-DE61-499C-B769-3E622EB62768}" type="parTrans" cxnId="{733AAEC3-9E41-4740-8F40-F57EF2B72075}">
      <dgm:prSet/>
      <dgm:spPr/>
      <dgm:t>
        <a:bodyPr/>
        <a:lstStyle/>
        <a:p>
          <a:endParaRPr lang="tr-TR"/>
        </a:p>
      </dgm:t>
    </dgm:pt>
    <dgm:pt modelId="{B1A72D39-3E64-43DC-8A45-2B3442DDF5A3}" type="sibTrans" cxnId="{733AAEC3-9E41-4740-8F40-F57EF2B72075}">
      <dgm:prSet/>
      <dgm:spPr/>
      <dgm:t>
        <a:bodyPr/>
        <a:lstStyle/>
        <a:p>
          <a:endParaRPr lang="tr-TR"/>
        </a:p>
      </dgm:t>
    </dgm:pt>
    <dgm:pt modelId="{487AEAF1-2786-437D-B8A4-0EADF42CE616}">
      <dgm:prSet/>
      <dgm:spPr/>
      <dgm:t>
        <a:bodyPr/>
        <a:lstStyle/>
        <a:p>
          <a:r>
            <a:rPr lang="tr-TR" smtClean="0"/>
            <a:t>HİGG İndex ‘i Yürütüyoruz</a:t>
          </a:r>
          <a:endParaRPr lang="tr-TR"/>
        </a:p>
      </dgm:t>
    </dgm:pt>
    <dgm:pt modelId="{4DECCC41-F03F-445D-A344-6578B97B87A3}" type="parTrans" cxnId="{B7E8B181-08C5-4A36-88AE-3F2F9DC2B027}">
      <dgm:prSet/>
      <dgm:spPr/>
      <dgm:t>
        <a:bodyPr/>
        <a:lstStyle/>
        <a:p>
          <a:endParaRPr lang="tr-TR"/>
        </a:p>
      </dgm:t>
    </dgm:pt>
    <dgm:pt modelId="{1EB59442-794C-41CB-BCD8-146018F9E9CE}" type="sibTrans" cxnId="{B7E8B181-08C5-4A36-88AE-3F2F9DC2B027}">
      <dgm:prSet/>
      <dgm:spPr/>
      <dgm:t>
        <a:bodyPr/>
        <a:lstStyle/>
        <a:p>
          <a:endParaRPr lang="tr-TR"/>
        </a:p>
      </dgm:t>
    </dgm:pt>
    <dgm:pt modelId="{6F55D949-BAE1-4C9D-80EC-70C518C76699}" type="pres">
      <dgm:prSet presAssocID="{8799136D-B7E7-4D21-9D8F-5AF62A2263CF}" presName="linearFlow" presStyleCnt="0">
        <dgm:presLayoutVars>
          <dgm:dir/>
          <dgm:animLvl val="lvl"/>
          <dgm:resizeHandles val="exact"/>
        </dgm:presLayoutVars>
      </dgm:prSet>
      <dgm:spPr/>
      <dgm:t>
        <a:bodyPr/>
        <a:lstStyle/>
        <a:p>
          <a:endParaRPr lang="tr-TR"/>
        </a:p>
      </dgm:t>
    </dgm:pt>
    <dgm:pt modelId="{206B23DD-CF2C-4262-B46E-BA7DF9F70393}" type="pres">
      <dgm:prSet presAssocID="{902BB38C-A3D7-4106-B6B6-ECB81746E6EA}" presName="composite" presStyleCnt="0"/>
      <dgm:spPr/>
    </dgm:pt>
    <dgm:pt modelId="{7FBA43BE-0B57-410F-9E95-5341C39F4F7D}" type="pres">
      <dgm:prSet presAssocID="{902BB38C-A3D7-4106-B6B6-ECB81746E6EA}" presName="parentText" presStyleLbl="alignNode1" presStyleIdx="0" presStyleCnt="11">
        <dgm:presLayoutVars>
          <dgm:chMax val="1"/>
          <dgm:bulletEnabled val="1"/>
        </dgm:presLayoutVars>
      </dgm:prSet>
      <dgm:spPr/>
      <dgm:t>
        <a:bodyPr/>
        <a:lstStyle/>
        <a:p>
          <a:endParaRPr lang="tr-TR"/>
        </a:p>
      </dgm:t>
    </dgm:pt>
    <dgm:pt modelId="{F3A5828C-03F3-485C-8E24-F66F424C6129}" type="pres">
      <dgm:prSet presAssocID="{902BB38C-A3D7-4106-B6B6-ECB81746E6EA}" presName="descendantText" presStyleLbl="alignAcc1" presStyleIdx="0" presStyleCnt="11">
        <dgm:presLayoutVars>
          <dgm:bulletEnabled val="1"/>
        </dgm:presLayoutVars>
      </dgm:prSet>
      <dgm:spPr/>
      <dgm:t>
        <a:bodyPr/>
        <a:lstStyle/>
        <a:p>
          <a:endParaRPr lang="tr-TR"/>
        </a:p>
      </dgm:t>
    </dgm:pt>
    <dgm:pt modelId="{1BA3E071-344B-481E-A576-5694BD2402A4}" type="pres">
      <dgm:prSet presAssocID="{8DD6F8B1-69C7-44B3-B17D-06F8B7E4317C}" presName="sp" presStyleCnt="0"/>
      <dgm:spPr/>
    </dgm:pt>
    <dgm:pt modelId="{549A6C86-9165-4F61-A3EC-179366EF7ADD}" type="pres">
      <dgm:prSet presAssocID="{6ABD8073-6BDF-407C-AB90-2D776DA80ECC}" presName="composite" presStyleCnt="0"/>
      <dgm:spPr/>
    </dgm:pt>
    <dgm:pt modelId="{AF310C68-9EBF-4EEF-BDC3-C7F68BACB582}" type="pres">
      <dgm:prSet presAssocID="{6ABD8073-6BDF-407C-AB90-2D776DA80ECC}" presName="parentText" presStyleLbl="alignNode1" presStyleIdx="1" presStyleCnt="11">
        <dgm:presLayoutVars>
          <dgm:chMax val="1"/>
          <dgm:bulletEnabled val="1"/>
        </dgm:presLayoutVars>
      </dgm:prSet>
      <dgm:spPr/>
      <dgm:t>
        <a:bodyPr/>
        <a:lstStyle/>
        <a:p>
          <a:endParaRPr lang="tr-TR"/>
        </a:p>
      </dgm:t>
    </dgm:pt>
    <dgm:pt modelId="{DE4CF1C7-8A90-4101-8BC2-B73B39739723}" type="pres">
      <dgm:prSet presAssocID="{6ABD8073-6BDF-407C-AB90-2D776DA80ECC}" presName="descendantText" presStyleLbl="alignAcc1" presStyleIdx="1" presStyleCnt="11">
        <dgm:presLayoutVars>
          <dgm:bulletEnabled val="1"/>
        </dgm:presLayoutVars>
      </dgm:prSet>
      <dgm:spPr/>
      <dgm:t>
        <a:bodyPr/>
        <a:lstStyle/>
        <a:p>
          <a:endParaRPr lang="tr-TR"/>
        </a:p>
      </dgm:t>
    </dgm:pt>
    <dgm:pt modelId="{1AC94C8F-1C2E-4D81-A84F-5EC39AA74DCC}" type="pres">
      <dgm:prSet presAssocID="{88EEE4EA-CA94-4F39-8372-86E7E5F0C5F0}" presName="sp" presStyleCnt="0"/>
      <dgm:spPr/>
    </dgm:pt>
    <dgm:pt modelId="{0EFA694B-4772-48D6-B59C-2083ED947E75}" type="pres">
      <dgm:prSet presAssocID="{6674637D-A4FD-4042-AEDD-E5FAB7B8AC0F}" presName="composite" presStyleCnt="0"/>
      <dgm:spPr/>
    </dgm:pt>
    <dgm:pt modelId="{B4F802FA-B540-4921-9C93-3AA8F6E0C00D}" type="pres">
      <dgm:prSet presAssocID="{6674637D-A4FD-4042-AEDD-E5FAB7B8AC0F}" presName="parentText" presStyleLbl="alignNode1" presStyleIdx="2" presStyleCnt="11">
        <dgm:presLayoutVars>
          <dgm:chMax val="1"/>
          <dgm:bulletEnabled val="1"/>
        </dgm:presLayoutVars>
      </dgm:prSet>
      <dgm:spPr/>
      <dgm:t>
        <a:bodyPr/>
        <a:lstStyle/>
        <a:p>
          <a:endParaRPr lang="tr-TR"/>
        </a:p>
      </dgm:t>
    </dgm:pt>
    <dgm:pt modelId="{56D4DB2B-5227-41BC-A60D-0483EF8F9840}" type="pres">
      <dgm:prSet presAssocID="{6674637D-A4FD-4042-AEDD-E5FAB7B8AC0F}" presName="descendantText" presStyleLbl="alignAcc1" presStyleIdx="2" presStyleCnt="11">
        <dgm:presLayoutVars>
          <dgm:bulletEnabled val="1"/>
        </dgm:presLayoutVars>
      </dgm:prSet>
      <dgm:spPr/>
      <dgm:t>
        <a:bodyPr/>
        <a:lstStyle/>
        <a:p>
          <a:endParaRPr lang="tr-TR"/>
        </a:p>
      </dgm:t>
    </dgm:pt>
    <dgm:pt modelId="{60E87B92-3DF1-4B86-ACDA-EB4E85ABD632}" type="pres">
      <dgm:prSet presAssocID="{66490D98-5535-447F-85F6-EC5EA09BF20C}" presName="sp" presStyleCnt="0"/>
      <dgm:spPr/>
    </dgm:pt>
    <dgm:pt modelId="{B68F6847-A262-4575-9536-33CE9865B661}" type="pres">
      <dgm:prSet presAssocID="{DA4A1BE8-3D71-44BE-94E8-E9E6A0DDA831}" presName="composite" presStyleCnt="0"/>
      <dgm:spPr/>
    </dgm:pt>
    <dgm:pt modelId="{8D1CE82F-D17D-40F5-8E73-487A659A9FDB}" type="pres">
      <dgm:prSet presAssocID="{DA4A1BE8-3D71-44BE-94E8-E9E6A0DDA831}" presName="parentText" presStyleLbl="alignNode1" presStyleIdx="3" presStyleCnt="11">
        <dgm:presLayoutVars>
          <dgm:chMax val="1"/>
          <dgm:bulletEnabled val="1"/>
        </dgm:presLayoutVars>
      </dgm:prSet>
      <dgm:spPr/>
      <dgm:t>
        <a:bodyPr/>
        <a:lstStyle/>
        <a:p>
          <a:endParaRPr lang="tr-TR"/>
        </a:p>
      </dgm:t>
    </dgm:pt>
    <dgm:pt modelId="{B8DD3198-1BE4-43E1-A862-A5BE9FF43B46}" type="pres">
      <dgm:prSet presAssocID="{DA4A1BE8-3D71-44BE-94E8-E9E6A0DDA831}" presName="descendantText" presStyleLbl="alignAcc1" presStyleIdx="3" presStyleCnt="11">
        <dgm:presLayoutVars>
          <dgm:bulletEnabled val="1"/>
        </dgm:presLayoutVars>
      </dgm:prSet>
      <dgm:spPr/>
      <dgm:t>
        <a:bodyPr/>
        <a:lstStyle/>
        <a:p>
          <a:endParaRPr lang="tr-TR"/>
        </a:p>
      </dgm:t>
    </dgm:pt>
    <dgm:pt modelId="{7362E31A-5CE1-4A23-B8F0-C47B17EEF9EB}" type="pres">
      <dgm:prSet presAssocID="{734B63B1-576D-4F5B-AB95-4F14E2C00F4A}" presName="sp" presStyleCnt="0"/>
      <dgm:spPr/>
    </dgm:pt>
    <dgm:pt modelId="{A102F777-F449-4EAD-B8A9-ABA70F5E42E3}" type="pres">
      <dgm:prSet presAssocID="{54C3D84D-DAE5-44C4-9BBC-D43748DA26F0}" presName="composite" presStyleCnt="0"/>
      <dgm:spPr/>
    </dgm:pt>
    <dgm:pt modelId="{9321089E-C22D-4AB1-9358-68786AF8289D}" type="pres">
      <dgm:prSet presAssocID="{54C3D84D-DAE5-44C4-9BBC-D43748DA26F0}" presName="parentText" presStyleLbl="alignNode1" presStyleIdx="4" presStyleCnt="11">
        <dgm:presLayoutVars>
          <dgm:chMax val="1"/>
          <dgm:bulletEnabled val="1"/>
        </dgm:presLayoutVars>
      </dgm:prSet>
      <dgm:spPr/>
      <dgm:t>
        <a:bodyPr/>
        <a:lstStyle/>
        <a:p>
          <a:endParaRPr lang="tr-TR"/>
        </a:p>
      </dgm:t>
    </dgm:pt>
    <dgm:pt modelId="{B487CB07-97AD-411C-A9D0-D58D69AE8000}" type="pres">
      <dgm:prSet presAssocID="{54C3D84D-DAE5-44C4-9BBC-D43748DA26F0}" presName="descendantText" presStyleLbl="alignAcc1" presStyleIdx="4" presStyleCnt="11">
        <dgm:presLayoutVars>
          <dgm:bulletEnabled val="1"/>
        </dgm:presLayoutVars>
      </dgm:prSet>
      <dgm:spPr/>
      <dgm:t>
        <a:bodyPr/>
        <a:lstStyle/>
        <a:p>
          <a:endParaRPr lang="tr-TR"/>
        </a:p>
      </dgm:t>
    </dgm:pt>
    <dgm:pt modelId="{D470AEBB-5665-461D-8739-E09A711F8BAC}" type="pres">
      <dgm:prSet presAssocID="{44F82363-3E80-4686-A985-F03FD2D624B4}" presName="sp" presStyleCnt="0"/>
      <dgm:spPr/>
    </dgm:pt>
    <dgm:pt modelId="{3E9B6187-4D4B-4F71-9828-C86DFF21071C}" type="pres">
      <dgm:prSet presAssocID="{F51B809A-8AD6-4F4D-8917-358AA59C9964}" presName="composite" presStyleCnt="0"/>
      <dgm:spPr/>
    </dgm:pt>
    <dgm:pt modelId="{476017C7-D436-425A-91A2-1CE04E1629DF}" type="pres">
      <dgm:prSet presAssocID="{F51B809A-8AD6-4F4D-8917-358AA59C9964}" presName="parentText" presStyleLbl="alignNode1" presStyleIdx="5" presStyleCnt="11">
        <dgm:presLayoutVars>
          <dgm:chMax val="1"/>
          <dgm:bulletEnabled val="1"/>
        </dgm:presLayoutVars>
      </dgm:prSet>
      <dgm:spPr/>
      <dgm:t>
        <a:bodyPr/>
        <a:lstStyle/>
        <a:p>
          <a:endParaRPr lang="tr-TR"/>
        </a:p>
      </dgm:t>
    </dgm:pt>
    <dgm:pt modelId="{502FBB19-73AD-4408-88BE-34EB2EFFAD0C}" type="pres">
      <dgm:prSet presAssocID="{F51B809A-8AD6-4F4D-8917-358AA59C9964}" presName="descendantText" presStyleLbl="alignAcc1" presStyleIdx="5" presStyleCnt="11">
        <dgm:presLayoutVars>
          <dgm:bulletEnabled val="1"/>
        </dgm:presLayoutVars>
      </dgm:prSet>
      <dgm:spPr/>
      <dgm:t>
        <a:bodyPr/>
        <a:lstStyle/>
        <a:p>
          <a:endParaRPr lang="tr-TR"/>
        </a:p>
      </dgm:t>
    </dgm:pt>
    <dgm:pt modelId="{C671E2CF-B8C1-4CE9-B079-1A749D8E18DA}" type="pres">
      <dgm:prSet presAssocID="{AB915939-655B-4E45-9623-2D32CE51CD60}" presName="sp" presStyleCnt="0"/>
      <dgm:spPr/>
    </dgm:pt>
    <dgm:pt modelId="{CE1B9EE3-C116-4764-A463-D6C296B090D1}" type="pres">
      <dgm:prSet presAssocID="{EEAB1129-811D-44A5-9B44-B0A3B8717570}" presName="composite" presStyleCnt="0"/>
      <dgm:spPr/>
    </dgm:pt>
    <dgm:pt modelId="{C45B5B78-508C-448B-BBED-81FAFEBCBE14}" type="pres">
      <dgm:prSet presAssocID="{EEAB1129-811D-44A5-9B44-B0A3B8717570}" presName="parentText" presStyleLbl="alignNode1" presStyleIdx="6" presStyleCnt="11">
        <dgm:presLayoutVars>
          <dgm:chMax val="1"/>
          <dgm:bulletEnabled val="1"/>
        </dgm:presLayoutVars>
      </dgm:prSet>
      <dgm:spPr/>
      <dgm:t>
        <a:bodyPr/>
        <a:lstStyle/>
        <a:p>
          <a:endParaRPr lang="tr-TR"/>
        </a:p>
      </dgm:t>
    </dgm:pt>
    <dgm:pt modelId="{36FEB31F-1BE5-4177-B214-21B5028E04E4}" type="pres">
      <dgm:prSet presAssocID="{EEAB1129-811D-44A5-9B44-B0A3B8717570}" presName="descendantText" presStyleLbl="alignAcc1" presStyleIdx="6" presStyleCnt="11">
        <dgm:presLayoutVars>
          <dgm:bulletEnabled val="1"/>
        </dgm:presLayoutVars>
      </dgm:prSet>
      <dgm:spPr/>
      <dgm:t>
        <a:bodyPr/>
        <a:lstStyle/>
        <a:p>
          <a:endParaRPr lang="tr-TR"/>
        </a:p>
      </dgm:t>
    </dgm:pt>
    <dgm:pt modelId="{DAB31F0D-BCCC-4C74-9740-25E8803D116F}" type="pres">
      <dgm:prSet presAssocID="{880495CB-D36D-427D-98E5-5A7652736DB4}" presName="sp" presStyleCnt="0"/>
      <dgm:spPr/>
    </dgm:pt>
    <dgm:pt modelId="{50BADEBC-0B9A-4BC6-BDC6-A83FB7BC9A67}" type="pres">
      <dgm:prSet presAssocID="{F387D224-D13B-4758-A1D3-9FB70CC7133E}" presName="composite" presStyleCnt="0"/>
      <dgm:spPr/>
    </dgm:pt>
    <dgm:pt modelId="{53C022B3-6116-4E6E-A1EE-6FD8E6A1F672}" type="pres">
      <dgm:prSet presAssocID="{F387D224-D13B-4758-A1D3-9FB70CC7133E}" presName="parentText" presStyleLbl="alignNode1" presStyleIdx="7" presStyleCnt="11">
        <dgm:presLayoutVars>
          <dgm:chMax val="1"/>
          <dgm:bulletEnabled val="1"/>
        </dgm:presLayoutVars>
      </dgm:prSet>
      <dgm:spPr/>
      <dgm:t>
        <a:bodyPr/>
        <a:lstStyle/>
        <a:p>
          <a:endParaRPr lang="tr-TR"/>
        </a:p>
      </dgm:t>
    </dgm:pt>
    <dgm:pt modelId="{51AB7D9C-9F93-4447-8EF2-6026DB84EAC4}" type="pres">
      <dgm:prSet presAssocID="{F387D224-D13B-4758-A1D3-9FB70CC7133E}" presName="descendantText" presStyleLbl="alignAcc1" presStyleIdx="7" presStyleCnt="11">
        <dgm:presLayoutVars>
          <dgm:bulletEnabled val="1"/>
        </dgm:presLayoutVars>
      </dgm:prSet>
      <dgm:spPr/>
      <dgm:t>
        <a:bodyPr/>
        <a:lstStyle/>
        <a:p>
          <a:endParaRPr lang="tr-TR"/>
        </a:p>
      </dgm:t>
    </dgm:pt>
    <dgm:pt modelId="{3CB820BF-2CF3-4CEB-AFFD-16FA2C42B6C3}" type="pres">
      <dgm:prSet presAssocID="{27B25E6A-7302-47EC-ABEA-B50714593C99}" presName="sp" presStyleCnt="0"/>
      <dgm:spPr/>
    </dgm:pt>
    <dgm:pt modelId="{7A6EAB4F-8888-4197-9625-6268DFA4D856}" type="pres">
      <dgm:prSet presAssocID="{30B8534B-3616-4F78-8D2B-3FAA4FFCA251}" presName="composite" presStyleCnt="0"/>
      <dgm:spPr/>
    </dgm:pt>
    <dgm:pt modelId="{0803AFBA-334B-4FED-9CEF-7CED211EF011}" type="pres">
      <dgm:prSet presAssocID="{30B8534B-3616-4F78-8D2B-3FAA4FFCA251}" presName="parentText" presStyleLbl="alignNode1" presStyleIdx="8" presStyleCnt="11">
        <dgm:presLayoutVars>
          <dgm:chMax val="1"/>
          <dgm:bulletEnabled val="1"/>
        </dgm:presLayoutVars>
      </dgm:prSet>
      <dgm:spPr/>
      <dgm:t>
        <a:bodyPr/>
        <a:lstStyle/>
        <a:p>
          <a:endParaRPr lang="tr-TR"/>
        </a:p>
      </dgm:t>
    </dgm:pt>
    <dgm:pt modelId="{07F442D6-79AB-4111-930A-787C2D66030B}" type="pres">
      <dgm:prSet presAssocID="{30B8534B-3616-4F78-8D2B-3FAA4FFCA251}" presName="descendantText" presStyleLbl="alignAcc1" presStyleIdx="8" presStyleCnt="11">
        <dgm:presLayoutVars>
          <dgm:bulletEnabled val="1"/>
        </dgm:presLayoutVars>
      </dgm:prSet>
      <dgm:spPr/>
      <dgm:t>
        <a:bodyPr/>
        <a:lstStyle/>
        <a:p>
          <a:endParaRPr lang="tr-TR"/>
        </a:p>
      </dgm:t>
    </dgm:pt>
    <dgm:pt modelId="{8D46D3C8-7763-4366-AB9F-186B8E054784}" type="pres">
      <dgm:prSet presAssocID="{DA98A090-1081-402C-B433-69FE8A581716}" presName="sp" presStyleCnt="0"/>
      <dgm:spPr/>
    </dgm:pt>
    <dgm:pt modelId="{7F5F9E82-10C4-42CB-8B99-83A99CFC41E5}" type="pres">
      <dgm:prSet presAssocID="{0318C45A-9301-454B-B1C1-1DB447264C6C}" presName="composite" presStyleCnt="0"/>
      <dgm:spPr/>
    </dgm:pt>
    <dgm:pt modelId="{266098A3-5C23-471A-8C8A-C8DE410C14A2}" type="pres">
      <dgm:prSet presAssocID="{0318C45A-9301-454B-B1C1-1DB447264C6C}" presName="parentText" presStyleLbl="alignNode1" presStyleIdx="9" presStyleCnt="11">
        <dgm:presLayoutVars>
          <dgm:chMax val="1"/>
          <dgm:bulletEnabled val="1"/>
        </dgm:presLayoutVars>
      </dgm:prSet>
      <dgm:spPr/>
      <dgm:t>
        <a:bodyPr/>
        <a:lstStyle/>
        <a:p>
          <a:endParaRPr lang="tr-TR"/>
        </a:p>
      </dgm:t>
    </dgm:pt>
    <dgm:pt modelId="{456A3126-4CD6-4955-BDD7-AB310FC2FB1B}" type="pres">
      <dgm:prSet presAssocID="{0318C45A-9301-454B-B1C1-1DB447264C6C}" presName="descendantText" presStyleLbl="alignAcc1" presStyleIdx="9" presStyleCnt="11">
        <dgm:presLayoutVars>
          <dgm:bulletEnabled val="1"/>
        </dgm:presLayoutVars>
      </dgm:prSet>
      <dgm:spPr/>
      <dgm:t>
        <a:bodyPr/>
        <a:lstStyle/>
        <a:p>
          <a:endParaRPr lang="tr-TR"/>
        </a:p>
      </dgm:t>
    </dgm:pt>
    <dgm:pt modelId="{F2212DBF-45D6-4AB2-B2CE-37A68E149245}" type="pres">
      <dgm:prSet presAssocID="{D1B66C51-A051-4DFF-9F84-81381DC4FE7A}" presName="sp" presStyleCnt="0"/>
      <dgm:spPr/>
    </dgm:pt>
    <dgm:pt modelId="{4D9FBB5B-F813-4051-9CDF-D55BC8323CF0}" type="pres">
      <dgm:prSet presAssocID="{DE8448B0-307F-41AC-9073-B7BE5229EA01}" presName="composite" presStyleCnt="0"/>
      <dgm:spPr/>
    </dgm:pt>
    <dgm:pt modelId="{286A918E-6E1C-40C1-B926-3BD90BEF64C5}" type="pres">
      <dgm:prSet presAssocID="{DE8448B0-307F-41AC-9073-B7BE5229EA01}" presName="parentText" presStyleLbl="alignNode1" presStyleIdx="10" presStyleCnt="11">
        <dgm:presLayoutVars>
          <dgm:chMax val="1"/>
          <dgm:bulletEnabled val="1"/>
        </dgm:presLayoutVars>
      </dgm:prSet>
      <dgm:spPr/>
      <dgm:t>
        <a:bodyPr/>
        <a:lstStyle/>
        <a:p>
          <a:endParaRPr lang="tr-TR"/>
        </a:p>
      </dgm:t>
    </dgm:pt>
    <dgm:pt modelId="{33603FCA-E15E-49B2-BE28-15FD6DB3F29D}" type="pres">
      <dgm:prSet presAssocID="{DE8448B0-307F-41AC-9073-B7BE5229EA01}" presName="descendantText" presStyleLbl="alignAcc1" presStyleIdx="10" presStyleCnt="11">
        <dgm:presLayoutVars>
          <dgm:bulletEnabled val="1"/>
        </dgm:presLayoutVars>
      </dgm:prSet>
      <dgm:spPr/>
      <dgm:t>
        <a:bodyPr/>
        <a:lstStyle/>
        <a:p>
          <a:endParaRPr lang="tr-TR"/>
        </a:p>
      </dgm:t>
    </dgm:pt>
  </dgm:ptLst>
  <dgm:cxnLst>
    <dgm:cxn modelId="{3843EAB6-6F48-4AD4-AD1D-B7264AC552AB}" srcId="{8799136D-B7E7-4D21-9D8F-5AF62A2263CF}" destId="{EEAB1129-811D-44A5-9B44-B0A3B8717570}" srcOrd="6" destOrd="0" parTransId="{924DAF61-6F6B-4938-A3AF-3CAF5DA3331B}" sibTransId="{880495CB-D36D-427D-98E5-5A7652736DB4}"/>
    <dgm:cxn modelId="{64BD1120-33D8-42AD-BAA1-D182F47BF640}" srcId="{F51B809A-8AD6-4F4D-8917-358AA59C9964}" destId="{905A8555-F440-4FEF-B7AA-27CE5F5BF5BB}" srcOrd="0" destOrd="0" parTransId="{8DC7E06C-322C-4772-ACB7-783D4BE0DC86}" sibTransId="{15599779-2B0D-47BD-B233-4D4E23EA218E}"/>
    <dgm:cxn modelId="{700BCBF5-7797-428D-BD38-457408AC5697}" srcId="{8799136D-B7E7-4D21-9D8F-5AF62A2263CF}" destId="{6674637D-A4FD-4042-AEDD-E5FAB7B8AC0F}" srcOrd="2" destOrd="0" parTransId="{E81192AE-D0BE-4327-9C3A-F4EB86C9074F}" sibTransId="{66490D98-5535-447F-85F6-EC5EA09BF20C}"/>
    <dgm:cxn modelId="{96E78887-B888-4DB5-B2D3-A4E6F8939ACC}" type="presOf" srcId="{F698E5CE-3671-4881-8F5E-EBB7B1AD1942}" destId="{36FEB31F-1BE5-4177-B214-21B5028E04E4}" srcOrd="0" destOrd="0" presId="urn:microsoft.com/office/officeart/2005/8/layout/chevron2"/>
    <dgm:cxn modelId="{031BDC30-BB58-48DA-AD47-A57D61FCD298}" srcId="{8799136D-B7E7-4D21-9D8F-5AF62A2263CF}" destId="{F387D224-D13B-4758-A1D3-9FB70CC7133E}" srcOrd="7" destOrd="0" parTransId="{0C1DED65-2BAC-49D6-B04D-22BF30367FE8}" sibTransId="{27B25E6A-7302-47EC-ABEA-B50714593C99}"/>
    <dgm:cxn modelId="{93DDF808-A75E-48A1-AADE-CE18EE849EB7}" srcId="{8799136D-B7E7-4D21-9D8F-5AF62A2263CF}" destId="{0318C45A-9301-454B-B1C1-1DB447264C6C}" srcOrd="9" destOrd="0" parTransId="{529FB13D-26D3-418F-BFBC-52E033BE813A}" sibTransId="{D1B66C51-A051-4DFF-9F84-81381DC4FE7A}"/>
    <dgm:cxn modelId="{DF7C8525-B8B6-4BA2-A9DD-69FD3B35C326}" srcId="{6674637D-A4FD-4042-AEDD-E5FAB7B8AC0F}" destId="{299558BA-438C-4AEA-BB94-0461376E8E3D}" srcOrd="0" destOrd="0" parTransId="{839C2D75-862E-4659-BA35-FDDABD6A7530}" sibTransId="{99BAE59E-8808-4A03-A1A1-7F03C2711A4C}"/>
    <dgm:cxn modelId="{C5098DE1-BB8A-47B3-B064-A9345C090922}" srcId="{8799136D-B7E7-4D21-9D8F-5AF62A2263CF}" destId="{F51B809A-8AD6-4F4D-8917-358AA59C9964}" srcOrd="5" destOrd="0" parTransId="{A8481A81-0F61-4C79-A969-75593139A0F9}" sibTransId="{AB915939-655B-4E45-9623-2D32CE51CD60}"/>
    <dgm:cxn modelId="{50ECA502-933B-4948-A82C-1E7D0773ECBD}" type="presOf" srcId="{10DF5BE9-520F-4FCC-ABEF-313DEBFBB138}" destId="{07F442D6-79AB-4111-930A-787C2D66030B}" srcOrd="0" destOrd="0" presId="urn:microsoft.com/office/officeart/2005/8/layout/chevron2"/>
    <dgm:cxn modelId="{01F34146-D442-42B9-BFE1-B7B3037CCEB7}" type="presOf" srcId="{54C3D84D-DAE5-44C4-9BBC-D43748DA26F0}" destId="{9321089E-C22D-4AB1-9358-68786AF8289D}" srcOrd="0" destOrd="0" presId="urn:microsoft.com/office/officeart/2005/8/layout/chevron2"/>
    <dgm:cxn modelId="{1D2D09E2-A1A5-4110-895F-98AAB40ECDAF}" type="presOf" srcId="{DE8448B0-307F-41AC-9073-B7BE5229EA01}" destId="{286A918E-6E1C-40C1-B926-3BD90BEF64C5}" srcOrd="0" destOrd="0" presId="urn:microsoft.com/office/officeart/2005/8/layout/chevron2"/>
    <dgm:cxn modelId="{C02B00C9-BC84-4884-8C74-FB03635D4428}" type="presOf" srcId="{DA4A1BE8-3D71-44BE-94E8-E9E6A0DDA831}" destId="{8D1CE82F-D17D-40F5-8E73-487A659A9FDB}" srcOrd="0" destOrd="0" presId="urn:microsoft.com/office/officeart/2005/8/layout/chevron2"/>
    <dgm:cxn modelId="{9BF163B8-64EE-48C7-A51B-DF7B627AD7FB}" srcId="{902BB38C-A3D7-4106-B6B6-ECB81746E6EA}" destId="{A2DC5AA4-E3C0-4EC6-BB24-03E9FD7D9E08}" srcOrd="0" destOrd="0" parTransId="{F8FACF5D-F1E5-450F-A662-24B9B4CC125F}" sibTransId="{E9E1D842-55A5-4C44-829C-CCE456C561F7}"/>
    <dgm:cxn modelId="{7E28531B-DC79-40B8-9313-07B35A9DF764}" srcId="{6ABD8073-6BDF-407C-AB90-2D776DA80ECC}" destId="{D0C7C34B-B2B2-4F5D-87DD-6F60527B265F}" srcOrd="0" destOrd="0" parTransId="{393EA84B-FECE-4041-8F6B-5FF0F3CEE7DD}" sibTransId="{513CA206-B26C-4D4F-9F01-F8DEC2790379}"/>
    <dgm:cxn modelId="{B464BFCE-9CA7-4F1C-BC0F-C206FE471451}" type="presOf" srcId="{30B8534B-3616-4F78-8D2B-3FAA4FFCA251}" destId="{0803AFBA-334B-4FED-9CEF-7CED211EF011}" srcOrd="0" destOrd="0" presId="urn:microsoft.com/office/officeart/2005/8/layout/chevron2"/>
    <dgm:cxn modelId="{52DC3F8F-D249-4176-BF1A-521126F6ECDE}" type="presOf" srcId="{299558BA-438C-4AEA-BB94-0461376E8E3D}" destId="{56D4DB2B-5227-41BC-A60D-0483EF8F9840}" srcOrd="0" destOrd="0" presId="urn:microsoft.com/office/officeart/2005/8/layout/chevron2"/>
    <dgm:cxn modelId="{20960B17-6B47-4314-8D3A-90A575936C37}" type="presOf" srcId="{6674637D-A4FD-4042-AEDD-E5FAB7B8AC0F}" destId="{B4F802FA-B540-4921-9C93-3AA8F6E0C00D}" srcOrd="0" destOrd="0" presId="urn:microsoft.com/office/officeart/2005/8/layout/chevron2"/>
    <dgm:cxn modelId="{FA97A344-9A65-49CE-A1A3-008315E90722}" type="presOf" srcId="{B779EB36-C80A-4BD9-9C58-1BDBC732E291}" destId="{51AB7D9C-9F93-4447-8EF2-6026DB84EAC4}" srcOrd="0" destOrd="0" presId="urn:microsoft.com/office/officeart/2005/8/layout/chevron2"/>
    <dgm:cxn modelId="{5330E8AA-C7F9-483C-9118-9E4DBD9DFA40}" srcId="{DA4A1BE8-3D71-44BE-94E8-E9E6A0DDA831}" destId="{F9E2C90F-B132-4C31-AC4A-9F22ECB08022}" srcOrd="0" destOrd="0" parTransId="{F7E645C4-9967-4C67-AC39-B574C5D18767}" sibTransId="{9062758E-CEFC-43B8-8B7E-A2A6BF0EDC05}"/>
    <dgm:cxn modelId="{4ADB3D8D-A1B1-4088-985A-13B478800362}" srcId="{F387D224-D13B-4758-A1D3-9FB70CC7133E}" destId="{B779EB36-C80A-4BD9-9C58-1BDBC732E291}" srcOrd="0" destOrd="0" parTransId="{67EEE037-F0FD-4028-BCB1-6C405A410B67}" sibTransId="{082483F6-70C5-4BFD-8F70-A358D89F65EE}"/>
    <dgm:cxn modelId="{88D5F9A6-C706-4CA3-A06B-7D44FDA7F559}" type="presOf" srcId="{EEAB1129-811D-44A5-9B44-B0A3B8717570}" destId="{C45B5B78-508C-448B-BBED-81FAFEBCBE14}" srcOrd="0" destOrd="0" presId="urn:microsoft.com/office/officeart/2005/8/layout/chevron2"/>
    <dgm:cxn modelId="{B841CEAD-687A-46C2-BFF1-33D6EA6B14DA}" type="presOf" srcId="{6ABD8073-6BDF-407C-AB90-2D776DA80ECC}" destId="{AF310C68-9EBF-4EEF-BDC3-C7F68BACB582}" srcOrd="0" destOrd="0" presId="urn:microsoft.com/office/officeart/2005/8/layout/chevron2"/>
    <dgm:cxn modelId="{B7E8B181-08C5-4A36-88AE-3F2F9DC2B027}" srcId="{DE8448B0-307F-41AC-9073-B7BE5229EA01}" destId="{487AEAF1-2786-437D-B8A4-0EADF42CE616}" srcOrd="0" destOrd="0" parTransId="{4DECCC41-F03F-445D-A344-6578B97B87A3}" sibTransId="{1EB59442-794C-41CB-BCD8-146018F9E9CE}"/>
    <dgm:cxn modelId="{D43B0E9D-8B6C-41C1-8675-76B40B5F6C38}" srcId="{8799136D-B7E7-4D21-9D8F-5AF62A2263CF}" destId="{DE8448B0-307F-41AC-9073-B7BE5229EA01}" srcOrd="10" destOrd="0" parTransId="{343EB920-1076-4604-8865-1B6545B57CA2}" sibTransId="{2AD3FFB7-EC79-4C05-9057-F6B3BEB2AEEB}"/>
    <dgm:cxn modelId="{2F5F684A-F680-42FC-BC7B-5342F830D84D}" type="presOf" srcId="{905A8555-F440-4FEF-B7AA-27CE5F5BF5BB}" destId="{502FBB19-73AD-4408-88BE-34EB2EFFAD0C}" srcOrd="0" destOrd="0" presId="urn:microsoft.com/office/officeart/2005/8/layout/chevron2"/>
    <dgm:cxn modelId="{EBBC03AD-B501-48E7-AD07-286ADD834D65}" type="presOf" srcId="{487AEAF1-2786-437D-B8A4-0EADF42CE616}" destId="{33603FCA-E15E-49B2-BE28-15FD6DB3F29D}" srcOrd="0" destOrd="0" presId="urn:microsoft.com/office/officeart/2005/8/layout/chevron2"/>
    <dgm:cxn modelId="{9D3F9151-A107-4AED-8B64-0CAD91118341}" type="presOf" srcId="{F387D224-D13B-4758-A1D3-9FB70CC7133E}" destId="{53C022B3-6116-4E6E-A1EE-6FD8E6A1F672}" srcOrd="0" destOrd="0" presId="urn:microsoft.com/office/officeart/2005/8/layout/chevron2"/>
    <dgm:cxn modelId="{733AAEC3-9E41-4740-8F40-F57EF2B72075}" srcId="{0318C45A-9301-454B-B1C1-1DB447264C6C}" destId="{243B9E68-B8D3-4D90-B274-2E8F29A9FC3F}" srcOrd="0" destOrd="0" parTransId="{F97659E1-DE61-499C-B769-3E622EB62768}" sibTransId="{B1A72D39-3E64-43DC-8A45-2B3442DDF5A3}"/>
    <dgm:cxn modelId="{6C9ED9FD-E35D-442C-859E-6C79BE5C4A24}" srcId="{54C3D84D-DAE5-44C4-9BBC-D43748DA26F0}" destId="{58D819D7-B1D2-4DBD-9332-ECDB3116C03C}" srcOrd="0" destOrd="0" parTransId="{CD225EBB-048C-4F58-8D53-1D375884CBD1}" sibTransId="{F0C90171-6976-4D7D-94C5-C8086EAE4785}"/>
    <dgm:cxn modelId="{AB654DFB-32C4-4C59-BDDA-710BE4DAC31A}" type="presOf" srcId="{F9E2C90F-B132-4C31-AC4A-9F22ECB08022}" destId="{B8DD3198-1BE4-43E1-A862-A5BE9FF43B46}" srcOrd="0" destOrd="0" presId="urn:microsoft.com/office/officeart/2005/8/layout/chevron2"/>
    <dgm:cxn modelId="{BDEB5C5B-AACA-490D-AF30-B5D829957242}" srcId="{30B8534B-3616-4F78-8D2B-3FAA4FFCA251}" destId="{10DF5BE9-520F-4FCC-ABEF-313DEBFBB138}" srcOrd="0" destOrd="0" parTransId="{ABE7ACA3-89C1-4F06-9A74-40B235AC5BAD}" sibTransId="{4B733041-3F7D-4EC9-8873-B5BC2BE1FEA8}"/>
    <dgm:cxn modelId="{65EFDD67-AD69-4524-927B-235FE0903041}" type="presOf" srcId="{243B9E68-B8D3-4D90-B274-2E8F29A9FC3F}" destId="{456A3126-4CD6-4955-BDD7-AB310FC2FB1B}" srcOrd="0" destOrd="0" presId="urn:microsoft.com/office/officeart/2005/8/layout/chevron2"/>
    <dgm:cxn modelId="{D419CDC4-56F3-4C33-AA47-759C8DEAEDFD}" type="presOf" srcId="{902BB38C-A3D7-4106-B6B6-ECB81746E6EA}" destId="{7FBA43BE-0B57-410F-9E95-5341C39F4F7D}" srcOrd="0" destOrd="0" presId="urn:microsoft.com/office/officeart/2005/8/layout/chevron2"/>
    <dgm:cxn modelId="{34D88FBA-29D0-43B5-9220-D2ADC1A73025}" srcId="{EEAB1129-811D-44A5-9B44-B0A3B8717570}" destId="{F698E5CE-3671-4881-8F5E-EBB7B1AD1942}" srcOrd="0" destOrd="0" parTransId="{450DC95B-3B40-419F-8C8E-2290AB3FA3B3}" sibTransId="{170DD7B9-B6FA-4002-B116-799B8D9DC95C}"/>
    <dgm:cxn modelId="{4CDE0784-5754-419C-A8C9-65A01D47F21D}" srcId="{8799136D-B7E7-4D21-9D8F-5AF62A2263CF}" destId="{54C3D84D-DAE5-44C4-9BBC-D43748DA26F0}" srcOrd="4" destOrd="0" parTransId="{EBF521ED-1464-4BAC-8124-2E523EB85E5E}" sibTransId="{44F82363-3E80-4686-A985-F03FD2D624B4}"/>
    <dgm:cxn modelId="{2D4695BA-16D4-4463-9EED-5E4D373D43E9}" type="presOf" srcId="{0318C45A-9301-454B-B1C1-1DB447264C6C}" destId="{266098A3-5C23-471A-8C8A-C8DE410C14A2}" srcOrd="0" destOrd="0" presId="urn:microsoft.com/office/officeart/2005/8/layout/chevron2"/>
    <dgm:cxn modelId="{EFD4ED24-81E6-4C40-9341-5FF59601D0D2}" type="presOf" srcId="{D0C7C34B-B2B2-4F5D-87DD-6F60527B265F}" destId="{DE4CF1C7-8A90-4101-8BC2-B73B39739723}" srcOrd="0" destOrd="0" presId="urn:microsoft.com/office/officeart/2005/8/layout/chevron2"/>
    <dgm:cxn modelId="{E7298582-C15D-447C-8EB8-A390257B1E79}" srcId="{8799136D-B7E7-4D21-9D8F-5AF62A2263CF}" destId="{902BB38C-A3D7-4106-B6B6-ECB81746E6EA}" srcOrd="0" destOrd="0" parTransId="{ED37D35A-F8EE-4A84-AAC0-D375ED45D40A}" sibTransId="{8DD6F8B1-69C7-44B3-B17D-06F8B7E4317C}"/>
    <dgm:cxn modelId="{DF6E23F4-B5F7-4906-B35B-577CB11016B5}" srcId="{8799136D-B7E7-4D21-9D8F-5AF62A2263CF}" destId="{30B8534B-3616-4F78-8D2B-3FAA4FFCA251}" srcOrd="8" destOrd="0" parTransId="{B6B9EF50-357C-4F5B-8B64-E47A6F67FC8D}" sibTransId="{DA98A090-1081-402C-B433-69FE8A581716}"/>
    <dgm:cxn modelId="{22A7A4DE-7808-4A0B-861A-D410903718E4}" srcId="{8799136D-B7E7-4D21-9D8F-5AF62A2263CF}" destId="{6ABD8073-6BDF-407C-AB90-2D776DA80ECC}" srcOrd="1" destOrd="0" parTransId="{2D6008DF-4174-4BAD-B836-B6ACAF57C9B8}" sibTransId="{88EEE4EA-CA94-4F39-8372-86E7E5F0C5F0}"/>
    <dgm:cxn modelId="{D3B5C940-589E-405E-AB5D-85CC807CB85A}" type="presOf" srcId="{F51B809A-8AD6-4F4D-8917-358AA59C9964}" destId="{476017C7-D436-425A-91A2-1CE04E1629DF}" srcOrd="0" destOrd="0" presId="urn:microsoft.com/office/officeart/2005/8/layout/chevron2"/>
    <dgm:cxn modelId="{2A3B0074-CD24-477F-B268-273A9FF21024}" srcId="{8799136D-B7E7-4D21-9D8F-5AF62A2263CF}" destId="{DA4A1BE8-3D71-44BE-94E8-E9E6A0DDA831}" srcOrd="3" destOrd="0" parTransId="{3F103344-9FCB-472D-B5E1-8CE4A425BBF8}" sibTransId="{734B63B1-576D-4F5B-AB95-4F14E2C00F4A}"/>
    <dgm:cxn modelId="{4C2D6CE8-2517-4027-99EE-8385B9DB26D9}" type="presOf" srcId="{58D819D7-B1D2-4DBD-9332-ECDB3116C03C}" destId="{B487CB07-97AD-411C-A9D0-D58D69AE8000}" srcOrd="0" destOrd="0" presId="urn:microsoft.com/office/officeart/2005/8/layout/chevron2"/>
    <dgm:cxn modelId="{ED22CE22-2828-4C75-89D2-AFA8E6CD6F71}" type="presOf" srcId="{8799136D-B7E7-4D21-9D8F-5AF62A2263CF}" destId="{6F55D949-BAE1-4C9D-80EC-70C518C76699}" srcOrd="0" destOrd="0" presId="urn:microsoft.com/office/officeart/2005/8/layout/chevron2"/>
    <dgm:cxn modelId="{5C4CE426-9BF4-4D1C-8EA9-F6D06CA40711}" type="presOf" srcId="{A2DC5AA4-E3C0-4EC6-BB24-03E9FD7D9E08}" destId="{F3A5828C-03F3-485C-8E24-F66F424C6129}" srcOrd="0" destOrd="0" presId="urn:microsoft.com/office/officeart/2005/8/layout/chevron2"/>
    <dgm:cxn modelId="{5CA1B635-8D2C-4901-A40C-5A4253683A46}" type="presParOf" srcId="{6F55D949-BAE1-4C9D-80EC-70C518C76699}" destId="{206B23DD-CF2C-4262-B46E-BA7DF9F70393}" srcOrd="0" destOrd="0" presId="urn:microsoft.com/office/officeart/2005/8/layout/chevron2"/>
    <dgm:cxn modelId="{CD6003E1-56D3-4299-9117-0C64C6F1B647}" type="presParOf" srcId="{206B23DD-CF2C-4262-B46E-BA7DF9F70393}" destId="{7FBA43BE-0B57-410F-9E95-5341C39F4F7D}" srcOrd="0" destOrd="0" presId="urn:microsoft.com/office/officeart/2005/8/layout/chevron2"/>
    <dgm:cxn modelId="{46FF62FF-9DD2-4EB9-9865-DC85C3DB91BD}" type="presParOf" srcId="{206B23DD-CF2C-4262-B46E-BA7DF9F70393}" destId="{F3A5828C-03F3-485C-8E24-F66F424C6129}" srcOrd="1" destOrd="0" presId="urn:microsoft.com/office/officeart/2005/8/layout/chevron2"/>
    <dgm:cxn modelId="{19E7B6AF-6542-4636-93FC-F84204024DD8}" type="presParOf" srcId="{6F55D949-BAE1-4C9D-80EC-70C518C76699}" destId="{1BA3E071-344B-481E-A576-5694BD2402A4}" srcOrd="1" destOrd="0" presId="urn:microsoft.com/office/officeart/2005/8/layout/chevron2"/>
    <dgm:cxn modelId="{2270D283-C670-4879-BED4-B6C74929EDD5}" type="presParOf" srcId="{6F55D949-BAE1-4C9D-80EC-70C518C76699}" destId="{549A6C86-9165-4F61-A3EC-179366EF7ADD}" srcOrd="2" destOrd="0" presId="urn:microsoft.com/office/officeart/2005/8/layout/chevron2"/>
    <dgm:cxn modelId="{D8DB0AAF-53EF-421E-ABF1-6568D9C2F969}" type="presParOf" srcId="{549A6C86-9165-4F61-A3EC-179366EF7ADD}" destId="{AF310C68-9EBF-4EEF-BDC3-C7F68BACB582}" srcOrd="0" destOrd="0" presId="urn:microsoft.com/office/officeart/2005/8/layout/chevron2"/>
    <dgm:cxn modelId="{FCF5638F-DA49-42CF-90EF-293306E8ADDF}" type="presParOf" srcId="{549A6C86-9165-4F61-A3EC-179366EF7ADD}" destId="{DE4CF1C7-8A90-4101-8BC2-B73B39739723}" srcOrd="1" destOrd="0" presId="urn:microsoft.com/office/officeart/2005/8/layout/chevron2"/>
    <dgm:cxn modelId="{570D934A-CB97-40BA-A0AB-0DB8EF0DE603}" type="presParOf" srcId="{6F55D949-BAE1-4C9D-80EC-70C518C76699}" destId="{1AC94C8F-1C2E-4D81-A84F-5EC39AA74DCC}" srcOrd="3" destOrd="0" presId="urn:microsoft.com/office/officeart/2005/8/layout/chevron2"/>
    <dgm:cxn modelId="{819D1D1A-0115-424A-95D0-DCFE7F76CD45}" type="presParOf" srcId="{6F55D949-BAE1-4C9D-80EC-70C518C76699}" destId="{0EFA694B-4772-48D6-B59C-2083ED947E75}" srcOrd="4" destOrd="0" presId="urn:microsoft.com/office/officeart/2005/8/layout/chevron2"/>
    <dgm:cxn modelId="{B4B0555D-305E-4033-8969-946A2AB72855}" type="presParOf" srcId="{0EFA694B-4772-48D6-B59C-2083ED947E75}" destId="{B4F802FA-B540-4921-9C93-3AA8F6E0C00D}" srcOrd="0" destOrd="0" presId="urn:microsoft.com/office/officeart/2005/8/layout/chevron2"/>
    <dgm:cxn modelId="{C03C40E3-DA74-47A9-A1C5-37D09170134E}" type="presParOf" srcId="{0EFA694B-4772-48D6-B59C-2083ED947E75}" destId="{56D4DB2B-5227-41BC-A60D-0483EF8F9840}" srcOrd="1" destOrd="0" presId="urn:microsoft.com/office/officeart/2005/8/layout/chevron2"/>
    <dgm:cxn modelId="{2986B231-F364-4234-9108-C455C3B35307}" type="presParOf" srcId="{6F55D949-BAE1-4C9D-80EC-70C518C76699}" destId="{60E87B92-3DF1-4B86-ACDA-EB4E85ABD632}" srcOrd="5" destOrd="0" presId="urn:microsoft.com/office/officeart/2005/8/layout/chevron2"/>
    <dgm:cxn modelId="{D745222C-0A8C-463D-B3E7-80840A9F09E1}" type="presParOf" srcId="{6F55D949-BAE1-4C9D-80EC-70C518C76699}" destId="{B68F6847-A262-4575-9536-33CE9865B661}" srcOrd="6" destOrd="0" presId="urn:microsoft.com/office/officeart/2005/8/layout/chevron2"/>
    <dgm:cxn modelId="{176AC703-DC95-431F-A134-10ABB5294309}" type="presParOf" srcId="{B68F6847-A262-4575-9536-33CE9865B661}" destId="{8D1CE82F-D17D-40F5-8E73-487A659A9FDB}" srcOrd="0" destOrd="0" presId="urn:microsoft.com/office/officeart/2005/8/layout/chevron2"/>
    <dgm:cxn modelId="{211B4CF1-4BF2-425C-B41A-D2DB7F48F370}" type="presParOf" srcId="{B68F6847-A262-4575-9536-33CE9865B661}" destId="{B8DD3198-1BE4-43E1-A862-A5BE9FF43B46}" srcOrd="1" destOrd="0" presId="urn:microsoft.com/office/officeart/2005/8/layout/chevron2"/>
    <dgm:cxn modelId="{21D19CDD-E238-40F5-AF3D-87DA44B92496}" type="presParOf" srcId="{6F55D949-BAE1-4C9D-80EC-70C518C76699}" destId="{7362E31A-5CE1-4A23-B8F0-C47B17EEF9EB}" srcOrd="7" destOrd="0" presId="urn:microsoft.com/office/officeart/2005/8/layout/chevron2"/>
    <dgm:cxn modelId="{EAFBC550-BDEE-49DE-8C3C-DCFF68E63DE1}" type="presParOf" srcId="{6F55D949-BAE1-4C9D-80EC-70C518C76699}" destId="{A102F777-F449-4EAD-B8A9-ABA70F5E42E3}" srcOrd="8" destOrd="0" presId="urn:microsoft.com/office/officeart/2005/8/layout/chevron2"/>
    <dgm:cxn modelId="{70C33B51-6935-4FBE-93AE-4D35E3201CD7}" type="presParOf" srcId="{A102F777-F449-4EAD-B8A9-ABA70F5E42E3}" destId="{9321089E-C22D-4AB1-9358-68786AF8289D}" srcOrd="0" destOrd="0" presId="urn:microsoft.com/office/officeart/2005/8/layout/chevron2"/>
    <dgm:cxn modelId="{C5D815DE-8938-4C3F-97F5-F71770B3EA21}" type="presParOf" srcId="{A102F777-F449-4EAD-B8A9-ABA70F5E42E3}" destId="{B487CB07-97AD-411C-A9D0-D58D69AE8000}" srcOrd="1" destOrd="0" presId="urn:microsoft.com/office/officeart/2005/8/layout/chevron2"/>
    <dgm:cxn modelId="{59D31080-6C2E-4A45-A27D-A803A571BAEF}" type="presParOf" srcId="{6F55D949-BAE1-4C9D-80EC-70C518C76699}" destId="{D470AEBB-5665-461D-8739-E09A711F8BAC}" srcOrd="9" destOrd="0" presId="urn:microsoft.com/office/officeart/2005/8/layout/chevron2"/>
    <dgm:cxn modelId="{A540AECB-0D35-4F88-B1B0-246C0A7DC753}" type="presParOf" srcId="{6F55D949-BAE1-4C9D-80EC-70C518C76699}" destId="{3E9B6187-4D4B-4F71-9828-C86DFF21071C}" srcOrd="10" destOrd="0" presId="urn:microsoft.com/office/officeart/2005/8/layout/chevron2"/>
    <dgm:cxn modelId="{A2257043-9DDF-499F-BEDD-395424DA5E6C}" type="presParOf" srcId="{3E9B6187-4D4B-4F71-9828-C86DFF21071C}" destId="{476017C7-D436-425A-91A2-1CE04E1629DF}" srcOrd="0" destOrd="0" presId="urn:microsoft.com/office/officeart/2005/8/layout/chevron2"/>
    <dgm:cxn modelId="{F5B294B4-B189-43B5-9D5C-CF7B7A1320FD}" type="presParOf" srcId="{3E9B6187-4D4B-4F71-9828-C86DFF21071C}" destId="{502FBB19-73AD-4408-88BE-34EB2EFFAD0C}" srcOrd="1" destOrd="0" presId="urn:microsoft.com/office/officeart/2005/8/layout/chevron2"/>
    <dgm:cxn modelId="{34F0390B-4C8F-44C7-B9A4-F974FDC01CD9}" type="presParOf" srcId="{6F55D949-BAE1-4C9D-80EC-70C518C76699}" destId="{C671E2CF-B8C1-4CE9-B079-1A749D8E18DA}" srcOrd="11" destOrd="0" presId="urn:microsoft.com/office/officeart/2005/8/layout/chevron2"/>
    <dgm:cxn modelId="{F48BA434-8F44-4821-A89E-65E77C9AF4E3}" type="presParOf" srcId="{6F55D949-BAE1-4C9D-80EC-70C518C76699}" destId="{CE1B9EE3-C116-4764-A463-D6C296B090D1}" srcOrd="12" destOrd="0" presId="urn:microsoft.com/office/officeart/2005/8/layout/chevron2"/>
    <dgm:cxn modelId="{83DEC3BF-6004-4A41-98D5-B48DA0F9F12B}" type="presParOf" srcId="{CE1B9EE3-C116-4764-A463-D6C296B090D1}" destId="{C45B5B78-508C-448B-BBED-81FAFEBCBE14}" srcOrd="0" destOrd="0" presId="urn:microsoft.com/office/officeart/2005/8/layout/chevron2"/>
    <dgm:cxn modelId="{81552493-7DAF-43E4-90DF-C46010447A5B}" type="presParOf" srcId="{CE1B9EE3-C116-4764-A463-D6C296B090D1}" destId="{36FEB31F-1BE5-4177-B214-21B5028E04E4}" srcOrd="1" destOrd="0" presId="urn:microsoft.com/office/officeart/2005/8/layout/chevron2"/>
    <dgm:cxn modelId="{45D1E915-15DF-427A-AAF9-63FB8D5E44CA}" type="presParOf" srcId="{6F55D949-BAE1-4C9D-80EC-70C518C76699}" destId="{DAB31F0D-BCCC-4C74-9740-25E8803D116F}" srcOrd="13" destOrd="0" presId="urn:microsoft.com/office/officeart/2005/8/layout/chevron2"/>
    <dgm:cxn modelId="{7A4ED23C-AA1E-402F-9BB8-E4E11CBAFA68}" type="presParOf" srcId="{6F55D949-BAE1-4C9D-80EC-70C518C76699}" destId="{50BADEBC-0B9A-4BC6-BDC6-A83FB7BC9A67}" srcOrd="14" destOrd="0" presId="urn:microsoft.com/office/officeart/2005/8/layout/chevron2"/>
    <dgm:cxn modelId="{9517544E-E869-4EEB-9350-588EB55F11D4}" type="presParOf" srcId="{50BADEBC-0B9A-4BC6-BDC6-A83FB7BC9A67}" destId="{53C022B3-6116-4E6E-A1EE-6FD8E6A1F672}" srcOrd="0" destOrd="0" presId="urn:microsoft.com/office/officeart/2005/8/layout/chevron2"/>
    <dgm:cxn modelId="{7DAC4D0A-6412-4EC6-895C-6081575041FD}" type="presParOf" srcId="{50BADEBC-0B9A-4BC6-BDC6-A83FB7BC9A67}" destId="{51AB7D9C-9F93-4447-8EF2-6026DB84EAC4}" srcOrd="1" destOrd="0" presId="urn:microsoft.com/office/officeart/2005/8/layout/chevron2"/>
    <dgm:cxn modelId="{38D7010D-C6C9-44D5-B4B8-CDE3A38F801C}" type="presParOf" srcId="{6F55D949-BAE1-4C9D-80EC-70C518C76699}" destId="{3CB820BF-2CF3-4CEB-AFFD-16FA2C42B6C3}" srcOrd="15" destOrd="0" presId="urn:microsoft.com/office/officeart/2005/8/layout/chevron2"/>
    <dgm:cxn modelId="{84F4AC8F-10D3-40A3-9E03-A212F146DB6A}" type="presParOf" srcId="{6F55D949-BAE1-4C9D-80EC-70C518C76699}" destId="{7A6EAB4F-8888-4197-9625-6268DFA4D856}" srcOrd="16" destOrd="0" presId="urn:microsoft.com/office/officeart/2005/8/layout/chevron2"/>
    <dgm:cxn modelId="{5D9435B1-92EA-4CE5-B038-3BD9382B383D}" type="presParOf" srcId="{7A6EAB4F-8888-4197-9625-6268DFA4D856}" destId="{0803AFBA-334B-4FED-9CEF-7CED211EF011}" srcOrd="0" destOrd="0" presId="urn:microsoft.com/office/officeart/2005/8/layout/chevron2"/>
    <dgm:cxn modelId="{5AA09836-F536-4C22-8985-485F9367BBEB}" type="presParOf" srcId="{7A6EAB4F-8888-4197-9625-6268DFA4D856}" destId="{07F442D6-79AB-4111-930A-787C2D66030B}" srcOrd="1" destOrd="0" presId="urn:microsoft.com/office/officeart/2005/8/layout/chevron2"/>
    <dgm:cxn modelId="{973CC12F-8289-4970-8EE5-71FEAEC8211F}" type="presParOf" srcId="{6F55D949-BAE1-4C9D-80EC-70C518C76699}" destId="{8D46D3C8-7763-4366-AB9F-186B8E054784}" srcOrd="17" destOrd="0" presId="urn:microsoft.com/office/officeart/2005/8/layout/chevron2"/>
    <dgm:cxn modelId="{28F11524-EF42-49BB-A905-BB0EB4301C89}" type="presParOf" srcId="{6F55D949-BAE1-4C9D-80EC-70C518C76699}" destId="{7F5F9E82-10C4-42CB-8B99-83A99CFC41E5}" srcOrd="18" destOrd="0" presId="urn:microsoft.com/office/officeart/2005/8/layout/chevron2"/>
    <dgm:cxn modelId="{12540168-41B6-4DB8-8739-707154227FF5}" type="presParOf" srcId="{7F5F9E82-10C4-42CB-8B99-83A99CFC41E5}" destId="{266098A3-5C23-471A-8C8A-C8DE410C14A2}" srcOrd="0" destOrd="0" presId="urn:microsoft.com/office/officeart/2005/8/layout/chevron2"/>
    <dgm:cxn modelId="{1518A486-0653-4FD1-AE4D-9C64EABB21BF}" type="presParOf" srcId="{7F5F9E82-10C4-42CB-8B99-83A99CFC41E5}" destId="{456A3126-4CD6-4955-BDD7-AB310FC2FB1B}" srcOrd="1" destOrd="0" presId="urn:microsoft.com/office/officeart/2005/8/layout/chevron2"/>
    <dgm:cxn modelId="{6F459583-A5E5-404D-81AA-FF648893F705}" type="presParOf" srcId="{6F55D949-BAE1-4C9D-80EC-70C518C76699}" destId="{F2212DBF-45D6-4AB2-B2CE-37A68E149245}" srcOrd="19" destOrd="0" presId="urn:microsoft.com/office/officeart/2005/8/layout/chevron2"/>
    <dgm:cxn modelId="{642E7E24-4421-4526-9A93-875D97BA7BFD}" type="presParOf" srcId="{6F55D949-BAE1-4C9D-80EC-70C518C76699}" destId="{4D9FBB5B-F813-4051-9CDF-D55BC8323CF0}" srcOrd="20" destOrd="0" presId="urn:microsoft.com/office/officeart/2005/8/layout/chevron2"/>
    <dgm:cxn modelId="{02BC62BD-3F88-4C36-9862-926EBC37E630}" type="presParOf" srcId="{4D9FBB5B-F813-4051-9CDF-D55BC8323CF0}" destId="{286A918E-6E1C-40C1-B926-3BD90BEF64C5}" srcOrd="0" destOrd="0" presId="urn:microsoft.com/office/officeart/2005/8/layout/chevron2"/>
    <dgm:cxn modelId="{25BFD5C8-ED6F-4C5D-83CF-837CB23F1398}" type="presParOf" srcId="{4D9FBB5B-F813-4051-9CDF-D55BC8323CF0}" destId="{33603FCA-E15E-49B2-BE28-15FD6DB3F29D}"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8E251F-FCC6-444E-A459-E807F2ED4BB1}" type="datetimeFigureOut">
              <a:rPr lang="tr-TR" smtClean="0"/>
              <a:pPr/>
              <a:t>14.05.2019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BAF43B-87B6-4031-915C-FFE0F3C4E8FD}" type="slidenum">
              <a:rPr lang="tr-TR" smtClean="0"/>
              <a:pPr/>
              <a:t>‹#›</a:t>
            </a:fld>
            <a:endParaRPr lang="tr-TR"/>
          </a:p>
        </p:txBody>
      </p:sp>
    </p:spTree>
    <p:extLst>
      <p:ext uri="{BB962C8B-B14F-4D97-AF65-F5344CB8AC3E}">
        <p14:creationId xmlns:p14="http://schemas.microsoft.com/office/powerpoint/2010/main" xmlns="" val="2971306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46BCF5-15AD-4949-86DE-C9F0B49C6E7B}"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06922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46BCF5-15AD-4949-86DE-C9F0B49C6E7B}"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088575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46BCF5-15AD-4949-86DE-C9F0B49C6E7B}"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152297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46BCF5-15AD-4949-86DE-C9F0B49C6E7B}"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149388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46BCF5-15AD-4949-86DE-C9F0B49C6E7B}"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367957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46BCF5-15AD-4949-86DE-C9F0B49C6E7B}"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125891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46BCF5-15AD-4949-86DE-C9F0B49C6E7B}"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58049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EC5BA3B-037D-414B-92D2-6FDDF3736492}" type="datetimeFigureOut">
              <a:rPr lang="tr-TR" smtClean="0"/>
              <a:pPr/>
              <a:t>14.05.2019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96AA888-5DDC-4872-87D4-F8231C159943}" type="slidenum">
              <a:rPr lang="tr-TR" smtClean="0"/>
              <a:pPr/>
              <a:t>‹#›</a:t>
            </a:fld>
            <a:endParaRPr lang="tr-TR"/>
          </a:p>
        </p:txBody>
      </p:sp>
    </p:spTree>
    <p:extLst>
      <p:ext uri="{BB962C8B-B14F-4D97-AF65-F5344CB8AC3E}">
        <p14:creationId xmlns:p14="http://schemas.microsoft.com/office/powerpoint/2010/main" xmlns="" val="4144094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EC5BA3B-037D-414B-92D2-6FDDF3736492}" type="datetimeFigureOut">
              <a:rPr lang="tr-TR" smtClean="0"/>
              <a:pPr/>
              <a:t>14.05.2019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96AA888-5DDC-4872-87D4-F8231C159943}" type="slidenum">
              <a:rPr lang="tr-TR" smtClean="0"/>
              <a:pPr/>
              <a:t>‹#›</a:t>
            </a:fld>
            <a:endParaRPr lang="tr-TR"/>
          </a:p>
        </p:txBody>
      </p:sp>
    </p:spTree>
    <p:extLst>
      <p:ext uri="{BB962C8B-B14F-4D97-AF65-F5344CB8AC3E}">
        <p14:creationId xmlns:p14="http://schemas.microsoft.com/office/powerpoint/2010/main" xmlns="" val="75117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EC5BA3B-037D-414B-92D2-6FDDF3736492}" type="datetimeFigureOut">
              <a:rPr lang="tr-TR" smtClean="0"/>
              <a:pPr/>
              <a:t>14.05.2019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96AA888-5DDC-4872-87D4-F8231C159943}" type="slidenum">
              <a:rPr lang="tr-TR" smtClean="0"/>
              <a:pPr/>
              <a:t>‹#›</a:t>
            </a:fld>
            <a:endParaRPr lang="tr-TR"/>
          </a:p>
        </p:txBody>
      </p:sp>
    </p:spTree>
    <p:extLst>
      <p:ext uri="{BB962C8B-B14F-4D97-AF65-F5344CB8AC3E}">
        <p14:creationId xmlns:p14="http://schemas.microsoft.com/office/powerpoint/2010/main" xmlns="" val="1532479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2619882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160044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3902829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406049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pPr defTabSz="685800"/>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4264147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pPr defTabSz="685800"/>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3129046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pPr defTabSz="685800"/>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549116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2274642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EC5BA3B-037D-414B-92D2-6FDDF3736492}" type="datetimeFigureOut">
              <a:rPr lang="tr-TR" smtClean="0"/>
              <a:pPr/>
              <a:t>14.05.2019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96AA888-5DDC-4872-87D4-F8231C159943}" type="slidenum">
              <a:rPr lang="tr-TR" smtClean="0"/>
              <a:pPr/>
              <a:t>‹#›</a:t>
            </a:fld>
            <a:endParaRPr lang="tr-TR"/>
          </a:p>
        </p:txBody>
      </p:sp>
    </p:spTree>
    <p:extLst>
      <p:ext uri="{BB962C8B-B14F-4D97-AF65-F5344CB8AC3E}">
        <p14:creationId xmlns:p14="http://schemas.microsoft.com/office/powerpoint/2010/main" xmlns="" val="458539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1080954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3091003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1687324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3827636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4133679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2851428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3190049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pPr defTabSz="685800"/>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1911148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pPr defTabSz="685800"/>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15126610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pPr defTabSz="685800"/>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2028987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EC5BA3B-037D-414B-92D2-6FDDF3736492}" type="datetimeFigureOut">
              <a:rPr lang="tr-TR" smtClean="0"/>
              <a:pPr/>
              <a:t>14.05.2019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96AA888-5DDC-4872-87D4-F8231C159943}" type="slidenum">
              <a:rPr lang="tr-TR" smtClean="0"/>
              <a:pPr/>
              <a:t>‹#›</a:t>
            </a:fld>
            <a:endParaRPr lang="tr-TR"/>
          </a:p>
        </p:txBody>
      </p:sp>
    </p:spTree>
    <p:extLst>
      <p:ext uri="{BB962C8B-B14F-4D97-AF65-F5344CB8AC3E}">
        <p14:creationId xmlns:p14="http://schemas.microsoft.com/office/powerpoint/2010/main" xmlns="" val="35875729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1727345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4043857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12203041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29385584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4073813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12894522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4840806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35896560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pPr defTabSz="685800"/>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27359877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pPr defTabSz="685800"/>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229910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EC5BA3B-037D-414B-92D2-6FDDF3736492}" type="datetimeFigureOut">
              <a:rPr lang="tr-TR" smtClean="0"/>
              <a:pPr/>
              <a:t>14.05.2019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96AA888-5DDC-4872-87D4-F8231C159943}" type="slidenum">
              <a:rPr lang="tr-TR" smtClean="0"/>
              <a:pPr/>
              <a:t>‹#›</a:t>
            </a:fld>
            <a:endParaRPr lang="tr-TR"/>
          </a:p>
        </p:txBody>
      </p:sp>
    </p:spTree>
    <p:extLst>
      <p:ext uri="{BB962C8B-B14F-4D97-AF65-F5344CB8AC3E}">
        <p14:creationId xmlns:p14="http://schemas.microsoft.com/office/powerpoint/2010/main" xmlns="" val="2444446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pPr defTabSz="685800"/>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772738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394383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18606277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9729624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29812017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37220585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29832840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15624311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25734600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pPr defTabSz="685800"/>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172473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EC5BA3B-037D-414B-92D2-6FDDF3736492}" type="datetimeFigureOut">
              <a:rPr lang="tr-TR" smtClean="0"/>
              <a:pPr/>
              <a:t>14.05.2019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96AA888-5DDC-4872-87D4-F8231C159943}" type="slidenum">
              <a:rPr lang="tr-TR" smtClean="0"/>
              <a:pPr/>
              <a:t>‹#›</a:t>
            </a:fld>
            <a:endParaRPr lang="tr-TR"/>
          </a:p>
        </p:txBody>
      </p:sp>
    </p:spTree>
    <p:extLst>
      <p:ext uri="{BB962C8B-B14F-4D97-AF65-F5344CB8AC3E}">
        <p14:creationId xmlns:p14="http://schemas.microsoft.com/office/powerpoint/2010/main" xmlns="" val="2434827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pPr defTabSz="685800"/>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38364120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pPr defTabSz="685800"/>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25046442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33323553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9133373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26507440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2430845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EC5BA3B-037D-414B-92D2-6FDDF3736492}" type="datetimeFigureOut">
              <a:rPr lang="tr-TR" smtClean="0"/>
              <a:pPr/>
              <a:t>14.05.2019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96AA888-5DDC-4872-87D4-F8231C159943}" type="slidenum">
              <a:rPr lang="tr-TR" smtClean="0"/>
              <a:pPr/>
              <a:t>‹#›</a:t>
            </a:fld>
            <a:endParaRPr lang="tr-TR"/>
          </a:p>
        </p:txBody>
      </p:sp>
    </p:spTree>
    <p:extLst>
      <p:ext uri="{BB962C8B-B14F-4D97-AF65-F5344CB8AC3E}">
        <p14:creationId xmlns:p14="http://schemas.microsoft.com/office/powerpoint/2010/main" xmlns="" val="1187072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EC5BA3B-037D-414B-92D2-6FDDF3736492}" type="datetimeFigureOut">
              <a:rPr lang="tr-TR" smtClean="0"/>
              <a:pPr/>
              <a:t>14.05.2019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96AA888-5DDC-4872-87D4-F8231C159943}" type="slidenum">
              <a:rPr lang="tr-TR" smtClean="0"/>
              <a:pPr/>
              <a:t>‹#›</a:t>
            </a:fld>
            <a:endParaRPr lang="tr-TR"/>
          </a:p>
        </p:txBody>
      </p:sp>
    </p:spTree>
    <p:extLst>
      <p:ext uri="{BB962C8B-B14F-4D97-AF65-F5344CB8AC3E}">
        <p14:creationId xmlns:p14="http://schemas.microsoft.com/office/powerpoint/2010/main" xmlns="" val="375673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EC5BA3B-037D-414B-92D2-6FDDF3736492}" type="datetimeFigureOut">
              <a:rPr lang="tr-TR" smtClean="0"/>
              <a:pPr/>
              <a:t>14.05.2019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96AA888-5DDC-4872-87D4-F8231C159943}" type="slidenum">
              <a:rPr lang="tr-TR" smtClean="0"/>
              <a:pPr/>
              <a:t>‹#›</a:t>
            </a:fld>
            <a:endParaRPr lang="tr-TR"/>
          </a:p>
        </p:txBody>
      </p:sp>
    </p:spTree>
    <p:extLst>
      <p:ext uri="{BB962C8B-B14F-4D97-AF65-F5344CB8AC3E}">
        <p14:creationId xmlns:p14="http://schemas.microsoft.com/office/powerpoint/2010/main" xmlns="" val="3380844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EC5BA3B-037D-414B-92D2-6FDDF3736492}" type="datetimeFigureOut">
              <a:rPr lang="tr-TR" smtClean="0"/>
              <a:pPr/>
              <a:t>14.05.2019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96AA888-5DDC-4872-87D4-F8231C159943}" type="slidenum">
              <a:rPr lang="tr-TR" smtClean="0"/>
              <a:pPr/>
              <a:t>‹#›</a:t>
            </a:fld>
            <a:endParaRPr lang="tr-TR"/>
          </a:p>
        </p:txBody>
      </p:sp>
    </p:spTree>
    <p:extLst>
      <p:ext uri="{BB962C8B-B14F-4D97-AF65-F5344CB8AC3E}">
        <p14:creationId xmlns:p14="http://schemas.microsoft.com/office/powerpoint/2010/main" xmlns="" val="2122986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5BA3B-037D-414B-92D2-6FDDF3736492}" type="datetimeFigureOut">
              <a:rPr lang="tr-TR" smtClean="0"/>
              <a:pPr/>
              <a:t>14.05.2019</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AA888-5DDC-4872-87D4-F8231C159943}" type="slidenum">
              <a:rPr lang="tr-TR" smtClean="0"/>
              <a:pPr/>
              <a:t>‹#›</a:t>
            </a:fld>
            <a:endParaRPr lang="tr-TR"/>
          </a:p>
        </p:txBody>
      </p:sp>
    </p:spTree>
    <p:extLst>
      <p:ext uri="{BB962C8B-B14F-4D97-AF65-F5344CB8AC3E}">
        <p14:creationId xmlns:p14="http://schemas.microsoft.com/office/powerpoint/2010/main" xmlns="" val="1133384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4106833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4972427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17957755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60CF9D16-3BDF-4FF7-A58B-6F8FF7E7A757}" type="datetimeFigureOut">
              <a:rPr lang="tr-TR" smtClean="0">
                <a:solidFill>
                  <a:prstClr val="black">
                    <a:tint val="75000"/>
                  </a:prstClr>
                </a:solidFill>
              </a:rPr>
              <a:pPr defTabSz="685800"/>
              <a:t>14.05.2019</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B5E351B-7105-4A40-8C7B-42DD632DEDB1}"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xmlns="" val="8930362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6.jpeg"/><Relationship Id="rId7" Type="http://schemas.openxmlformats.org/officeDocument/2006/relationships/diagramColors" Target="../diagrams/colors1.xml"/><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4.gif"/><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cid:image001.png@01D4EF96.E0159270" TargetMode="Externa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3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png"/><Relationship Id="rId1" Type="http://schemas.openxmlformats.org/officeDocument/2006/relationships/slideLayout" Target="../slideLayouts/slideLayout45.xml"/><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339750" y="1124744"/>
            <a:ext cx="4661560" cy="1224136"/>
          </a:xfrm>
        </p:spPr>
        <p:txBody>
          <a:bodyPr>
            <a:noAutofit/>
          </a:bodyPr>
          <a:lstStyle/>
          <a:p>
            <a:pPr algn="ctr"/>
            <a:r>
              <a:rPr lang="tr-TR" sz="4000" b="1" dirty="0" smtClean="0">
                <a:solidFill>
                  <a:schemeClr val="accent3">
                    <a:lumMod val="50000"/>
                  </a:schemeClr>
                </a:solidFill>
                <a:latin typeface="+mn-lt"/>
              </a:rPr>
              <a:t>SÜRDÜRÜLEBİLİRLİK </a:t>
            </a:r>
            <a:br>
              <a:rPr lang="tr-TR" sz="4000" b="1" dirty="0" smtClean="0">
                <a:solidFill>
                  <a:schemeClr val="accent3">
                    <a:lumMod val="50000"/>
                  </a:schemeClr>
                </a:solidFill>
                <a:latin typeface="+mn-lt"/>
              </a:rPr>
            </a:br>
            <a:r>
              <a:rPr lang="tr-TR" sz="4000" b="1" dirty="0" smtClean="0">
                <a:solidFill>
                  <a:schemeClr val="accent3">
                    <a:lumMod val="50000"/>
                  </a:schemeClr>
                </a:solidFill>
                <a:latin typeface="+mn-lt"/>
              </a:rPr>
              <a:t>YÖNETİMİ</a:t>
            </a:r>
            <a:r>
              <a:rPr lang="tr-TR" sz="4000" b="1" dirty="0" smtClean="0">
                <a:latin typeface="Bodoni MT Black" pitchFamily="18" charset="0"/>
              </a:rPr>
              <a:t/>
            </a:r>
            <a:br>
              <a:rPr lang="tr-TR" sz="4000" b="1" dirty="0" smtClean="0">
                <a:latin typeface="Bodoni MT Black" pitchFamily="18" charset="0"/>
              </a:rPr>
            </a:br>
            <a:endParaRPr lang="tr-TR" sz="4000" b="1" dirty="0">
              <a:latin typeface="Bodoni MT Black" pitchFamily="18" charset="0"/>
            </a:endParaRPr>
          </a:p>
        </p:txBody>
      </p:sp>
      <p:pic>
        <p:nvPicPr>
          <p:cNvPr id="4" name="Resim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12" y="250517"/>
            <a:ext cx="1393031" cy="466725"/>
          </a:xfrm>
          <a:prstGeom prst="rect">
            <a:avLst/>
          </a:prstGeom>
          <a:noFill/>
          <a:ln>
            <a:noFill/>
          </a:ln>
        </p:spPr>
      </p:pic>
      <p:pic>
        <p:nvPicPr>
          <p:cNvPr id="5" name="Resim 4"/>
          <p:cNvPicPr/>
          <p:nvPr/>
        </p:nvPicPr>
        <p:blipFill>
          <a:blip r:embed="rId3" cstate="print">
            <a:extLst>
              <a:ext uri="{28A0092B-C50C-407E-A947-70E740481C1C}">
                <a14:useLocalDpi xmlns:a14="http://schemas.microsoft.com/office/drawing/2010/main" xmlns="" val="0"/>
              </a:ext>
            </a:extLst>
          </a:blip>
          <a:stretch>
            <a:fillRect/>
          </a:stretch>
        </p:blipFill>
        <p:spPr>
          <a:xfrm>
            <a:off x="7390558" y="326504"/>
            <a:ext cx="1421606" cy="361950"/>
          </a:xfrm>
          <a:prstGeom prst="rect">
            <a:avLst/>
          </a:prstGeom>
        </p:spPr>
      </p:pic>
      <p:pic>
        <p:nvPicPr>
          <p:cNvPr id="7" name="Picture 2" descr="C:\Users\hulya_basaran\Desktop\crl-sustainability-icon-set_700x50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43774" y="2204864"/>
            <a:ext cx="6253513" cy="45025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00608715"/>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07504" y="836712"/>
            <a:ext cx="8840129" cy="3960441"/>
          </a:xfrm>
        </p:spPr>
        <p:txBody>
          <a:bodyPr anchor="ctr">
            <a:normAutofit/>
          </a:bodyPr>
          <a:lstStyle/>
          <a:p>
            <a:pPr algn="just"/>
            <a:endParaRPr lang="tr-TR" sz="2400" b="1" u="sng" dirty="0" smtClean="0">
              <a:solidFill>
                <a:schemeClr val="accent3">
                  <a:lumMod val="50000"/>
                </a:schemeClr>
              </a:solidFill>
            </a:endParaRPr>
          </a:p>
          <a:p>
            <a:pPr algn="just"/>
            <a:r>
              <a:rPr lang="tr-TR" sz="2400" b="1" u="sng" dirty="0" smtClean="0">
                <a:solidFill>
                  <a:schemeClr val="accent3">
                    <a:lumMod val="50000"/>
                  </a:schemeClr>
                </a:solidFill>
              </a:rPr>
              <a:t>ISO </a:t>
            </a:r>
            <a:r>
              <a:rPr lang="tr-TR" sz="2400" b="1" u="sng" dirty="0">
                <a:solidFill>
                  <a:schemeClr val="accent3">
                    <a:lumMod val="50000"/>
                  </a:schemeClr>
                </a:solidFill>
              </a:rPr>
              <a:t>50001 ENERJİ YÖNETİM </a:t>
            </a:r>
            <a:r>
              <a:rPr lang="tr-TR" sz="2400" b="1" u="sng" dirty="0" smtClean="0">
                <a:solidFill>
                  <a:schemeClr val="accent3">
                    <a:lumMod val="50000"/>
                  </a:schemeClr>
                </a:solidFill>
              </a:rPr>
              <a:t>SİSTEMİ</a:t>
            </a:r>
          </a:p>
          <a:p>
            <a:pPr algn="just"/>
            <a:r>
              <a:rPr lang="tr-TR" sz="2000" dirty="0" smtClean="0">
                <a:solidFill>
                  <a:schemeClr val="tx1"/>
                </a:solidFill>
              </a:rPr>
              <a:t>Akbaşlar </a:t>
            </a:r>
            <a:r>
              <a:rPr lang="tr-TR" sz="2000" dirty="0">
                <a:solidFill>
                  <a:schemeClr val="tx1"/>
                </a:solidFill>
              </a:rPr>
              <a:t>Tekstil olarak;</a:t>
            </a:r>
          </a:p>
          <a:p>
            <a:pPr algn="just"/>
            <a:r>
              <a:rPr lang="tr-TR" sz="2000" dirty="0">
                <a:solidFill>
                  <a:schemeClr val="tx1"/>
                </a:solidFill>
              </a:rPr>
              <a:t>2016 yılından </a:t>
            </a:r>
            <a:r>
              <a:rPr lang="tr-TR" sz="2000" dirty="0" smtClean="0">
                <a:solidFill>
                  <a:schemeClr val="tx1"/>
                </a:solidFill>
              </a:rPr>
              <a:t>itibaren BSI </a:t>
            </a:r>
            <a:r>
              <a:rPr lang="tr-TR" sz="2000" dirty="0">
                <a:solidFill>
                  <a:schemeClr val="tx1"/>
                </a:solidFill>
              </a:rPr>
              <a:t>tarafından gerçekleştirilen denetlemeler sonucu </a:t>
            </a:r>
          </a:p>
          <a:p>
            <a:pPr algn="just"/>
            <a:r>
              <a:rPr lang="tr-TR" sz="2000" b="1" dirty="0">
                <a:solidFill>
                  <a:schemeClr val="tx1"/>
                </a:solidFill>
              </a:rPr>
              <a:t>ISO 50001:2011 </a:t>
            </a:r>
            <a:r>
              <a:rPr lang="tr-TR" sz="2000" dirty="0">
                <a:solidFill>
                  <a:schemeClr val="tx1"/>
                </a:solidFill>
              </a:rPr>
              <a:t>sertifikasına sahibiz.</a:t>
            </a:r>
          </a:p>
          <a:p>
            <a:pPr algn="just"/>
            <a:r>
              <a:rPr lang="tr-TR" sz="2000" dirty="0">
                <a:solidFill>
                  <a:schemeClr val="tx1"/>
                </a:solidFill>
              </a:rPr>
              <a:t>Türkiye deki tüm sektörler dahil ISO 50001:2011 sertifikasına sahip 168 firmadan biri olarak yer almaktayız</a:t>
            </a:r>
            <a:r>
              <a:rPr lang="tr-TR" sz="2000" dirty="0" smtClean="0">
                <a:solidFill>
                  <a:schemeClr val="tx1"/>
                </a:solidFill>
              </a:rPr>
              <a:t>.</a:t>
            </a:r>
          </a:p>
          <a:p>
            <a:pPr algn="just"/>
            <a:endParaRPr lang="tr-TR" sz="2000" dirty="0">
              <a:solidFill>
                <a:schemeClr val="tx1"/>
              </a:solidFill>
            </a:endParaRPr>
          </a:p>
          <a:p>
            <a:pPr algn="just"/>
            <a:endParaRPr lang="tr-TR" sz="2000" dirty="0" smtClean="0">
              <a:solidFill>
                <a:schemeClr val="tx1"/>
              </a:solidFill>
            </a:endParaRPr>
          </a:p>
          <a:p>
            <a:pPr algn="just"/>
            <a:endParaRPr lang="tr-TR" sz="2000" dirty="0">
              <a:solidFill>
                <a:schemeClr val="tx1"/>
              </a:solidFill>
            </a:endParaRPr>
          </a:p>
          <a:p>
            <a:pPr algn="just"/>
            <a:endParaRPr lang="tr-TR" sz="2400" b="1" dirty="0" smtClean="0">
              <a:solidFill>
                <a:schemeClr val="tx1"/>
              </a:solidFill>
            </a:endParaRPr>
          </a:p>
          <a:p>
            <a:pPr algn="just"/>
            <a:endParaRPr lang="tr-TR" sz="2400" b="1" dirty="0" smtClean="0">
              <a:solidFill>
                <a:schemeClr val="tx1"/>
              </a:solidFill>
            </a:endParaRPr>
          </a:p>
        </p:txBody>
      </p:sp>
      <p:pic>
        <p:nvPicPr>
          <p:cNvPr id="4" name="Resim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09" y="250517"/>
            <a:ext cx="1393031" cy="466725"/>
          </a:xfrm>
          <a:prstGeom prst="rect">
            <a:avLst/>
          </a:prstGeom>
          <a:noFill/>
          <a:ln>
            <a:noFill/>
          </a:ln>
        </p:spPr>
      </p:pic>
      <p:pic>
        <p:nvPicPr>
          <p:cNvPr id="5" name="Resim 4"/>
          <p:cNvPicPr/>
          <p:nvPr/>
        </p:nvPicPr>
        <p:blipFill>
          <a:blip r:embed="rId3" cstate="print">
            <a:extLst>
              <a:ext uri="{28A0092B-C50C-407E-A947-70E740481C1C}">
                <a14:useLocalDpi xmlns:a14="http://schemas.microsoft.com/office/drawing/2010/main" xmlns="" val="0"/>
              </a:ext>
            </a:extLst>
          </a:blip>
          <a:stretch>
            <a:fillRect/>
          </a:stretch>
        </p:blipFill>
        <p:spPr>
          <a:xfrm>
            <a:off x="7390558" y="326504"/>
            <a:ext cx="1421606" cy="361950"/>
          </a:xfrm>
          <a:prstGeom prst="rect">
            <a:avLst/>
          </a:prstGeom>
        </p:spPr>
      </p:pic>
      <p:pic>
        <p:nvPicPr>
          <p:cNvPr id="6" name="Resim 5"/>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82554" y="2852937"/>
            <a:ext cx="3029610" cy="3888432"/>
          </a:xfrm>
          <a:prstGeom prst="rect">
            <a:avLst/>
          </a:prstGeom>
          <a:noFill/>
          <a:ln>
            <a:noFill/>
          </a:ln>
        </p:spPr>
      </p:pic>
    </p:spTree>
    <p:extLst>
      <p:ext uri="{BB962C8B-B14F-4D97-AF65-F5344CB8AC3E}">
        <p14:creationId xmlns:p14="http://schemas.microsoft.com/office/powerpoint/2010/main" xmlns="" val="2732832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08724" y="825191"/>
            <a:ext cx="8840129" cy="5772161"/>
          </a:xfrm>
        </p:spPr>
        <p:txBody>
          <a:bodyPr anchor="t">
            <a:normAutofit/>
          </a:bodyPr>
          <a:lstStyle/>
          <a:p>
            <a:pPr algn="just"/>
            <a:endParaRPr lang="tr-TR" sz="2400" b="1" u="sng" dirty="0" smtClean="0">
              <a:solidFill>
                <a:schemeClr val="accent3">
                  <a:lumMod val="50000"/>
                </a:schemeClr>
              </a:solidFill>
            </a:endParaRPr>
          </a:p>
          <a:p>
            <a:pPr algn="just"/>
            <a:r>
              <a:rPr lang="tr-TR" sz="2400" b="1" u="sng" dirty="0" smtClean="0">
                <a:solidFill>
                  <a:schemeClr val="accent3">
                    <a:lumMod val="50000"/>
                  </a:schemeClr>
                </a:solidFill>
              </a:rPr>
              <a:t>ISO </a:t>
            </a:r>
            <a:r>
              <a:rPr lang="tr-TR" sz="2400" b="1" u="sng" dirty="0">
                <a:solidFill>
                  <a:schemeClr val="accent3">
                    <a:lumMod val="50000"/>
                  </a:schemeClr>
                </a:solidFill>
              </a:rPr>
              <a:t>50001 ENERJİ YÖNETİM SİSTEMİ </a:t>
            </a:r>
            <a:r>
              <a:rPr lang="tr-TR" sz="2400" b="1" u="sng" dirty="0" smtClean="0">
                <a:solidFill>
                  <a:schemeClr val="accent3">
                    <a:lumMod val="50000"/>
                  </a:schemeClr>
                </a:solidFill>
              </a:rPr>
              <a:t>SÜRECİ </a:t>
            </a:r>
          </a:p>
          <a:p>
            <a:pPr algn="just"/>
            <a:endParaRPr lang="tr-TR" sz="2400" b="1" u="sng" dirty="0">
              <a:solidFill>
                <a:schemeClr val="tx1"/>
              </a:solidFill>
            </a:endParaRPr>
          </a:p>
          <a:p>
            <a:pPr algn="just"/>
            <a:r>
              <a:rPr lang="tr-TR" sz="2000" dirty="0">
                <a:solidFill>
                  <a:schemeClr val="tx1"/>
                </a:solidFill>
              </a:rPr>
              <a:t>Enerji verimliliği için üretim proses geliştirme </a:t>
            </a:r>
            <a:r>
              <a:rPr lang="tr-TR" sz="2000" dirty="0" smtClean="0">
                <a:solidFill>
                  <a:schemeClr val="tx1"/>
                </a:solidFill>
              </a:rPr>
              <a:t>faaliyetleri; </a:t>
            </a:r>
            <a:r>
              <a:rPr lang="tr-TR" sz="2000" dirty="0">
                <a:solidFill>
                  <a:schemeClr val="tx1"/>
                </a:solidFill>
              </a:rPr>
              <a:t>önemli enerji kullanımı olan </a:t>
            </a:r>
            <a:r>
              <a:rPr lang="tr-TR" sz="2000" dirty="0" smtClean="0">
                <a:solidFill>
                  <a:schemeClr val="tx1"/>
                </a:solidFill>
              </a:rPr>
              <a:t>alanlar tespit edilerek, </a:t>
            </a:r>
            <a:r>
              <a:rPr lang="tr-TR" sz="2000" dirty="0">
                <a:solidFill>
                  <a:schemeClr val="tx1"/>
                </a:solidFill>
              </a:rPr>
              <a:t>mevcut en iyi </a:t>
            </a:r>
            <a:r>
              <a:rPr lang="tr-TR" sz="2000" dirty="0" smtClean="0">
                <a:solidFill>
                  <a:schemeClr val="tx1"/>
                </a:solidFill>
              </a:rPr>
              <a:t>teknoloji ve en </a:t>
            </a:r>
            <a:r>
              <a:rPr lang="tr-TR" sz="2000" dirty="0">
                <a:solidFill>
                  <a:schemeClr val="tx1"/>
                </a:solidFill>
              </a:rPr>
              <a:t>iyi </a:t>
            </a:r>
            <a:r>
              <a:rPr lang="tr-TR" sz="2000" dirty="0" smtClean="0">
                <a:solidFill>
                  <a:schemeClr val="tx1"/>
                </a:solidFill>
              </a:rPr>
              <a:t>uygulamalar araştırılarak, mevcut ayın bir önceki yıla ait ayla ve mevcut yılın bir önceki aya nazaran enerji verileri    karşılaştırılarak, </a:t>
            </a:r>
            <a:r>
              <a:rPr lang="tr-TR" sz="2000" dirty="0">
                <a:solidFill>
                  <a:schemeClr val="tx1"/>
                </a:solidFill>
              </a:rPr>
              <a:t>alternatif enerji kaynakları ve farkındalık seviyesi göz önünde </a:t>
            </a:r>
            <a:r>
              <a:rPr lang="tr-TR" sz="2000" dirty="0" smtClean="0">
                <a:solidFill>
                  <a:schemeClr val="tx1"/>
                </a:solidFill>
              </a:rPr>
              <a:t>bulundurularak yapılmaktadır.</a:t>
            </a:r>
            <a:endParaRPr lang="tr-TR" sz="2000" dirty="0">
              <a:solidFill>
                <a:schemeClr val="tx1"/>
              </a:solidFill>
            </a:endParaRPr>
          </a:p>
          <a:p>
            <a:pPr algn="just"/>
            <a:r>
              <a:rPr lang="tr-TR" sz="2000" dirty="0">
                <a:solidFill>
                  <a:schemeClr val="tx1"/>
                </a:solidFill>
              </a:rPr>
              <a:t>Böylece tüketilen enerjinin azaltılması bu veriler doğrultusunda yapılan fizibilite çalışmalarıyla sağlanmış olur</a:t>
            </a:r>
            <a:r>
              <a:rPr lang="tr-TR" sz="2000" dirty="0" smtClean="0">
                <a:solidFill>
                  <a:schemeClr val="tx1"/>
                </a:solidFill>
              </a:rPr>
              <a:t>.</a:t>
            </a:r>
            <a:endParaRPr lang="tr-TR" sz="2000" dirty="0">
              <a:solidFill>
                <a:schemeClr val="tx1"/>
              </a:solidFill>
            </a:endParaRPr>
          </a:p>
        </p:txBody>
      </p:sp>
      <p:pic>
        <p:nvPicPr>
          <p:cNvPr id="4" name="Resim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09" y="250517"/>
            <a:ext cx="1393031" cy="466725"/>
          </a:xfrm>
          <a:prstGeom prst="rect">
            <a:avLst/>
          </a:prstGeom>
          <a:noFill/>
          <a:ln>
            <a:noFill/>
          </a:ln>
        </p:spPr>
      </p:pic>
      <p:pic>
        <p:nvPicPr>
          <p:cNvPr id="5" name="Resim 4"/>
          <p:cNvPicPr/>
          <p:nvPr/>
        </p:nvPicPr>
        <p:blipFill>
          <a:blip r:embed="rId3" cstate="print">
            <a:extLst>
              <a:ext uri="{28A0092B-C50C-407E-A947-70E740481C1C}">
                <a14:useLocalDpi xmlns:a14="http://schemas.microsoft.com/office/drawing/2010/main" xmlns="" val="0"/>
              </a:ext>
            </a:extLst>
          </a:blip>
          <a:stretch>
            <a:fillRect/>
          </a:stretch>
        </p:blipFill>
        <p:spPr>
          <a:xfrm>
            <a:off x="7390558" y="326504"/>
            <a:ext cx="1421606" cy="361950"/>
          </a:xfrm>
          <a:prstGeom prst="rect">
            <a:avLst/>
          </a:prstGeom>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20690" y="4221088"/>
            <a:ext cx="3581400" cy="220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7737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08724" y="825191"/>
            <a:ext cx="8840129" cy="5898995"/>
          </a:xfrm>
        </p:spPr>
        <p:txBody>
          <a:bodyPr anchor="ctr">
            <a:normAutofit/>
          </a:bodyPr>
          <a:lstStyle/>
          <a:p>
            <a:pPr algn="l"/>
            <a:r>
              <a:rPr lang="tr-TR" sz="2400" b="1" u="sng" dirty="0" smtClean="0">
                <a:solidFill>
                  <a:schemeClr val="accent3">
                    <a:lumMod val="50000"/>
                  </a:schemeClr>
                </a:solidFill>
              </a:rPr>
              <a:t>ENERJİ </a:t>
            </a:r>
            <a:r>
              <a:rPr lang="tr-TR" sz="2400" b="1" u="sng" dirty="0">
                <a:solidFill>
                  <a:schemeClr val="accent3">
                    <a:lumMod val="50000"/>
                  </a:schemeClr>
                </a:solidFill>
              </a:rPr>
              <a:t>YÖNETİMİ ALANINDAKİ FAALİYETLERİMİZ NELERDİR</a:t>
            </a:r>
            <a:r>
              <a:rPr lang="tr-TR" sz="2400" b="1" u="sng" dirty="0" smtClean="0">
                <a:solidFill>
                  <a:schemeClr val="accent3">
                    <a:lumMod val="50000"/>
                  </a:schemeClr>
                </a:solidFill>
              </a:rPr>
              <a:t>?</a:t>
            </a:r>
          </a:p>
          <a:p>
            <a:pPr algn="just"/>
            <a:endParaRPr lang="tr-TR" sz="2400" b="1" u="sng" dirty="0" smtClean="0">
              <a:solidFill>
                <a:schemeClr val="tx1"/>
              </a:solidFill>
            </a:endParaRPr>
          </a:p>
          <a:p>
            <a:pPr algn="just"/>
            <a:r>
              <a:rPr lang="tr-TR" sz="2000" b="1" u="sng" dirty="0" smtClean="0">
                <a:solidFill>
                  <a:schemeClr val="accent3">
                    <a:lumMod val="50000"/>
                  </a:schemeClr>
                </a:solidFill>
              </a:rPr>
              <a:t>KOJENERASYON</a:t>
            </a:r>
            <a:r>
              <a:rPr lang="tr-TR" sz="2000" dirty="0" smtClean="0">
                <a:solidFill>
                  <a:schemeClr val="accent3">
                    <a:lumMod val="50000"/>
                  </a:schemeClr>
                </a:solidFill>
              </a:rPr>
              <a:t>:</a:t>
            </a:r>
          </a:p>
          <a:p>
            <a:pPr algn="just"/>
            <a:endParaRPr lang="tr-TR" sz="2000" dirty="0" smtClean="0">
              <a:solidFill>
                <a:schemeClr val="tx1"/>
              </a:solidFill>
            </a:endParaRPr>
          </a:p>
          <a:p>
            <a:pPr algn="just"/>
            <a:r>
              <a:rPr lang="tr-TR" sz="2000" dirty="0" smtClean="0">
                <a:solidFill>
                  <a:schemeClr val="tx1"/>
                </a:solidFill>
              </a:rPr>
              <a:t>Bünyemizdeki </a:t>
            </a:r>
            <a:r>
              <a:rPr lang="tr-TR" sz="2000" dirty="0">
                <a:solidFill>
                  <a:schemeClr val="tx1"/>
                </a:solidFill>
              </a:rPr>
              <a:t>işletmelerin kesintisiz enerji ve ısıl ihtiyaçlarını karşılamak amacıyla 2001 yılında </a:t>
            </a:r>
            <a:r>
              <a:rPr lang="tr-TR" sz="2000" dirty="0" err="1">
                <a:solidFill>
                  <a:schemeClr val="tx1"/>
                </a:solidFill>
              </a:rPr>
              <a:t>kojenerasyon</a:t>
            </a:r>
            <a:r>
              <a:rPr lang="tr-TR" sz="2000" dirty="0">
                <a:solidFill>
                  <a:schemeClr val="tx1"/>
                </a:solidFill>
              </a:rPr>
              <a:t> tesisimiz </a:t>
            </a:r>
            <a:r>
              <a:rPr lang="tr-TR" sz="2000" dirty="0" smtClean="0">
                <a:solidFill>
                  <a:schemeClr val="tx1"/>
                </a:solidFill>
              </a:rPr>
              <a:t>işletmeye </a:t>
            </a:r>
            <a:r>
              <a:rPr lang="tr-TR" sz="2000" dirty="0">
                <a:solidFill>
                  <a:schemeClr val="tx1"/>
                </a:solidFill>
              </a:rPr>
              <a:t>alınmıştır.</a:t>
            </a:r>
          </a:p>
          <a:p>
            <a:pPr algn="just"/>
            <a:r>
              <a:rPr lang="tr-TR" sz="2000" dirty="0" err="1">
                <a:solidFill>
                  <a:schemeClr val="tx1"/>
                </a:solidFill>
              </a:rPr>
              <a:t>Kojenerasyon</a:t>
            </a:r>
            <a:r>
              <a:rPr lang="tr-TR" sz="2000" dirty="0">
                <a:solidFill>
                  <a:schemeClr val="tx1"/>
                </a:solidFill>
              </a:rPr>
              <a:t> metoduyla üretilen ısı </a:t>
            </a:r>
            <a:r>
              <a:rPr lang="tr-TR" sz="2000" dirty="0" smtClean="0">
                <a:solidFill>
                  <a:schemeClr val="tx1"/>
                </a:solidFill>
              </a:rPr>
              <a:t>ve elektrik </a:t>
            </a:r>
            <a:r>
              <a:rPr lang="tr-TR" sz="2000" dirty="0">
                <a:solidFill>
                  <a:schemeClr val="tx1"/>
                </a:solidFill>
              </a:rPr>
              <a:t>enerjisi yakıt maliyetlerini %40 azalttığından, ekolojik bakış açısından </a:t>
            </a:r>
            <a:r>
              <a:rPr lang="tr-TR" sz="2000" dirty="0" err="1" smtClean="0">
                <a:solidFill>
                  <a:schemeClr val="tx1"/>
                </a:solidFill>
              </a:rPr>
              <a:t>kojenerasyon</a:t>
            </a:r>
            <a:endParaRPr lang="tr-TR" sz="2000" dirty="0" smtClean="0">
              <a:solidFill>
                <a:schemeClr val="tx1"/>
              </a:solidFill>
            </a:endParaRPr>
          </a:p>
          <a:p>
            <a:pPr algn="just"/>
            <a:r>
              <a:rPr lang="tr-TR" sz="2000" dirty="0" smtClean="0">
                <a:solidFill>
                  <a:schemeClr val="tx1"/>
                </a:solidFill>
              </a:rPr>
              <a:t>ünitelerinin </a:t>
            </a:r>
            <a:r>
              <a:rPr lang="tr-TR" sz="2000" dirty="0">
                <a:solidFill>
                  <a:schemeClr val="tx1"/>
                </a:solidFill>
              </a:rPr>
              <a:t>çevreye verdiği zarar da benzer </a:t>
            </a:r>
            <a:r>
              <a:rPr lang="tr-TR" sz="2000" dirty="0" smtClean="0">
                <a:solidFill>
                  <a:schemeClr val="tx1"/>
                </a:solidFill>
              </a:rPr>
              <a:t>seviyede</a:t>
            </a:r>
          </a:p>
          <a:p>
            <a:pPr algn="just"/>
            <a:r>
              <a:rPr lang="tr-TR" sz="2000" dirty="0" smtClean="0">
                <a:solidFill>
                  <a:schemeClr val="tx1"/>
                </a:solidFill>
              </a:rPr>
              <a:t>daha azdır. Bu </a:t>
            </a:r>
            <a:r>
              <a:rPr lang="tr-TR" sz="2000" dirty="0">
                <a:solidFill>
                  <a:schemeClr val="tx1"/>
                </a:solidFill>
              </a:rPr>
              <a:t>nedenle </a:t>
            </a:r>
            <a:r>
              <a:rPr lang="tr-TR" sz="2000" dirty="0" err="1">
                <a:solidFill>
                  <a:schemeClr val="tx1"/>
                </a:solidFill>
              </a:rPr>
              <a:t>kojenerasyon</a:t>
            </a:r>
            <a:r>
              <a:rPr lang="tr-TR" sz="2000" dirty="0">
                <a:solidFill>
                  <a:schemeClr val="tx1"/>
                </a:solidFill>
              </a:rPr>
              <a:t> üniteleri</a:t>
            </a:r>
            <a:r>
              <a:rPr lang="tr-TR" sz="2000" dirty="0" smtClean="0">
                <a:solidFill>
                  <a:schemeClr val="tx1"/>
                </a:solidFill>
              </a:rPr>
              <a:t>,</a:t>
            </a:r>
          </a:p>
          <a:p>
            <a:pPr algn="just"/>
            <a:r>
              <a:rPr lang="tr-TR" sz="2000" dirty="0" smtClean="0">
                <a:solidFill>
                  <a:schemeClr val="tx1"/>
                </a:solidFill>
              </a:rPr>
              <a:t>hem ekonomik hem </a:t>
            </a:r>
            <a:r>
              <a:rPr lang="tr-TR" sz="2000" dirty="0">
                <a:solidFill>
                  <a:schemeClr val="tx1"/>
                </a:solidFill>
              </a:rPr>
              <a:t>de ekolojik anlamda </a:t>
            </a:r>
            <a:r>
              <a:rPr lang="tr-TR" sz="2000" dirty="0" smtClean="0">
                <a:solidFill>
                  <a:schemeClr val="tx1"/>
                </a:solidFill>
              </a:rPr>
              <a:t>elektrik</a:t>
            </a:r>
          </a:p>
          <a:p>
            <a:pPr algn="just"/>
            <a:r>
              <a:rPr lang="tr-TR" sz="2000" dirty="0" smtClean="0">
                <a:solidFill>
                  <a:schemeClr val="tx1"/>
                </a:solidFill>
              </a:rPr>
              <a:t>ve ısının üretilmesinin en </a:t>
            </a:r>
            <a:r>
              <a:rPr lang="tr-TR" sz="2000" dirty="0">
                <a:solidFill>
                  <a:schemeClr val="tx1"/>
                </a:solidFill>
              </a:rPr>
              <a:t>makul yoludur.</a:t>
            </a:r>
            <a:r>
              <a:rPr lang="tr-TR" sz="2400" b="1" dirty="0">
                <a:solidFill>
                  <a:schemeClr val="accent3">
                    <a:lumMod val="50000"/>
                  </a:schemeClr>
                </a:solidFill>
              </a:rPr>
              <a:t> </a:t>
            </a:r>
            <a:endParaRPr lang="tr-TR" sz="2400" b="1" dirty="0" smtClean="0">
              <a:solidFill>
                <a:schemeClr val="accent3">
                  <a:lumMod val="50000"/>
                </a:schemeClr>
              </a:solidFill>
            </a:endParaRPr>
          </a:p>
          <a:p>
            <a:pPr algn="just"/>
            <a:endParaRPr lang="tr-TR" sz="2400" b="1" dirty="0" smtClean="0">
              <a:solidFill>
                <a:schemeClr val="tx1"/>
              </a:solidFill>
            </a:endParaRPr>
          </a:p>
          <a:p>
            <a:pPr algn="r"/>
            <a:endParaRPr lang="tr-TR" sz="2400" b="1" dirty="0" smtClean="0">
              <a:solidFill>
                <a:schemeClr val="tx1"/>
              </a:solidFill>
            </a:endParaRPr>
          </a:p>
        </p:txBody>
      </p:sp>
      <p:pic>
        <p:nvPicPr>
          <p:cNvPr id="4" name="Resim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09" y="250517"/>
            <a:ext cx="1393031" cy="466725"/>
          </a:xfrm>
          <a:prstGeom prst="rect">
            <a:avLst/>
          </a:prstGeom>
          <a:noFill/>
          <a:ln>
            <a:noFill/>
          </a:ln>
        </p:spPr>
      </p:pic>
      <p:pic>
        <p:nvPicPr>
          <p:cNvPr id="5" name="Resim 4"/>
          <p:cNvPicPr/>
          <p:nvPr/>
        </p:nvPicPr>
        <p:blipFill>
          <a:blip r:embed="rId3" cstate="print">
            <a:extLst>
              <a:ext uri="{28A0092B-C50C-407E-A947-70E740481C1C}">
                <a14:useLocalDpi xmlns:a14="http://schemas.microsoft.com/office/drawing/2010/main" xmlns="" val="0"/>
              </a:ext>
            </a:extLst>
          </a:blip>
          <a:stretch>
            <a:fillRect/>
          </a:stretch>
        </p:blipFill>
        <p:spPr>
          <a:xfrm>
            <a:off x="7390558" y="326504"/>
            <a:ext cx="1421606" cy="361950"/>
          </a:xfrm>
          <a:prstGeom prst="rect">
            <a:avLst/>
          </a:prstGeom>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82472" y="3972086"/>
            <a:ext cx="2942249" cy="2736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15383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08724" y="825191"/>
            <a:ext cx="8840129" cy="5898995"/>
          </a:xfrm>
        </p:spPr>
        <p:txBody>
          <a:bodyPr anchor="ctr">
            <a:normAutofit/>
          </a:bodyPr>
          <a:lstStyle/>
          <a:p>
            <a:pPr algn="just"/>
            <a:endParaRPr lang="tr-TR" sz="2400" b="1" u="sng" dirty="0" smtClean="0">
              <a:solidFill>
                <a:schemeClr val="tx1"/>
              </a:solidFill>
            </a:endParaRPr>
          </a:p>
          <a:p>
            <a:pPr algn="just"/>
            <a:endParaRPr lang="tr-TR" sz="2400" b="1" u="sng" dirty="0" smtClean="0">
              <a:solidFill>
                <a:schemeClr val="tx1"/>
              </a:solidFill>
            </a:endParaRPr>
          </a:p>
          <a:p>
            <a:pPr algn="just"/>
            <a:r>
              <a:rPr lang="tr-TR" sz="2400" b="1" u="sng" dirty="0" smtClean="0">
                <a:solidFill>
                  <a:schemeClr val="accent3">
                    <a:lumMod val="50000"/>
                  </a:schemeClr>
                </a:solidFill>
              </a:rPr>
              <a:t>ENERJİ </a:t>
            </a:r>
            <a:r>
              <a:rPr lang="tr-TR" sz="2400" b="1" u="sng" dirty="0">
                <a:solidFill>
                  <a:schemeClr val="accent3">
                    <a:lumMod val="50000"/>
                  </a:schemeClr>
                </a:solidFill>
              </a:rPr>
              <a:t>YÖNETİMİ ALANINDAKİ FAALİYETLERİMİZ NELERDİR</a:t>
            </a:r>
            <a:r>
              <a:rPr lang="tr-TR" sz="2400" b="1" u="sng" dirty="0" smtClean="0">
                <a:solidFill>
                  <a:schemeClr val="accent3">
                    <a:lumMod val="50000"/>
                  </a:schemeClr>
                </a:solidFill>
              </a:rPr>
              <a:t>?</a:t>
            </a:r>
          </a:p>
          <a:p>
            <a:pPr algn="just"/>
            <a:endParaRPr lang="tr-TR" sz="2400" b="1" u="sng" dirty="0" smtClean="0">
              <a:solidFill>
                <a:schemeClr val="tx1"/>
              </a:solidFill>
            </a:endParaRPr>
          </a:p>
          <a:p>
            <a:pPr algn="just"/>
            <a:r>
              <a:rPr lang="tr-TR" sz="2400" b="1" u="sng" dirty="0" smtClean="0">
                <a:solidFill>
                  <a:schemeClr val="accent3">
                    <a:lumMod val="50000"/>
                  </a:schemeClr>
                </a:solidFill>
              </a:rPr>
              <a:t>HİDRO ELEKTRİK SANTRALİ</a:t>
            </a:r>
            <a:r>
              <a:rPr lang="tr-TR" sz="2400" dirty="0" smtClean="0">
                <a:solidFill>
                  <a:schemeClr val="accent3">
                    <a:lumMod val="50000"/>
                  </a:schemeClr>
                </a:solidFill>
              </a:rPr>
              <a:t>:</a:t>
            </a:r>
          </a:p>
          <a:p>
            <a:pPr algn="just"/>
            <a:endParaRPr lang="tr-TR" sz="2000" dirty="0" smtClean="0">
              <a:solidFill>
                <a:schemeClr val="tx1"/>
              </a:solidFill>
            </a:endParaRPr>
          </a:p>
          <a:p>
            <a:pPr algn="just"/>
            <a:r>
              <a:rPr lang="tr-TR" sz="2000" dirty="0" smtClean="0">
                <a:solidFill>
                  <a:schemeClr val="tx1"/>
                </a:solidFill>
              </a:rPr>
              <a:t>2014 </a:t>
            </a:r>
            <a:r>
              <a:rPr lang="tr-TR" sz="2000" dirty="0">
                <a:solidFill>
                  <a:schemeClr val="tx1"/>
                </a:solidFill>
              </a:rPr>
              <a:t>yılında kurulan Eren Regülatörü ve HES projesi Karabük ili </a:t>
            </a:r>
            <a:r>
              <a:rPr lang="tr-TR" sz="2000" dirty="0" err="1">
                <a:solidFill>
                  <a:schemeClr val="tx1"/>
                </a:solidFill>
              </a:rPr>
              <a:t>Sanfranbolu</a:t>
            </a:r>
            <a:r>
              <a:rPr lang="tr-TR" sz="2000" dirty="0">
                <a:solidFill>
                  <a:schemeClr val="tx1"/>
                </a:solidFill>
              </a:rPr>
              <a:t> ilçesi sınırları dahilinde Soğanlı Çayı üzerinde yer almaktadır</a:t>
            </a:r>
            <a:r>
              <a:rPr lang="tr-TR" sz="2000" dirty="0" smtClean="0">
                <a:solidFill>
                  <a:schemeClr val="tx1"/>
                </a:solidFill>
              </a:rPr>
              <a:t>.</a:t>
            </a:r>
          </a:p>
          <a:p>
            <a:pPr algn="just"/>
            <a:r>
              <a:rPr lang="tr-TR" sz="2000" dirty="0">
                <a:solidFill>
                  <a:schemeClr val="tx1"/>
                </a:solidFill>
              </a:rPr>
              <a:t>Karbon emisyonu yoktur. Doğaya ve atmosfere hiçbir zararlı gaz bırakmaz.</a:t>
            </a:r>
          </a:p>
          <a:p>
            <a:pPr algn="just"/>
            <a:r>
              <a:rPr lang="tr-TR" sz="2000" dirty="0">
                <a:solidFill>
                  <a:schemeClr val="tx1"/>
                </a:solidFill>
              </a:rPr>
              <a:t>Yenilenebilir enerji kaynakları ile elektrik üretme yöntemlerinin en verimli olanıdır. </a:t>
            </a:r>
            <a:r>
              <a:rPr lang="tr-TR" sz="2000" dirty="0" err="1">
                <a:solidFill>
                  <a:schemeClr val="tx1"/>
                </a:solidFill>
              </a:rPr>
              <a:t>HES’lerin</a:t>
            </a:r>
            <a:r>
              <a:rPr lang="tr-TR" sz="2000" dirty="0">
                <a:solidFill>
                  <a:schemeClr val="tx1"/>
                </a:solidFill>
              </a:rPr>
              <a:t> verimliliği %80 civarındadır. </a:t>
            </a:r>
            <a:endParaRPr lang="tr-TR" sz="2000" dirty="0" smtClean="0">
              <a:solidFill>
                <a:schemeClr val="tx1"/>
              </a:solidFill>
            </a:endParaRPr>
          </a:p>
          <a:p>
            <a:pPr algn="just"/>
            <a:endParaRPr lang="tr-TR" sz="2000" dirty="0" smtClean="0">
              <a:solidFill>
                <a:schemeClr val="tx1"/>
              </a:solidFill>
            </a:endParaRPr>
          </a:p>
          <a:p>
            <a:pPr algn="just"/>
            <a:endParaRPr lang="tr-TR" sz="2000" dirty="0">
              <a:solidFill>
                <a:schemeClr val="tx1"/>
              </a:solidFill>
            </a:endParaRPr>
          </a:p>
          <a:p>
            <a:pPr algn="just"/>
            <a:endParaRPr lang="tr-TR" sz="2000" dirty="0" smtClean="0">
              <a:solidFill>
                <a:schemeClr val="tx1"/>
              </a:solidFill>
            </a:endParaRPr>
          </a:p>
          <a:p>
            <a:pPr algn="just"/>
            <a:endParaRPr lang="tr-TR" sz="2000" dirty="0">
              <a:solidFill>
                <a:schemeClr val="tx1"/>
              </a:solidFill>
            </a:endParaRPr>
          </a:p>
          <a:p>
            <a:pPr algn="just"/>
            <a:endParaRPr lang="tr-TR" sz="2400" dirty="0" smtClean="0">
              <a:solidFill>
                <a:schemeClr val="tx1"/>
              </a:solidFill>
            </a:endParaRPr>
          </a:p>
          <a:p>
            <a:pPr algn="r"/>
            <a:endParaRPr lang="tr-TR" sz="2400" b="1" dirty="0" smtClean="0">
              <a:solidFill>
                <a:schemeClr val="tx1"/>
              </a:solidFill>
            </a:endParaRPr>
          </a:p>
        </p:txBody>
      </p:sp>
      <p:pic>
        <p:nvPicPr>
          <p:cNvPr id="4" name="Resim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09" y="250517"/>
            <a:ext cx="1393031" cy="466725"/>
          </a:xfrm>
          <a:prstGeom prst="rect">
            <a:avLst/>
          </a:prstGeom>
          <a:noFill/>
          <a:ln>
            <a:noFill/>
          </a:ln>
        </p:spPr>
      </p:pic>
      <p:pic>
        <p:nvPicPr>
          <p:cNvPr id="5" name="Resim 4"/>
          <p:cNvPicPr/>
          <p:nvPr/>
        </p:nvPicPr>
        <p:blipFill>
          <a:blip r:embed="rId3" cstate="print">
            <a:extLst>
              <a:ext uri="{28A0092B-C50C-407E-A947-70E740481C1C}">
                <a14:useLocalDpi xmlns:a14="http://schemas.microsoft.com/office/drawing/2010/main" xmlns="" val="0"/>
              </a:ext>
            </a:extLst>
          </a:blip>
          <a:stretch>
            <a:fillRect/>
          </a:stretch>
        </p:blipFill>
        <p:spPr>
          <a:xfrm>
            <a:off x="7390558" y="326504"/>
            <a:ext cx="1421606" cy="361950"/>
          </a:xfrm>
          <a:prstGeom prst="rect">
            <a:avLst/>
          </a:prstGeom>
        </p:spPr>
      </p:pic>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40152" y="4374575"/>
            <a:ext cx="2872012" cy="2356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1901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21731" y="3789040"/>
            <a:ext cx="2754771" cy="2714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Alt Başlık 2"/>
          <p:cNvSpPr>
            <a:spLocks noGrp="1"/>
          </p:cNvSpPr>
          <p:nvPr>
            <p:ph type="subTitle" idx="1"/>
          </p:nvPr>
        </p:nvSpPr>
        <p:spPr>
          <a:xfrm>
            <a:off x="108724" y="825191"/>
            <a:ext cx="8840129" cy="5898995"/>
          </a:xfrm>
        </p:spPr>
        <p:txBody>
          <a:bodyPr anchor="ctr">
            <a:normAutofit/>
          </a:bodyPr>
          <a:lstStyle/>
          <a:p>
            <a:pPr algn="just"/>
            <a:r>
              <a:rPr lang="tr-TR" sz="2400" b="1" u="sng" dirty="0" smtClean="0">
                <a:solidFill>
                  <a:schemeClr val="accent3">
                    <a:lumMod val="50000"/>
                  </a:schemeClr>
                </a:solidFill>
              </a:rPr>
              <a:t>ENERJİ </a:t>
            </a:r>
            <a:r>
              <a:rPr lang="tr-TR" sz="2400" b="1" u="sng" dirty="0">
                <a:solidFill>
                  <a:schemeClr val="accent3">
                    <a:lumMod val="50000"/>
                  </a:schemeClr>
                </a:solidFill>
              </a:rPr>
              <a:t>YÖNETİMİ ALANINDAKİ FAALİYETLERİMİZ NELERDİR</a:t>
            </a:r>
            <a:r>
              <a:rPr lang="tr-TR" sz="2400" b="1" u="sng" dirty="0" smtClean="0">
                <a:solidFill>
                  <a:schemeClr val="accent3">
                    <a:lumMod val="50000"/>
                  </a:schemeClr>
                </a:solidFill>
              </a:rPr>
              <a:t>?</a:t>
            </a:r>
          </a:p>
          <a:p>
            <a:pPr algn="just"/>
            <a:endParaRPr lang="tr-TR" sz="2400" b="1" u="sng" dirty="0" smtClean="0">
              <a:solidFill>
                <a:schemeClr val="tx1"/>
              </a:solidFill>
            </a:endParaRPr>
          </a:p>
          <a:p>
            <a:pPr algn="just"/>
            <a:r>
              <a:rPr lang="tr-TR" sz="2400" b="1" u="sng" dirty="0" smtClean="0">
                <a:solidFill>
                  <a:schemeClr val="accent3">
                    <a:lumMod val="50000"/>
                  </a:schemeClr>
                </a:solidFill>
              </a:rPr>
              <a:t>RÜZGAR ENERJİSİ SANTRALİ</a:t>
            </a:r>
            <a:r>
              <a:rPr lang="tr-TR" sz="2400" dirty="0" smtClean="0">
                <a:solidFill>
                  <a:schemeClr val="accent3">
                    <a:lumMod val="50000"/>
                  </a:schemeClr>
                </a:solidFill>
              </a:rPr>
              <a:t>:</a:t>
            </a:r>
          </a:p>
          <a:p>
            <a:pPr algn="just"/>
            <a:r>
              <a:rPr lang="tr-TR" sz="2000" dirty="0">
                <a:solidFill>
                  <a:schemeClr val="tx1"/>
                </a:solidFill>
              </a:rPr>
              <a:t>Çevreye duyarlı enerji üretimi yapabilmek ve ülke ekonomisine katma değer sağlayacak projelere imza atmak amacıyla, 30 milyon Euro yatırım bedeli ile BERGAMA ‘da bulunan Rüzgar Enerjisi Santrali (RES)  yatırımını gerçekleştirdik.</a:t>
            </a:r>
          </a:p>
          <a:p>
            <a:pPr algn="just"/>
            <a:r>
              <a:rPr lang="tr-TR" sz="2000" dirty="0">
                <a:solidFill>
                  <a:schemeClr val="tx1"/>
                </a:solidFill>
              </a:rPr>
              <a:t>Türkiye ‘de ilk defa devreye girecek olan yeni nesil 7 adet </a:t>
            </a:r>
            <a:r>
              <a:rPr lang="tr-TR" sz="2000" dirty="0" err="1">
                <a:solidFill>
                  <a:schemeClr val="tx1"/>
                </a:solidFill>
              </a:rPr>
              <a:t>Nordex</a:t>
            </a:r>
            <a:r>
              <a:rPr lang="tr-TR" sz="2000" dirty="0">
                <a:solidFill>
                  <a:schemeClr val="tx1"/>
                </a:solidFill>
              </a:rPr>
              <a:t> N131 tribünler ile ülkemizin en büyük kanat uzunluğuna sahip projesini 2018 yılında tamamlamanın haklı gururunu yaşıyoruz</a:t>
            </a:r>
            <a:r>
              <a:rPr lang="tr-TR" sz="2000" dirty="0" smtClean="0">
                <a:solidFill>
                  <a:schemeClr val="tx1"/>
                </a:solidFill>
              </a:rPr>
              <a:t>.</a:t>
            </a:r>
          </a:p>
          <a:p>
            <a:pPr algn="just"/>
            <a:r>
              <a:rPr lang="tr-TR" sz="2000" dirty="0">
                <a:solidFill>
                  <a:schemeClr val="tx1"/>
                </a:solidFill>
              </a:rPr>
              <a:t>Rüzgar enerjisi ile elektrik üretirken doğaya </a:t>
            </a:r>
            <a:r>
              <a:rPr lang="tr-TR" sz="2000" dirty="0" smtClean="0">
                <a:solidFill>
                  <a:schemeClr val="tx1"/>
                </a:solidFill>
              </a:rPr>
              <a:t>hiçbir</a:t>
            </a:r>
          </a:p>
          <a:p>
            <a:pPr algn="just"/>
            <a:r>
              <a:rPr lang="tr-TR" sz="2000" dirty="0" smtClean="0">
                <a:solidFill>
                  <a:schemeClr val="tx1"/>
                </a:solidFill>
              </a:rPr>
              <a:t>sera </a:t>
            </a:r>
            <a:r>
              <a:rPr lang="tr-TR" sz="2000" dirty="0">
                <a:solidFill>
                  <a:schemeClr val="tx1"/>
                </a:solidFill>
              </a:rPr>
              <a:t>gazı veya bunun gibi zararlı gazlar salınmaz</a:t>
            </a:r>
            <a:r>
              <a:rPr lang="tr-TR" sz="2000" dirty="0" smtClean="0">
                <a:solidFill>
                  <a:schemeClr val="tx1"/>
                </a:solidFill>
              </a:rPr>
              <a:t>.</a:t>
            </a:r>
          </a:p>
          <a:p>
            <a:pPr algn="just"/>
            <a:r>
              <a:rPr lang="tr-TR" sz="2000" dirty="0" smtClean="0">
                <a:solidFill>
                  <a:schemeClr val="tx1"/>
                </a:solidFill>
              </a:rPr>
              <a:t>Bundan </a:t>
            </a:r>
            <a:r>
              <a:rPr lang="tr-TR" sz="2000" dirty="0">
                <a:solidFill>
                  <a:schemeClr val="tx1"/>
                </a:solidFill>
              </a:rPr>
              <a:t>dolayı tamamen temiz enerji kaynağı ve </a:t>
            </a:r>
            <a:r>
              <a:rPr lang="tr-TR" sz="2000" dirty="0" smtClean="0">
                <a:solidFill>
                  <a:schemeClr val="tx1"/>
                </a:solidFill>
              </a:rPr>
              <a:t>temiz</a:t>
            </a:r>
          </a:p>
          <a:p>
            <a:pPr algn="just"/>
            <a:r>
              <a:rPr lang="tr-TR" sz="2000" dirty="0" smtClean="0">
                <a:solidFill>
                  <a:schemeClr val="tx1"/>
                </a:solidFill>
              </a:rPr>
              <a:t>enerji </a:t>
            </a:r>
            <a:r>
              <a:rPr lang="tr-TR" sz="2000" dirty="0">
                <a:solidFill>
                  <a:schemeClr val="tx1"/>
                </a:solidFill>
              </a:rPr>
              <a:t>üretim yöntemidir.</a:t>
            </a:r>
          </a:p>
          <a:p>
            <a:pPr algn="just"/>
            <a:endParaRPr lang="tr-TR" sz="2400" dirty="0" smtClean="0">
              <a:solidFill>
                <a:schemeClr val="tx1"/>
              </a:solidFill>
            </a:endParaRPr>
          </a:p>
          <a:p>
            <a:pPr algn="r"/>
            <a:endParaRPr lang="tr-TR" sz="2400" b="1" dirty="0" smtClean="0">
              <a:solidFill>
                <a:schemeClr val="tx1"/>
              </a:solidFill>
            </a:endParaRPr>
          </a:p>
        </p:txBody>
      </p:sp>
      <p:pic>
        <p:nvPicPr>
          <p:cNvPr id="4" name="Resim 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309" y="250517"/>
            <a:ext cx="1393031" cy="466725"/>
          </a:xfrm>
          <a:prstGeom prst="rect">
            <a:avLst/>
          </a:prstGeom>
          <a:noFill/>
          <a:ln>
            <a:noFill/>
          </a:ln>
        </p:spPr>
      </p:pic>
      <p:pic>
        <p:nvPicPr>
          <p:cNvPr id="5" name="Resim 4"/>
          <p:cNvPicPr/>
          <p:nvPr/>
        </p:nvPicPr>
        <p:blipFill>
          <a:blip r:embed="rId4" cstate="print">
            <a:extLst>
              <a:ext uri="{28A0092B-C50C-407E-A947-70E740481C1C}">
                <a14:useLocalDpi xmlns:a14="http://schemas.microsoft.com/office/drawing/2010/main" xmlns="" val="0"/>
              </a:ext>
            </a:extLst>
          </a:blip>
          <a:stretch>
            <a:fillRect/>
          </a:stretch>
        </p:blipFill>
        <p:spPr>
          <a:xfrm>
            <a:off x="7390558" y="326504"/>
            <a:ext cx="1421606" cy="361950"/>
          </a:xfrm>
          <a:prstGeom prst="rect">
            <a:avLst/>
          </a:prstGeom>
        </p:spPr>
      </p:pic>
    </p:spTree>
    <p:extLst>
      <p:ext uri="{BB962C8B-B14F-4D97-AF65-F5344CB8AC3E}">
        <p14:creationId xmlns:p14="http://schemas.microsoft.com/office/powerpoint/2010/main" xmlns="" val="2020062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84431" y="717242"/>
            <a:ext cx="8840129" cy="5898995"/>
          </a:xfrm>
        </p:spPr>
        <p:txBody>
          <a:bodyPr anchor="ctr">
            <a:normAutofit/>
          </a:bodyPr>
          <a:lstStyle/>
          <a:p>
            <a:pPr algn="just"/>
            <a:endParaRPr lang="tr-TR" sz="2400" b="1" u="sng" dirty="0" smtClean="0">
              <a:solidFill>
                <a:schemeClr val="tx1"/>
              </a:solidFill>
            </a:endParaRPr>
          </a:p>
          <a:p>
            <a:pPr algn="just"/>
            <a:endParaRPr lang="tr-TR" sz="2400" b="1" u="sng" dirty="0" smtClean="0">
              <a:solidFill>
                <a:schemeClr val="tx1"/>
              </a:solidFill>
            </a:endParaRPr>
          </a:p>
          <a:p>
            <a:pPr algn="just"/>
            <a:r>
              <a:rPr lang="tr-TR" sz="2400" b="1" u="sng" dirty="0" smtClean="0">
                <a:solidFill>
                  <a:schemeClr val="accent3">
                    <a:lumMod val="75000"/>
                  </a:schemeClr>
                </a:solidFill>
              </a:rPr>
              <a:t>ÇEVRE DOSTU TEMİZ ÜRETİM </a:t>
            </a:r>
          </a:p>
          <a:p>
            <a:pPr algn="just"/>
            <a:endParaRPr lang="tr-TR" sz="2400" b="1" u="sng" dirty="0" smtClean="0">
              <a:solidFill>
                <a:schemeClr val="tx1"/>
              </a:solidFill>
            </a:endParaRPr>
          </a:p>
          <a:p>
            <a:pPr algn="just"/>
            <a:r>
              <a:rPr lang="tr-TR" sz="2000" dirty="0" smtClean="0">
                <a:solidFill>
                  <a:schemeClr val="tx1"/>
                </a:solidFill>
              </a:rPr>
              <a:t>AKBAŞ HOLDİNG olarak yılda yaklaşık 50 milyon </a:t>
            </a:r>
            <a:r>
              <a:rPr lang="tr-TR" sz="2000" dirty="0" err="1" smtClean="0">
                <a:solidFill>
                  <a:schemeClr val="tx1"/>
                </a:solidFill>
              </a:rPr>
              <a:t>KWh</a:t>
            </a:r>
            <a:r>
              <a:rPr lang="tr-TR" sz="2000" dirty="0" smtClean="0">
                <a:solidFill>
                  <a:schemeClr val="tx1"/>
                </a:solidFill>
              </a:rPr>
              <a:t> enerji tüketiyoruz. Bunun yanı sıra sahip olduğumuz temiz enerji kaynaklarından yaklaşık olarak </a:t>
            </a:r>
            <a:r>
              <a:rPr lang="tr-TR" sz="2000" dirty="0" err="1" smtClean="0">
                <a:solidFill>
                  <a:schemeClr val="tx1"/>
                </a:solidFill>
              </a:rPr>
              <a:t>HES’lerden</a:t>
            </a:r>
            <a:r>
              <a:rPr lang="tr-TR" sz="2000" dirty="0" smtClean="0">
                <a:solidFill>
                  <a:schemeClr val="tx1"/>
                </a:solidFill>
              </a:rPr>
              <a:t> 100 milyon </a:t>
            </a:r>
            <a:r>
              <a:rPr lang="tr-TR" sz="2000" dirty="0" err="1" smtClean="0">
                <a:solidFill>
                  <a:schemeClr val="tx1"/>
                </a:solidFill>
              </a:rPr>
              <a:t>KWh</a:t>
            </a:r>
            <a:r>
              <a:rPr lang="tr-TR" sz="2000" dirty="0" smtClean="0">
                <a:solidFill>
                  <a:schemeClr val="tx1"/>
                </a:solidFill>
              </a:rPr>
              <a:t>, RES </a:t>
            </a:r>
            <a:r>
              <a:rPr lang="tr-TR" sz="2000" dirty="0" err="1" smtClean="0">
                <a:solidFill>
                  <a:schemeClr val="tx1"/>
                </a:solidFill>
              </a:rPr>
              <a:t>lerden</a:t>
            </a:r>
            <a:r>
              <a:rPr lang="tr-TR" sz="2000" dirty="0" smtClean="0">
                <a:solidFill>
                  <a:schemeClr val="tx1"/>
                </a:solidFill>
              </a:rPr>
              <a:t> ise 95 milyon </a:t>
            </a:r>
            <a:r>
              <a:rPr lang="tr-TR" sz="2000" dirty="0" err="1" smtClean="0">
                <a:solidFill>
                  <a:schemeClr val="tx1"/>
                </a:solidFill>
              </a:rPr>
              <a:t>KWh</a:t>
            </a:r>
            <a:r>
              <a:rPr lang="tr-TR" sz="2000" dirty="0" smtClean="0">
                <a:solidFill>
                  <a:schemeClr val="tx1"/>
                </a:solidFill>
              </a:rPr>
              <a:t> enerji üretilmektedir.</a:t>
            </a:r>
          </a:p>
          <a:p>
            <a:pPr algn="just"/>
            <a:r>
              <a:rPr lang="tr-TR" sz="2000" dirty="0" smtClean="0">
                <a:solidFill>
                  <a:schemeClr val="tx1"/>
                </a:solidFill>
              </a:rPr>
              <a:t>Üretmiş olduğumuz temiz enerji sayesinde firmamızın</a:t>
            </a:r>
          </a:p>
          <a:p>
            <a:pPr algn="just"/>
            <a:r>
              <a:rPr lang="tr-TR" sz="2000" dirty="0" smtClean="0">
                <a:solidFill>
                  <a:schemeClr val="tx1"/>
                </a:solidFill>
              </a:rPr>
              <a:t>karbon salınımını nötrlemekte ve fazlasını diğer firmalara</a:t>
            </a:r>
          </a:p>
          <a:p>
            <a:pPr algn="just"/>
            <a:r>
              <a:rPr lang="tr-TR" sz="2000" dirty="0" smtClean="0">
                <a:solidFill>
                  <a:schemeClr val="tx1"/>
                </a:solidFill>
              </a:rPr>
              <a:t>satarak onlarında karbon nötrlemelerine ön ayak olmaya çalışacağız.</a:t>
            </a:r>
          </a:p>
          <a:p>
            <a:pPr algn="just"/>
            <a:endParaRPr lang="tr-TR" sz="2000" dirty="0" smtClean="0">
              <a:solidFill>
                <a:schemeClr val="tx1"/>
              </a:solidFill>
            </a:endParaRPr>
          </a:p>
          <a:p>
            <a:pPr algn="just"/>
            <a:r>
              <a:rPr lang="tr-TR" sz="2000" dirty="0" smtClean="0">
                <a:solidFill>
                  <a:schemeClr val="tx1"/>
                </a:solidFill>
              </a:rPr>
              <a:t>Karbon ayak izini azaltmak adına karbon nötr sertifikası</a:t>
            </a:r>
          </a:p>
          <a:p>
            <a:pPr algn="just"/>
            <a:r>
              <a:rPr lang="tr-TR" sz="2000" dirty="0" smtClean="0">
                <a:solidFill>
                  <a:schemeClr val="tx1"/>
                </a:solidFill>
              </a:rPr>
              <a:t>alımı ile ilgili görüşmeler başlamış ve karbon salınımı ölçümleri</a:t>
            </a:r>
          </a:p>
          <a:p>
            <a:pPr algn="just"/>
            <a:r>
              <a:rPr lang="tr-TR" sz="2000" dirty="0" smtClean="0">
                <a:solidFill>
                  <a:schemeClr val="tx1"/>
                </a:solidFill>
              </a:rPr>
              <a:t>hesaplanmaktadır.</a:t>
            </a:r>
          </a:p>
          <a:p>
            <a:pPr algn="just"/>
            <a:endParaRPr lang="tr-TR" sz="2000" dirty="0">
              <a:solidFill>
                <a:schemeClr val="tx1"/>
              </a:solidFill>
            </a:endParaRPr>
          </a:p>
          <a:p>
            <a:pPr algn="just"/>
            <a:endParaRPr lang="tr-TR" sz="2000" dirty="0" smtClean="0">
              <a:solidFill>
                <a:schemeClr val="tx1"/>
              </a:solidFill>
            </a:endParaRPr>
          </a:p>
          <a:p>
            <a:pPr algn="just"/>
            <a:endParaRPr lang="tr-TR" sz="2000" dirty="0">
              <a:solidFill>
                <a:schemeClr val="tx1"/>
              </a:solidFill>
            </a:endParaRPr>
          </a:p>
          <a:p>
            <a:pPr algn="just"/>
            <a:endParaRPr lang="tr-TR" sz="2000" dirty="0" smtClean="0">
              <a:solidFill>
                <a:schemeClr val="tx1"/>
              </a:solidFill>
            </a:endParaRPr>
          </a:p>
          <a:p>
            <a:pPr algn="just"/>
            <a:endParaRPr lang="tr-TR" sz="2000" dirty="0" smtClean="0">
              <a:solidFill>
                <a:schemeClr val="tx1"/>
              </a:solidFill>
            </a:endParaRPr>
          </a:p>
        </p:txBody>
      </p:sp>
      <p:pic>
        <p:nvPicPr>
          <p:cNvPr id="4" name="Resim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09" y="250517"/>
            <a:ext cx="1393031" cy="466725"/>
          </a:xfrm>
          <a:prstGeom prst="rect">
            <a:avLst/>
          </a:prstGeom>
          <a:noFill/>
          <a:ln>
            <a:noFill/>
          </a:ln>
        </p:spPr>
      </p:pic>
      <p:pic>
        <p:nvPicPr>
          <p:cNvPr id="5" name="Resim 4"/>
          <p:cNvPicPr/>
          <p:nvPr/>
        </p:nvPicPr>
        <p:blipFill>
          <a:blip r:embed="rId3" cstate="print">
            <a:extLst>
              <a:ext uri="{28A0092B-C50C-407E-A947-70E740481C1C}">
                <a14:useLocalDpi xmlns:a14="http://schemas.microsoft.com/office/drawing/2010/main" xmlns="" val="0"/>
              </a:ext>
            </a:extLst>
          </a:blip>
          <a:stretch>
            <a:fillRect/>
          </a:stretch>
        </p:blipFill>
        <p:spPr>
          <a:xfrm>
            <a:off x="7390558" y="326504"/>
            <a:ext cx="1421606" cy="361950"/>
          </a:xfrm>
          <a:prstGeom prst="rect">
            <a:avLst/>
          </a:prstGeom>
        </p:spPr>
      </p:pic>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24328" y="2636912"/>
            <a:ext cx="1500232" cy="41134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76828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07504" y="1965116"/>
            <a:ext cx="8840129" cy="5898995"/>
          </a:xfrm>
        </p:spPr>
        <p:txBody>
          <a:bodyPr anchor="ctr">
            <a:normAutofit/>
          </a:bodyPr>
          <a:lstStyle/>
          <a:p>
            <a:pPr algn="just"/>
            <a:r>
              <a:rPr lang="tr-TR" sz="2000" dirty="0">
                <a:solidFill>
                  <a:schemeClr val="tx1"/>
                </a:solidFill>
                <a:latin typeface="Arial" pitchFamily="34" charset="0"/>
                <a:cs typeface="Arial" pitchFamily="34" charset="0"/>
              </a:rPr>
              <a:t>Hem ihtiyaçtan büyük seçildiği hem de on-</a:t>
            </a:r>
            <a:r>
              <a:rPr lang="tr-TR" sz="2000" dirty="0" err="1">
                <a:solidFill>
                  <a:schemeClr val="tx1"/>
                </a:solidFill>
                <a:latin typeface="Arial" pitchFamily="34" charset="0"/>
                <a:cs typeface="Arial" pitchFamily="34" charset="0"/>
              </a:rPr>
              <a:t>off</a:t>
            </a:r>
            <a:r>
              <a:rPr lang="tr-TR" sz="2000" dirty="0">
                <a:solidFill>
                  <a:schemeClr val="tx1"/>
                </a:solidFill>
                <a:latin typeface="Arial" pitchFamily="34" charset="0"/>
                <a:cs typeface="Arial" pitchFamily="34" charset="0"/>
              </a:rPr>
              <a:t> çalıştığı için mevcut pompalar çok fazla elektrik </a:t>
            </a:r>
            <a:r>
              <a:rPr lang="tr-TR" sz="2000" dirty="0" smtClean="0">
                <a:solidFill>
                  <a:schemeClr val="tx1"/>
                </a:solidFill>
                <a:latin typeface="Arial" pitchFamily="34" charset="0"/>
                <a:cs typeface="Arial" pitchFamily="34" charset="0"/>
              </a:rPr>
              <a:t>tüketmektedir.</a:t>
            </a:r>
          </a:p>
          <a:p>
            <a:pPr algn="just"/>
            <a:endParaRPr lang="tr-TR" sz="2000" dirty="0">
              <a:solidFill>
                <a:schemeClr val="tx1"/>
              </a:solidFill>
              <a:latin typeface="Arial" pitchFamily="34" charset="0"/>
              <a:cs typeface="Arial" pitchFamily="34" charset="0"/>
            </a:endParaRPr>
          </a:p>
          <a:p>
            <a:pPr algn="just"/>
            <a:r>
              <a:rPr lang="tr-TR" sz="2000" dirty="0">
                <a:solidFill>
                  <a:schemeClr val="tx1"/>
                </a:solidFill>
                <a:latin typeface="Arial" pitchFamily="34" charset="0"/>
                <a:cs typeface="Arial" pitchFamily="34" charset="0"/>
              </a:rPr>
              <a:t>Yeni seçilen pompa grupları yeterli büyüklükte ve </a:t>
            </a:r>
            <a:r>
              <a:rPr lang="tr-TR" sz="2000" b="1" dirty="0" err="1">
                <a:solidFill>
                  <a:schemeClr val="tx1"/>
                </a:solidFill>
                <a:effectLst>
                  <a:outerShdw blurRad="38100" dist="38100" dir="2700000" algn="tl">
                    <a:srgbClr val="000000">
                      <a:alpha val="43137"/>
                    </a:srgbClr>
                  </a:outerShdw>
                </a:effectLst>
                <a:latin typeface="Arial" pitchFamily="34" charset="0"/>
                <a:cs typeface="Arial" pitchFamily="34" charset="0"/>
              </a:rPr>
              <a:t>inventörlü</a:t>
            </a:r>
            <a:r>
              <a:rPr lang="tr-TR" sz="20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tr-TR" sz="2000" dirty="0">
                <a:solidFill>
                  <a:schemeClr val="tx1"/>
                </a:solidFill>
                <a:latin typeface="Arial" pitchFamily="34" charset="0"/>
                <a:cs typeface="Arial" pitchFamily="34" charset="0"/>
              </a:rPr>
              <a:t>olduğundan enerji tüketimleri daha düşüktür</a:t>
            </a:r>
            <a:r>
              <a:rPr lang="tr-TR" sz="2000" dirty="0" smtClean="0">
                <a:solidFill>
                  <a:schemeClr val="tx1"/>
                </a:solidFill>
                <a:latin typeface="Arial" pitchFamily="34" charset="0"/>
                <a:cs typeface="Arial" pitchFamily="34" charset="0"/>
              </a:rPr>
              <a:t>. </a:t>
            </a:r>
            <a:endParaRPr lang="tr-TR" sz="2000" dirty="0">
              <a:solidFill>
                <a:schemeClr val="tx1"/>
              </a:solidFill>
              <a:latin typeface="Arial" pitchFamily="34" charset="0"/>
              <a:cs typeface="Arial" pitchFamily="34" charset="0"/>
            </a:endParaRPr>
          </a:p>
          <a:p>
            <a:pPr algn="just"/>
            <a:r>
              <a:rPr lang="tr-TR" sz="2000" dirty="0">
                <a:solidFill>
                  <a:schemeClr val="tx1"/>
                </a:solidFill>
                <a:latin typeface="Arial" pitchFamily="34" charset="0"/>
                <a:cs typeface="Arial" pitchFamily="34" charset="0"/>
              </a:rPr>
              <a:t>Proje sonucunda Gürsu yerleşkesinde </a:t>
            </a:r>
            <a:r>
              <a:rPr lang="tr-TR" sz="2000" b="1" dirty="0">
                <a:solidFill>
                  <a:schemeClr val="tx1"/>
                </a:solidFill>
                <a:latin typeface="Arial" pitchFamily="34" charset="0"/>
                <a:cs typeface="Arial" pitchFamily="34" charset="0"/>
              </a:rPr>
              <a:t>102,09 kW yerine 29,12 kW </a:t>
            </a:r>
            <a:r>
              <a:rPr lang="tr-TR" sz="2000" dirty="0">
                <a:solidFill>
                  <a:schemeClr val="tx1"/>
                </a:solidFill>
                <a:latin typeface="Arial" pitchFamily="34" charset="0"/>
                <a:cs typeface="Arial" pitchFamily="34" charset="0"/>
              </a:rPr>
              <a:t>güç ile aynı iş yapılmaktadır. Bu değer yaklaşık </a:t>
            </a:r>
            <a:r>
              <a:rPr lang="tr-TR" sz="2000" b="1" dirty="0">
                <a:solidFill>
                  <a:schemeClr val="tx1"/>
                </a:solidFill>
                <a:latin typeface="Arial" pitchFamily="34" charset="0"/>
                <a:cs typeface="Arial" pitchFamily="34" charset="0"/>
              </a:rPr>
              <a:t>%70 </a:t>
            </a:r>
            <a:r>
              <a:rPr lang="tr-TR" sz="2000" b="1" dirty="0" err="1">
                <a:solidFill>
                  <a:schemeClr val="tx1"/>
                </a:solidFill>
                <a:latin typeface="Arial" pitchFamily="34" charset="0"/>
                <a:cs typeface="Arial" pitchFamily="34" charset="0"/>
              </a:rPr>
              <a:t>lık</a:t>
            </a:r>
            <a:r>
              <a:rPr lang="tr-TR" sz="2000" b="1" dirty="0">
                <a:solidFill>
                  <a:schemeClr val="tx1"/>
                </a:solidFill>
                <a:latin typeface="Arial" pitchFamily="34" charset="0"/>
                <a:cs typeface="Arial" pitchFamily="34" charset="0"/>
              </a:rPr>
              <a:t> bir enerji tasarrufuna </a:t>
            </a:r>
            <a:r>
              <a:rPr lang="tr-TR" sz="2000" dirty="0">
                <a:solidFill>
                  <a:schemeClr val="tx1"/>
                </a:solidFill>
                <a:latin typeface="Arial" pitchFamily="34" charset="0"/>
                <a:cs typeface="Arial" pitchFamily="34" charset="0"/>
              </a:rPr>
              <a:t>tekabül </a:t>
            </a:r>
            <a:r>
              <a:rPr lang="tr-TR" sz="2000" dirty="0" smtClean="0">
                <a:solidFill>
                  <a:schemeClr val="tx1"/>
                </a:solidFill>
                <a:latin typeface="Arial" pitchFamily="34" charset="0"/>
                <a:cs typeface="Arial" pitchFamily="34" charset="0"/>
              </a:rPr>
              <a:t>eder.</a:t>
            </a:r>
          </a:p>
          <a:p>
            <a:pPr algn="just"/>
            <a:endParaRPr lang="tr-TR" sz="2000" dirty="0">
              <a:solidFill>
                <a:schemeClr val="tx1"/>
              </a:solidFill>
              <a:latin typeface="Arial" pitchFamily="34" charset="0"/>
              <a:cs typeface="Arial" pitchFamily="34" charset="0"/>
            </a:endParaRPr>
          </a:p>
          <a:p>
            <a:pPr algn="just"/>
            <a:r>
              <a:rPr lang="tr-TR" sz="2000" dirty="0">
                <a:solidFill>
                  <a:schemeClr val="tx1"/>
                </a:solidFill>
                <a:latin typeface="Arial" pitchFamily="34" charset="0"/>
                <a:cs typeface="Arial" pitchFamily="34" charset="0"/>
              </a:rPr>
              <a:t>Proje sonucunda Kestel yerleşkesinde 52,3 kW yerine 23 kW güç ile aynı iş yapılmaktadır. Bu değer yaklaşık </a:t>
            </a:r>
            <a:r>
              <a:rPr lang="tr-TR" sz="2000" b="1" dirty="0">
                <a:solidFill>
                  <a:schemeClr val="tx1"/>
                </a:solidFill>
                <a:latin typeface="Arial" pitchFamily="34" charset="0"/>
                <a:cs typeface="Arial" pitchFamily="34" charset="0"/>
              </a:rPr>
              <a:t>%56 </a:t>
            </a:r>
            <a:r>
              <a:rPr lang="tr-TR" sz="2000" b="1" dirty="0" err="1">
                <a:solidFill>
                  <a:schemeClr val="tx1"/>
                </a:solidFill>
                <a:latin typeface="Arial" pitchFamily="34" charset="0"/>
                <a:cs typeface="Arial" pitchFamily="34" charset="0"/>
              </a:rPr>
              <a:t>lık</a:t>
            </a:r>
            <a:r>
              <a:rPr lang="tr-TR" sz="2000" b="1" dirty="0">
                <a:solidFill>
                  <a:schemeClr val="tx1"/>
                </a:solidFill>
                <a:latin typeface="Arial" pitchFamily="34" charset="0"/>
                <a:cs typeface="Arial" pitchFamily="34" charset="0"/>
              </a:rPr>
              <a:t> bir enerji tasarrufuna </a:t>
            </a:r>
            <a:r>
              <a:rPr lang="tr-TR" sz="2000" dirty="0">
                <a:solidFill>
                  <a:schemeClr val="tx1"/>
                </a:solidFill>
                <a:latin typeface="Arial" pitchFamily="34" charset="0"/>
                <a:cs typeface="Arial" pitchFamily="34" charset="0"/>
              </a:rPr>
              <a:t>tekabül </a:t>
            </a:r>
            <a:r>
              <a:rPr lang="tr-TR" sz="2000" dirty="0" smtClean="0">
                <a:solidFill>
                  <a:schemeClr val="tx1"/>
                </a:solidFill>
                <a:latin typeface="Arial" pitchFamily="34" charset="0"/>
                <a:cs typeface="Arial" pitchFamily="34" charset="0"/>
              </a:rPr>
              <a:t>eder.</a:t>
            </a:r>
            <a:endParaRPr lang="tr-TR" sz="2000" dirty="0">
              <a:solidFill>
                <a:schemeClr val="tx1"/>
              </a:solidFill>
            </a:endParaRPr>
          </a:p>
          <a:p>
            <a:pPr algn="just"/>
            <a:endParaRPr lang="tr-TR" sz="2000" dirty="0" smtClean="0">
              <a:solidFill>
                <a:schemeClr val="tx1"/>
              </a:solidFill>
            </a:endParaRPr>
          </a:p>
          <a:p>
            <a:pPr algn="just"/>
            <a:endParaRPr lang="tr-TR" sz="2000" dirty="0">
              <a:solidFill>
                <a:schemeClr val="tx1"/>
              </a:solidFill>
            </a:endParaRPr>
          </a:p>
          <a:p>
            <a:pPr algn="just"/>
            <a:endParaRPr lang="tr-TR" sz="2000" dirty="0" smtClean="0">
              <a:solidFill>
                <a:schemeClr val="tx1"/>
              </a:solidFill>
            </a:endParaRPr>
          </a:p>
          <a:p>
            <a:pPr algn="just"/>
            <a:endParaRPr lang="tr-TR" sz="2000" dirty="0" smtClean="0">
              <a:solidFill>
                <a:schemeClr val="tx1"/>
              </a:solidFill>
            </a:endParaRPr>
          </a:p>
        </p:txBody>
      </p:sp>
      <p:pic>
        <p:nvPicPr>
          <p:cNvPr id="4" name="Resim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09" y="250517"/>
            <a:ext cx="1393031" cy="466725"/>
          </a:xfrm>
          <a:prstGeom prst="rect">
            <a:avLst/>
          </a:prstGeom>
          <a:noFill/>
          <a:ln>
            <a:noFill/>
          </a:ln>
        </p:spPr>
      </p:pic>
      <p:pic>
        <p:nvPicPr>
          <p:cNvPr id="5" name="Resim 4"/>
          <p:cNvPicPr/>
          <p:nvPr/>
        </p:nvPicPr>
        <p:blipFill>
          <a:blip r:embed="rId3" cstate="print">
            <a:extLst>
              <a:ext uri="{28A0092B-C50C-407E-A947-70E740481C1C}">
                <a14:useLocalDpi xmlns:a14="http://schemas.microsoft.com/office/drawing/2010/main" xmlns="" val="0"/>
              </a:ext>
            </a:extLst>
          </a:blip>
          <a:stretch>
            <a:fillRect/>
          </a:stretch>
        </p:blipFill>
        <p:spPr>
          <a:xfrm>
            <a:off x="7390558" y="326504"/>
            <a:ext cx="1421606" cy="361950"/>
          </a:xfrm>
          <a:prstGeom prst="rect">
            <a:avLst/>
          </a:prstGeom>
        </p:spPr>
      </p:pic>
      <p:sp>
        <p:nvSpPr>
          <p:cNvPr id="2" name="Dikdörtgen 1"/>
          <p:cNvSpPr/>
          <p:nvPr/>
        </p:nvSpPr>
        <p:spPr>
          <a:xfrm>
            <a:off x="90777" y="1340768"/>
            <a:ext cx="8840129" cy="369332"/>
          </a:xfrm>
          <a:prstGeom prst="rect">
            <a:avLst/>
          </a:prstGeom>
        </p:spPr>
        <p:txBody>
          <a:bodyPr wrap="square">
            <a:spAutoFit/>
          </a:bodyPr>
          <a:lstStyle/>
          <a:p>
            <a:r>
              <a:rPr lang="tr-TR" b="1" u="sng" dirty="0">
                <a:solidFill>
                  <a:schemeClr val="accent3">
                    <a:lumMod val="75000"/>
                  </a:schemeClr>
                </a:solidFill>
                <a:latin typeface="Arial" pitchFamily="34" charset="0"/>
                <a:cs typeface="Arial" pitchFamily="34" charset="0"/>
              </a:rPr>
              <a:t>HİDROFOR POMPA GRUPLARININ DEVLET DESTEĞİ İLE </a:t>
            </a:r>
            <a:r>
              <a:rPr lang="tr-TR" b="1" u="sng" dirty="0" smtClean="0">
                <a:solidFill>
                  <a:schemeClr val="accent3">
                    <a:lumMod val="75000"/>
                  </a:schemeClr>
                </a:solidFill>
                <a:latin typeface="Arial" pitchFamily="34" charset="0"/>
                <a:cs typeface="Arial" pitchFamily="34" charset="0"/>
              </a:rPr>
              <a:t>DEĞİŞTİRİLMESİ </a:t>
            </a:r>
            <a:endParaRPr lang="tr-TR" b="1" u="sng" dirty="0">
              <a:solidFill>
                <a:schemeClr val="accent3">
                  <a:lumMod val="75000"/>
                </a:schemeClr>
              </a:solidFill>
              <a:latin typeface="Arial" pitchFamily="34" charset="0"/>
              <a:cs typeface="Arial" pitchFamily="34" charset="0"/>
            </a:endParaRPr>
          </a:p>
        </p:txBody>
      </p:sp>
    </p:spTree>
    <p:extLst>
      <p:ext uri="{BB962C8B-B14F-4D97-AF65-F5344CB8AC3E}">
        <p14:creationId xmlns:p14="http://schemas.microsoft.com/office/powerpoint/2010/main" xmlns="" val="1081904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69231" y="1988840"/>
            <a:ext cx="8840129" cy="5898995"/>
          </a:xfrm>
        </p:spPr>
        <p:txBody>
          <a:bodyPr anchor="ctr">
            <a:normAutofit/>
          </a:bodyPr>
          <a:lstStyle/>
          <a:p>
            <a:pPr algn="just"/>
            <a:endParaRPr lang="tr-TR" sz="2000" dirty="0" smtClean="0">
              <a:solidFill>
                <a:schemeClr val="tx1"/>
              </a:solidFill>
            </a:endParaRPr>
          </a:p>
          <a:p>
            <a:pPr algn="just"/>
            <a:endParaRPr lang="tr-TR" sz="2000" dirty="0">
              <a:solidFill>
                <a:schemeClr val="tx1"/>
              </a:solidFill>
            </a:endParaRPr>
          </a:p>
          <a:p>
            <a:pPr algn="just"/>
            <a:endParaRPr lang="tr-TR" sz="2000" dirty="0" smtClean="0">
              <a:solidFill>
                <a:schemeClr val="tx1"/>
              </a:solidFill>
            </a:endParaRPr>
          </a:p>
          <a:p>
            <a:pPr algn="just"/>
            <a:endParaRPr lang="tr-TR" sz="2000" dirty="0" smtClean="0">
              <a:solidFill>
                <a:schemeClr val="tx1"/>
              </a:solidFill>
            </a:endParaRPr>
          </a:p>
        </p:txBody>
      </p:sp>
      <p:pic>
        <p:nvPicPr>
          <p:cNvPr id="4" name="Resim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09" y="250517"/>
            <a:ext cx="1393031" cy="466725"/>
          </a:xfrm>
          <a:prstGeom prst="rect">
            <a:avLst/>
          </a:prstGeom>
          <a:noFill/>
          <a:ln>
            <a:noFill/>
          </a:ln>
        </p:spPr>
      </p:pic>
      <p:pic>
        <p:nvPicPr>
          <p:cNvPr id="5" name="Resim 4"/>
          <p:cNvPicPr/>
          <p:nvPr/>
        </p:nvPicPr>
        <p:blipFill>
          <a:blip r:embed="rId3" cstate="print">
            <a:extLst>
              <a:ext uri="{28A0092B-C50C-407E-A947-70E740481C1C}">
                <a14:useLocalDpi xmlns:a14="http://schemas.microsoft.com/office/drawing/2010/main" xmlns="" val="0"/>
              </a:ext>
            </a:extLst>
          </a:blip>
          <a:stretch>
            <a:fillRect/>
          </a:stretch>
        </p:blipFill>
        <p:spPr>
          <a:xfrm>
            <a:off x="7390558" y="326504"/>
            <a:ext cx="1421606" cy="361950"/>
          </a:xfrm>
          <a:prstGeom prst="rect">
            <a:avLst/>
          </a:prstGeom>
        </p:spPr>
      </p:pic>
      <p:graphicFrame>
        <p:nvGraphicFramePr>
          <p:cNvPr id="8" name="Tablo 7"/>
          <p:cNvGraphicFramePr>
            <a:graphicFrameLocks noGrp="1"/>
          </p:cNvGraphicFramePr>
          <p:nvPr>
            <p:extLst>
              <p:ext uri="{D42A27DB-BD31-4B8C-83A1-F6EECF244321}">
                <p14:modId xmlns:p14="http://schemas.microsoft.com/office/powerpoint/2010/main" xmlns="" val="516548296"/>
              </p:ext>
            </p:extLst>
          </p:nvPr>
        </p:nvGraphicFramePr>
        <p:xfrm>
          <a:off x="556847" y="1363384"/>
          <a:ext cx="8064896" cy="5034280"/>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xmlns="" val="3439001641"/>
                    </a:ext>
                  </a:extLst>
                </a:gridCol>
                <a:gridCol w="4032448">
                  <a:extLst>
                    <a:ext uri="{9D8B030D-6E8A-4147-A177-3AD203B41FA5}">
                      <a16:colId xmlns:a16="http://schemas.microsoft.com/office/drawing/2014/main" xmlns="" val="2137000678"/>
                    </a:ext>
                  </a:extLst>
                </a:gridCol>
              </a:tblGrid>
              <a:tr h="370840">
                <a:tc>
                  <a:txBody>
                    <a:bodyPr/>
                    <a:lstStyle/>
                    <a:p>
                      <a:r>
                        <a:rPr lang="tr-TR" dirty="0" smtClean="0"/>
                        <a:t>PROJE ADI</a:t>
                      </a:r>
                      <a:endParaRPr lang="tr-TR" dirty="0"/>
                    </a:p>
                  </a:txBody>
                  <a:tcPr/>
                </a:tc>
                <a:tc>
                  <a:txBody>
                    <a:bodyPr/>
                    <a:lstStyle/>
                    <a:p>
                      <a:r>
                        <a:rPr lang="tr-TR" dirty="0" smtClean="0"/>
                        <a:t>PROJE AMACI</a:t>
                      </a:r>
                    </a:p>
                  </a:txBody>
                  <a:tcPr/>
                </a:tc>
                <a:extLst>
                  <a:ext uri="{0D108BD9-81ED-4DB2-BD59-A6C34878D82A}">
                    <a16:rowId xmlns:a16="http://schemas.microsoft.com/office/drawing/2014/main" xmlns="" val="3019835093"/>
                  </a:ext>
                </a:extLst>
              </a:tr>
              <a:tr h="370840">
                <a:tc>
                  <a:txBody>
                    <a:bodyPr/>
                    <a:lstStyle/>
                    <a:p>
                      <a:r>
                        <a:rPr lang="tr-TR" dirty="0" smtClean="0"/>
                        <a:t>2018 yılı</a:t>
                      </a:r>
                      <a:r>
                        <a:rPr lang="tr-TR" baseline="0" dirty="0" smtClean="0"/>
                        <a:t> tüketim değerlendirilmesi</a:t>
                      </a:r>
                      <a:endParaRPr lang="tr-TR" dirty="0"/>
                    </a:p>
                  </a:txBody>
                  <a:tcPr/>
                </a:tc>
                <a:tc>
                  <a:txBody>
                    <a:bodyPr/>
                    <a:lstStyle/>
                    <a:p>
                      <a:r>
                        <a:rPr lang="tr-TR" dirty="0" smtClean="0"/>
                        <a:t>2018 yılı tüketim değerlendirilmesinin işletme şefleri ile paylaşılarak farkındalığın </a:t>
                      </a:r>
                      <a:r>
                        <a:rPr lang="tr-TR" dirty="0" err="1" smtClean="0"/>
                        <a:t>arttılırlması</a:t>
                      </a:r>
                      <a:endParaRPr lang="tr-TR" dirty="0"/>
                    </a:p>
                  </a:txBody>
                  <a:tcPr/>
                </a:tc>
                <a:extLst>
                  <a:ext uri="{0D108BD9-81ED-4DB2-BD59-A6C34878D82A}">
                    <a16:rowId xmlns:a16="http://schemas.microsoft.com/office/drawing/2014/main" xmlns="" val="2787935096"/>
                  </a:ext>
                </a:extLst>
              </a:tr>
              <a:tr h="370840">
                <a:tc>
                  <a:txBody>
                    <a:bodyPr/>
                    <a:lstStyle/>
                    <a:p>
                      <a:r>
                        <a:rPr lang="tr-TR" dirty="0" err="1" smtClean="0"/>
                        <a:t>Kondenstop</a:t>
                      </a:r>
                      <a:r>
                        <a:rPr lang="tr-TR" dirty="0" smtClean="0"/>
                        <a:t> kaçaklarının ve kayıplarının engellenmesi</a:t>
                      </a:r>
                      <a:endParaRPr lang="tr-TR" dirty="0"/>
                    </a:p>
                  </a:txBody>
                  <a:tcPr/>
                </a:tc>
                <a:tc>
                  <a:txBody>
                    <a:bodyPr/>
                    <a:lstStyle/>
                    <a:p>
                      <a:r>
                        <a:rPr lang="tr-TR" dirty="0" err="1" smtClean="0"/>
                        <a:t>Kondenstop</a:t>
                      </a:r>
                      <a:r>
                        <a:rPr lang="tr-TR" dirty="0" smtClean="0"/>
                        <a:t> kaçaklarının düzenli kontrolü ile kayıpların engellenmesi</a:t>
                      </a:r>
                      <a:endParaRPr lang="tr-TR" dirty="0"/>
                    </a:p>
                  </a:txBody>
                  <a:tcPr/>
                </a:tc>
                <a:extLst>
                  <a:ext uri="{0D108BD9-81ED-4DB2-BD59-A6C34878D82A}">
                    <a16:rowId xmlns:a16="http://schemas.microsoft.com/office/drawing/2014/main" xmlns="" val="2535619646"/>
                  </a:ext>
                </a:extLst>
              </a:tr>
              <a:tr h="370840">
                <a:tc>
                  <a:txBody>
                    <a:bodyPr/>
                    <a:lstStyle/>
                    <a:p>
                      <a:r>
                        <a:rPr lang="tr-TR" dirty="0" smtClean="0"/>
                        <a:t>Düz boya biriminde optimizasyon çalışmalarının yapılması</a:t>
                      </a:r>
                      <a:endParaRPr lang="tr-TR" dirty="0"/>
                    </a:p>
                  </a:txBody>
                  <a:tcPr/>
                </a:tc>
                <a:tc>
                  <a:txBody>
                    <a:bodyPr/>
                    <a:lstStyle/>
                    <a:p>
                      <a:r>
                        <a:rPr lang="tr-TR" dirty="0" smtClean="0"/>
                        <a:t>Düz boya proseslerinde enerji, su ve kimyasal tüketimlerini azaltıcı yöntemin saptanması ve üretime entegre edilmesi</a:t>
                      </a:r>
                      <a:endParaRPr lang="tr-TR" dirty="0"/>
                    </a:p>
                  </a:txBody>
                  <a:tcPr/>
                </a:tc>
                <a:extLst>
                  <a:ext uri="{0D108BD9-81ED-4DB2-BD59-A6C34878D82A}">
                    <a16:rowId xmlns:a16="http://schemas.microsoft.com/office/drawing/2014/main" xmlns="" val="782526346"/>
                  </a:ext>
                </a:extLst>
              </a:tr>
              <a:tr h="370840">
                <a:tc>
                  <a:txBody>
                    <a:bodyPr/>
                    <a:lstStyle/>
                    <a:p>
                      <a:pPr algn="l"/>
                      <a:r>
                        <a:rPr lang="tr-TR" dirty="0" smtClean="0"/>
                        <a:t>Su jetli ve hava jetli makinelerinin enerji ve su tüketimleri</a:t>
                      </a:r>
                      <a:r>
                        <a:rPr lang="tr-TR" baseline="0" dirty="0" smtClean="0"/>
                        <a:t> açısından karşılaştırılması</a:t>
                      </a:r>
                      <a:endParaRPr lang="tr-TR" dirty="0"/>
                    </a:p>
                  </a:txBody>
                  <a:tcPr/>
                </a:tc>
                <a:tc>
                  <a:txBody>
                    <a:bodyPr/>
                    <a:lstStyle/>
                    <a:p>
                      <a:r>
                        <a:rPr lang="tr-TR" dirty="0" smtClean="0"/>
                        <a:t>Düz boya biriminde makine değişikliği ile enerji ve su tasarrufunun sağlanması</a:t>
                      </a:r>
                      <a:endParaRPr lang="tr-TR" dirty="0"/>
                    </a:p>
                  </a:txBody>
                  <a:tcPr/>
                </a:tc>
                <a:extLst>
                  <a:ext uri="{0D108BD9-81ED-4DB2-BD59-A6C34878D82A}">
                    <a16:rowId xmlns:a16="http://schemas.microsoft.com/office/drawing/2014/main" xmlns="" val="1251147774"/>
                  </a:ext>
                </a:extLst>
              </a:tr>
              <a:tr h="370840">
                <a:tc>
                  <a:txBody>
                    <a:bodyPr/>
                    <a:lstStyle/>
                    <a:p>
                      <a:r>
                        <a:rPr lang="tr-TR" dirty="0" smtClean="0"/>
                        <a:t>Ramlarda enerji tüketimi</a:t>
                      </a:r>
                      <a:r>
                        <a:rPr lang="tr-TR" baseline="0" dirty="0" smtClean="0"/>
                        <a:t>ni azaltmaya yönelik projeler geliştirilmesi</a:t>
                      </a:r>
                      <a:endParaRPr lang="tr-TR" dirty="0"/>
                    </a:p>
                  </a:txBody>
                  <a:tcPr/>
                </a:tc>
                <a:tc>
                  <a:txBody>
                    <a:bodyPr/>
                    <a:lstStyle/>
                    <a:p>
                      <a:r>
                        <a:rPr lang="tr-TR" dirty="0" smtClean="0"/>
                        <a:t>Apre kimyasal </a:t>
                      </a:r>
                      <a:r>
                        <a:rPr lang="tr-TR" dirty="0" err="1" smtClean="0"/>
                        <a:t>dozajlama</a:t>
                      </a:r>
                      <a:r>
                        <a:rPr lang="tr-TR" dirty="0" smtClean="0"/>
                        <a:t> ve dağıtım sistemi tasarım ve optimizasyonu</a:t>
                      </a:r>
                      <a:endParaRPr lang="tr-TR" dirty="0"/>
                    </a:p>
                  </a:txBody>
                  <a:tcPr/>
                </a:tc>
                <a:extLst>
                  <a:ext uri="{0D108BD9-81ED-4DB2-BD59-A6C34878D82A}">
                    <a16:rowId xmlns:a16="http://schemas.microsoft.com/office/drawing/2014/main" xmlns="" val="2793808435"/>
                  </a:ext>
                </a:extLst>
              </a:tr>
              <a:tr h="370840">
                <a:tc>
                  <a:txBody>
                    <a:bodyPr/>
                    <a:lstStyle/>
                    <a:p>
                      <a:r>
                        <a:rPr lang="tr-TR" dirty="0" smtClean="0"/>
                        <a:t>Merkezi</a:t>
                      </a:r>
                      <a:r>
                        <a:rPr lang="tr-TR" baseline="0" dirty="0" smtClean="0"/>
                        <a:t> soğutma ünitesinin revizyonu</a:t>
                      </a:r>
                    </a:p>
                  </a:txBody>
                  <a:tcPr/>
                </a:tc>
                <a:tc>
                  <a:txBody>
                    <a:bodyPr/>
                    <a:lstStyle/>
                    <a:p>
                      <a:r>
                        <a:rPr lang="tr-TR" dirty="0" smtClean="0"/>
                        <a:t>Merkezi soğutma ünitesi (</a:t>
                      </a:r>
                      <a:r>
                        <a:rPr lang="tr-TR" dirty="0" err="1" smtClean="0"/>
                        <a:t>chiller</a:t>
                      </a:r>
                      <a:r>
                        <a:rPr lang="tr-TR" dirty="0" smtClean="0"/>
                        <a:t>) </a:t>
                      </a:r>
                      <a:r>
                        <a:rPr lang="tr-TR" dirty="0" err="1" smtClean="0"/>
                        <a:t>nin</a:t>
                      </a:r>
                      <a:r>
                        <a:rPr lang="tr-TR" dirty="0" smtClean="0"/>
                        <a:t> yenilenmesi</a:t>
                      </a:r>
                      <a:endParaRPr lang="tr-TR" dirty="0"/>
                    </a:p>
                  </a:txBody>
                  <a:tcPr/>
                </a:tc>
                <a:extLst>
                  <a:ext uri="{0D108BD9-81ED-4DB2-BD59-A6C34878D82A}">
                    <a16:rowId xmlns:a16="http://schemas.microsoft.com/office/drawing/2014/main" xmlns="" val="2231593169"/>
                  </a:ext>
                </a:extLst>
              </a:tr>
            </a:tbl>
          </a:graphicData>
        </a:graphic>
      </p:graphicFrame>
      <p:sp>
        <p:nvSpPr>
          <p:cNvPr id="9" name="Dikdörtgen 8"/>
          <p:cNvSpPr/>
          <p:nvPr/>
        </p:nvSpPr>
        <p:spPr>
          <a:xfrm>
            <a:off x="237642" y="660278"/>
            <a:ext cx="8840129" cy="369332"/>
          </a:xfrm>
          <a:prstGeom prst="rect">
            <a:avLst/>
          </a:prstGeom>
        </p:spPr>
        <p:txBody>
          <a:bodyPr wrap="square">
            <a:spAutoFit/>
          </a:bodyPr>
          <a:lstStyle/>
          <a:p>
            <a:pPr algn="ctr"/>
            <a:r>
              <a:rPr lang="tr-TR" b="1" dirty="0" smtClean="0">
                <a:solidFill>
                  <a:schemeClr val="accent3">
                    <a:lumMod val="75000"/>
                  </a:schemeClr>
                </a:solidFill>
                <a:effectLst>
                  <a:outerShdw blurRad="38100" dist="38100" dir="2700000" algn="tl">
                    <a:srgbClr val="000000">
                      <a:alpha val="43137"/>
                    </a:srgbClr>
                  </a:outerShdw>
                </a:effectLst>
                <a:latin typeface="Arial" pitchFamily="34" charset="0"/>
                <a:cs typeface="Arial" pitchFamily="34" charset="0"/>
              </a:rPr>
              <a:t>2019 YILI İŞ İYİLEŞTİRME PLANI</a:t>
            </a:r>
            <a:endParaRPr lang="tr-TR" b="1" dirty="0">
              <a:solidFill>
                <a:schemeClr val="accent3">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2014251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87824" y="3501008"/>
            <a:ext cx="3228975" cy="3228975"/>
          </a:xfrm>
          <a:prstGeom prst="rect">
            <a:avLst/>
          </a:prstGeom>
          <a:noFill/>
          <a:ln>
            <a:noFill/>
          </a:ln>
        </p:spPr>
      </p:pic>
      <p:pic>
        <p:nvPicPr>
          <p:cNvPr id="7" name="Resim 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94" y="1300170"/>
            <a:ext cx="3343275" cy="2714625"/>
          </a:xfrm>
          <a:prstGeom prst="rect">
            <a:avLst/>
          </a:prstGeom>
          <a:noFill/>
          <a:ln>
            <a:noFill/>
          </a:ln>
        </p:spPr>
      </p:pic>
      <p:pic>
        <p:nvPicPr>
          <p:cNvPr id="6" name="Resim 5"/>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05525" y="1314997"/>
            <a:ext cx="3038475" cy="3038475"/>
          </a:xfrm>
          <a:prstGeom prst="rect">
            <a:avLst/>
          </a:prstGeom>
          <a:noFill/>
          <a:ln>
            <a:noFill/>
          </a:ln>
        </p:spPr>
      </p:pic>
      <p:sp>
        <p:nvSpPr>
          <p:cNvPr id="2" name="Başlık 1"/>
          <p:cNvSpPr>
            <a:spLocks noGrp="1"/>
          </p:cNvSpPr>
          <p:nvPr>
            <p:ph type="title"/>
          </p:nvPr>
        </p:nvSpPr>
        <p:spPr>
          <a:xfrm>
            <a:off x="1979711" y="669282"/>
            <a:ext cx="5112568" cy="1619285"/>
          </a:xfrm>
        </p:spPr>
        <p:txBody>
          <a:bodyPr>
            <a:normAutofit/>
          </a:bodyPr>
          <a:lstStyle/>
          <a:p>
            <a:pPr algn="ctr"/>
            <a:r>
              <a:rPr lang="tr-TR" sz="3200" b="1" dirty="0" smtClean="0">
                <a:solidFill>
                  <a:schemeClr val="accent3">
                    <a:lumMod val="50000"/>
                  </a:schemeClr>
                </a:solidFill>
                <a:latin typeface="+mn-lt"/>
              </a:rPr>
              <a:t>SÜRDÜRÜLEBİLİR ÇEVRE VE KİMYASAL YÖNETİMİ</a:t>
            </a:r>
            <a:r>
              <a:rPr lang="tr-TR" sz="3200" b="1" dirty="0" smtClean="0">
                <a:latin typeface="Bodoni MT Black" pitchFamily="18" charset="0"/>
              </a:rPr>
              <a:t/>
            </a:r>
            <a:br>
              <a:rPr lang="tr-TR" sz="3200" b="1" dirty="0" smtClean="0">
                <a:latin typeface="Bodoni MT Black" pitchFamily="18" charset="0"/>
              </a:rPr>
            </a:br>
            <a:endParaRPr lang="tr-TR" sz="3200" b="1" dirty="0">
              <a:latin typeface="Bodoni MT Black" pitchFamily="18" charset="0"/>
            </a:endParaRPr>
          </a:p>
        </p:txBody>
      </p:sp>
      <p:pic>
        <p:nvPicPr>
          <p:cNvPr id="4" name="Resim 3"/>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2312" y="250517"/>
            <a:ext cx="1393031" cy="466725"/>
          </a:xfrm>
          <a:prstGeom prst="rect">
            <a:avLst/>
          </a:prstGeom>
          <a:noFill/>
          <a:ln>
            <a:noFill/>
          </a:ln>
        </p:spPr>
      </p:pic>
      <p:pic>
        <p:nvPicPr>
          <p:cNvPr id="5" name="Resim 4"/>
          <p:cNvPicPr/>
          <p:nvPr/>
        </p:nvPicPr>
        <p:blipFill>
          <a:blip r:embed="rId6" cstate="print">
            <a:extLst>
              <a:ext uri="{28A0092B-C50C-407E-A947-70E740481C1C}">
                <a14:useLocalDpi xmlns:a14="http://schemas.microsoft.com/office/drawing/2010/main" xmlns="" val="0"/>
              </a:ext>
            </a:extLst>
          </a:blip>
          <a:stretch>
            <a:fillRect/>
          </a:stretch>
        </p:blipFill>
        <p:spPr>
          <a:xfrm>
            <a:off x="7390558" y="326504"/>
            <a:ext cx="1421606" cy="361950"/>
          </a:xfrm>
          <a:prstGeom prst="rect">
            <a:avLst/>
          </a:prstGeom>
        </p:spPr>
      </p:pic>
    </p:spTree>
    <p:extLst>
      <p:ext uri="{BB962C8B-B14F-4D97-AF65-F5344CB8AC3E}">
        <p14:creationId xmlns:p14="http://schemas.microsoft.com/office/powerpoint/2010/main" xmlns="" val="926064066"/>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747407" y="1951267"/>
            <a:ext cx="4653644" cy="3559626"/>
          </a:xfrm>
        </p:spPr>
        <p:txBody>
          <a:bodyPr>
            <a:normAutofit fontScale="70000" lnSpcReduction="20000"/>
          </a:bodyPr>
          <a:lstStyle/>
          <a:p>
            <a:pPr algn="just"/>
            <a:r>
              <a:rPr lang="tr-TR" b="1" dirty="0" smtClean="0"/>
              <a:t>				</a:t>
            </a:r>
          </a:p>
          <a:p>
            <a:pPr marL="342900" indent="-342900">
              <a:buFont typeface="Wingdings" pitchFamily="2" charset="2"/>
              <a:buChar char="ü"/>
            </a:pPr>
            <a:r>
              <a:rPr lang="tr-TR" b="1" dirty="0" smtClean="0">
                <a:solidFill>
                  <a:schemeClr val="tx1"/>
                </a:solidFill>
              </a:rPr>
              <a:t>GREENPEACE‘İN BAŞLATTIĞI AKIMDA MARKALAR BİRLEŞEREK 2020 YILINDA SIFIR TEHLİKELİ MADDE SATIMINDA ÜRETİM YAPILACAĞINA DAİR TAAHHÜT İMZALADI.  </a:t>
            </a:r>
          </a:p>
          <a:p>
            <a:r>
              <a:rPr lang="tr-TR" b="1" dirty="0" smtClean="0">
                <a:solidFill>
                  <a:schemeClr val="tx1"/>
                </a:solidFill>
              </a:rPr>
              <a:t>                 </a:t>
            </a:r>
          </a:p>
          <a:p>
            <a:pPr marL="385763" indent="-385763">
              <a:buFont typeface="Wingdings" pitchFamily="2" charset="2"/>
              <a:buChar char="ü"/>
            </a:pPr>
            <a:r>
              <a:rPr lang="tr-TR" b="1" dirty="0" smtClean="0">
                <a:solidFill>
                  <a:schemeClr val="tx1"/>
                </a:solidFill>
              </a:rPr>
              <a:t>15 KASIM 2011 ‘DE İLK ORTAK YOL HARİTASI YAYINLANDI VE 11 HAZİRAN 2013 ‘TE GÜNCELLEME YAPILDI. </a:t>
            </a:r>
            <a:endParaRPr lang="tr-TR" dirty="0" smtClean="0">
              <a:solidFill>
                <a:schemeClr val="tx1"/>
              </a:solidFill>
            </a:endParaRPr>
          </a:p>
        </p:txBody>
      </p:sp>
      <p:pic>
        <p:nvPicPr>
          <p:cNvPr id="4" name="Resim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568530"/>
            <a:ext cx="1393031" cy="350044"/>
          </a:xfrm>
          <a:prstGeom prst="rect">
            <a:avLst/>
          </a:prstGeom>
          <a:noFill/>
          <a:ln>
            <a:noFill/>
          </a:ln>
        </p:spPr>
      </p:pic>
      <p:pic>
        <p:nvPicPr>
          <p:cNvPr id="5" name="Resim 4"/>
          <p:cNvPicPr/>
          <p:nvPr/>
        </p:nvPicPr>
        <p:blipFill>
          <a:blip r:embed="rId3" cstate="print">
            <a:extLst>
              <a:ext uri="{28A0092B-C50C-407E-A947-70E740481C1C}">
                <a14:useLocalDpi xmlns:a14="http://schemas.microsoft.com/office/drawing/2010/main" xmlns="" val="0"/>
              </a:ext>
            </a:extLst>
          </a:blip>
          <a:stretch>
            <a:fillRect/>
          </a:stretch>
        </p:blipFill>
        <p:spPr>
          <a:xfrm>
            <a:off x="7304041" y="490748"/>
            <a:ext cx="1421606" cy="271463"/>
          </a:xfrm>
          <a:prstGeom prst="rect">
            <a:avLst/>
          </a:prstGeom>
        </p:spPr>
      </p:pic>
      <p:sp>
        <p:nvSpPr>
          <p:cNvPr id="6" name="Dikdörtgen 5"/>
          <p:cNvSpPr/>
          <p:nvPr/>
        </p:nvSpPr>
        <p:spPr>
          <a:xfrm>
            <a:off x="737375" y="1514752"/>
            <a:ext cx="1602377" cy="954107"/>
          </a:xfrm>
          <a:prstGeom prst="rect">
            <a:avLst/>
          </a:prstGeom>
        </p:spPr>
        <p:txBody>
          <a:bodyPr wrap="square">
            <a:spAutoFit/>
          </a:bodyPr>
          <a:lstStyle/>
          <a:p>
            <a:r>
              <a:rPr lang="tr-TR" sz="2800" b="1" u="sng" dirty="0">
                <a:solidFill>
                  <a:schemeClr val="accent3">
                    <a:lumMod val="50000"/>
                  </a:schemeClr>
                </a:solidFill>
              </a:rPr>
              <a:t>ZDHC </a:t>
            </a:r>
            <a:r>
              <a:rPr lang="tr-TR" sz="2800" b="1" u="sng" dirty="0" smtClean="0">
                <a:solidFill>
                  <a:schemeClr val="accent3">
                    <a:lumMod val="50000"/>
                  </a:schemeClr>
                </a:solidFill>
              </a:rPr>
              <a:t>NEDİR?</a:t>
            </a:r>
            <a:endParaRPr lang="tr-TR" sz="2800" b="1" u="sng"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7375" y="2852936"/>
            <a:ext cx="2605603" cy="14932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Resim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64071" y="1124744"/>
            <a:ext cx="1675727" cy="949626"/>
          </a:xfrm>
          <a:prstGeom prst="rect">
            <a:avLst/>
          </a:prstGeom>
        </p:spPr>
      </p:pic>
    </p:spTree>
    <p:extLst>
      <p:ext uri="{BB962C8B-B14F-4D97-AF65-F5344CB8AC3E}">
        <p14:creationId xmlns:p14="http://schemas.microsoft.com/office/powerpoint/2010/main" xmlns="" val="21599307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351734" y="2681587"/>
            <a:ext cx="7792266" cy="4532010"/>
          </a:xfrm>
          <a:prstGeom prst="rect">
            <a:avLst/>
          </a:prstGeom>
          <a:noFill/>
        </p:spPr>
        <p:txBody>
          <a:bodyPr wrap="square" rtlCol="0">
            <a:spAutoFit/>
          </a:bodyPr>
          <a:lstStyle/>
          <a:p>
            <a:pPr marL="214313" indent="-214313" defTabSz="685800">
              <a:buFont typeface="Arial" pitchFamily="34" charset="0"/>
              <a:buChar char="•"/>
            </a:pPr>
            <a:r>
              <a:rPr lang="tr-TR" sz="2800" b="1" dirty="0" smtClean="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SÜRDÜRÜLEBİLİR ÜRÜN GRUPLARI</a:t>
            </a:r>
            <a:endParaRPr lang="tr-TR" sz="2800" b="1"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defTabSz="685800">
              <a:buFont typeface="Arial" pitchFamily="34" charset="0"/>
              <a:buChar char="•"/>
            </a:pPr>
            <a:r>
              <a:rPr lang="tr-TR" sz="2800" b="1" dirty="0" smtClean="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SÜRDÜRÜLEBİLİR ENERJİ YÖNETİMİ</a:t>
            </a:r>
          </a:p>
          <a:p>
            <a:pPr marL="214313" indent="-214313" defTabSz="685800">
              <a:buFont typeface="Arial" pitchFamily="34" charset="0"/>
              <a:buChar char="•"/>
            </a:pPr>
            <a:r>
              <a:rPr lang="tr-TR" sz="2800" b="1" dirty="0" smtClean="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SÜRDÜRÜLEBİLİR ÇEVRE VE KİMYASAL YÖNETİMİ</a:t>
            </a:r>
            <a:endParaRPr lang="tr-TR" sz="2800" b="1" dirty="0">
              <a:solidFill>
                <a:schemeClr val="accent6">
                  <a:lumMod val="50000"/>
                </a:schemeClr>
              </a:solidFill>
              <a:latin typeface="Calibri" panose="020F0502020204030204"/>
              <a:cs typeface="Arial" pitchFamily="34" charset="0"/>
            </a:endParaRPr>
          </a:p>
          <a:p>
            <a:pPr marL="214313" indent="-214313" defTabSz="685800">
              <a:buFont typeface="Arial" pitchFamily="34" charset="0"/>
              <a:buChar char="•"/>
            </a:pPr>
            <a:r>
              <a:rPr lang="tr-TR" sz="2800" b="1" dirty="0" smtClean="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SÜRDÜRÜLEBİLİR ATIK YÖNETİMİ</a:t>
            </a:r>
            <a:endParaRPr lang="tr-TR" sz="2800" b="1" dirty="0">
              <a:solidFill>
                <a:schemeClr val="accent6">
                  <a:lumMod val="50000"/>
                </a:schemeClr>
              </a:solidFill>
              <a:latin typeface="Calibri" panose="020F0502020204030204"/>
              <a:cs typeface="Arial" pitchFamily="34" charset="0"/>
            </a:endParaRPr>
          </a:p>
          <a:p>
            <a:pPr marL="214313" indent="-214313" defTabSz="685800">
              <a:buFont typeface="Arial" pitchFamily="34" charset="0"/>
              <a:buChar char="•"/>
            </a:pPr>
            <a:r>
              <a:rPr lang="tr-TR" sz="2800" b="1" dirty="0" smtClean="0">
                <a:solidFill>
                  <a:schemeClr val="accent6">
                    <a:lumMod val="50000"/>
                  </a:schemeClr>
                </a:solidFill>
                <a:latin typeface="Calibri" panose="020F0502020204030204"/>
                <a:cs typeface="Arial" pitchFamily="34" charset="0"/>
              </a:rPr>
              <a:t>SÜRDÜRÜLEBİLİRLİK ÖDÜLLERİ</a:t>
            </a:r>
            <a:endParaRPr lang="tr-TR" sz="2800" b="1" dirty="0">
              <a:solidFill>
                <a:schemeClr val="accent6">
                  <a:lumMod val="50000"/>
                </a:schemeClr>
              </a:solidFill>
              <a:latin typeface="Calibri" panose="020F0502020204030204"/>
              <a:cs typeface="Arial" pitchFamily="34" charset="0"/>
            </a:endParaRPr>
          </a:p>
          <a:p>
            <a:pPr marL="214313" indent="-214313" defTabSz="685800">
              <a:buFont typeface="Arial" pitchFamily="34" charset="0"/>
              <a:buChar char="•"/>
            </a:pPr>
            <a:endParaRPr lang="tr-TR" sz="1350" b="1" dirty="0">
              <a:solidFill>
                <a:prstClr val="black"/>
              </a:solidFill>
              <a:latin typeface="Calibri" panose="020F0502020204030204"/>
              <a:cs typeface="Arial" pitchFamily="34" charset="0"/>
            </a:endParaRPr>
          </a:p>
          <a:p>
            <a:pPr marL="214313" indent="-214313" defTabSz="685800">
              <a:buFont typeface="Arial" pitchFamily="34" charset="0"/>
              <a:buChar char="•"/>
            </a:pPr>
            <a:endParaRPr lang="tr-TR" sz="1350" b="1" dirty="0">
              <a:solidFill>
                <a:prstClr val="black"/>
              </a:solidFill>
              <a:latin typeface="Calibri" panose="020F0502020204030204"/>
              <a:cs typeface="Arial" pitchFamily="34" charset="0"/>
            </a:endParaRPr>
          </a:p>
          <a:p>
            <a:pPr marL="214313" indent="-214313" defTabSz="685800">
              <a:buFont typeface="Arial" pitchFamily="34" charset="0"/>
              <a:buChar char="•"/>
            </a:pPr>
            <a:endParaRPr lang="tr-TR" sz="1350" b="1" dirty="0">
              <a:solidFill>
                <a:prstClr val="black"/>
              </a:solidFill>
              <a:latin typeface="Calibri" panose="020F0502020204030204"/>
              <a:cs typeface="Arial" pitchFamily="34" charset="0"/>
            </a:endParaRPr>
          </a:p>
          <a:p>
            <a:pPr marL="214313" indent="-214313" defTabSz="685800">
              <a:buFont typeface="Arial" pitchFamily="34" charset="0"/>
              <a:buChar char="•"/>
            </a:pPr>
            <a:endParaRPr lang="tr-TR" sz="1350" b="1" dirty="0">
              <a:solidFill>
                <a:prstClr val="black"/>
              </a:solidFill>
              <a:latin typeface="Calibri" panose="020F0502020204030204"/>
              <a:cs typeface="Arial" pitchFamily="34" charset="0"/>
            </a:endParaRPr>
          </a:p>
          <a:p>
            <a:pPr marL="214313" indent="-214313" defTabSz="685800">
              <a:buFont typeface="Arial" pitchFamily="34" charset="0"/>
              <a:buChar char="•"/>
            </a:pPr>
            <a:endParaRPr lang="tr-TR" sz="1350" b="1" dirty="0">
              <a:solidFill>
                <a:prstClr val="black"/>
              </a:solidFill>
              <a:latin typeface="Calibri" panose="020F0502020204030204"/>
              <a:cs typeface="Arial" pitchFamily="34" charset="0"/>
            </a:endParaRPr>
          </a:p>
          <a:p>
            <a:pPr marL="214313" indent="-214313" defTabSz="685800">
              <a:buFont typeface="Arial" pitchFamily="34" charset="0"/>
              <a:buChar char="•"/>
            </a:pPr>
            <a:endParaRPr lang="tr-TR" sz="1350" b="1" dirty="0">
              <a:solidFill>
                <a:prstClr val="black"/>
              </a:solidFill>
              <a:latin typeface="Calibri" panose="020F0502020204030204"/>
              <a:cs typeface="Arial" pitchFamily="34" charset="0"/>
            </a:endParaRPr>
          </a:p>
          <a:p>
            <a:pPr marL="214313" indent="-214313" defTabSz="685800">
              <a:buFont typeface="Arial" pitchFamily="34" charset="0"/>
              <a:buChar char="•"/>
            </a:pPr>
            <a:endParaRPr lang="tr-TR"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defTabSz="685800">
              <a:buFont typeface="Arial" pitchFamily="34" charset="0"/>
              <a:buChar char="•"/>
            </a:pPr>
            <a:endParaRPr lang="tr-TR"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defTabSz="685800">
              <a:buFont typeface="Arial" pitchFamily="34" charset="0"/>
              <a:buChar char="•"/>
            </a:pPr>
            <a:endParaRPr lang="tr-TR" sz="1350" dirty="0">
              <a:solidFill>
                <a:prstClr val="black"/>
              </a:solidFill>
              <a:latin typeface="Calibri" panose="020F0502020204030204"/>
            </a:endParaRPr>
          </a:p>
          <a:p>
            <a:pPr marL="214313" indent="-214313" algn="just" defTabSz="685800">
              <a:buFont typeface="Arial" pitchFamily="34" charset="0"/>
              <a:buChar char="•"/>
            </a:pPr>
            <a:endParaRPr lang="tr-TR" sz="1350" dirty="0">
              <a:solidFill>
                <a:prstClr val="black"/>
              </a:solidFill>
              <a:latin typeface="Calibri" panose="020F0502020204030204"/>
            </a:endParaRPr>
          </a:p>
          <a:p>
            <a:pPr algn="just" defTabSz="685800"/>
            <a:endParaRPr lang="tr-TR" sz="1350" dirty="0">
              <a:solidFill>
                <a:prstClr val="black"/>
              </a:solidFill>
              <a:latin typeface="Calibri" panose="020F0502020204030204"/>
            </a:endParaRPr>
          </a:p>
        </p:txBody>
      </p:sp>
      <p:pic>
        <p:nvPicPr>
          <p:cNvPr id="2050" name="Resim 2" descr="image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5909" y="1340768"/>
            <a:ext cx="885825" cy="1321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Resim 6"/>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307" y="280268"/>
            <a:ext cx="1393031" cy="466725"/>
          </a:xfrm>
          <a:prstGeom prst="rect">
            <a:avLst/>
          </a:prstGeom>
          <a:noFill/>
          <a:ln>
            <a:noFill/>
          </a:ln>
        </p:spPr>
      </p:pic>
      <p:pic>
        <p:nvPicPr>
          <p:cNvPr id="8" name="Resim 7"/>
          <p:cNvPicPr/>
          <p:nvPr/>
        </p:nvPicPr>
        <p:blipFill>
          <a:blip r:embed="rId5" cstate="print">
            <a:extLst>
              <a:ext uri="{28A0092B-C50C-407E-A947-70E740481C1C}">
                <a14:useLocalDpi xmlns:a14="http://schemas.microsoft.com/office/drawing/2010/main" xmlns="" val="0"/>
              </a:ext>
            </a:extLst>
          </a:blip>
          <a:stretch>
            <a:fillRect/>
          </a:stretch>
        </p:blipFill>
        <p:spPr>
          <a:xfrm>
            <a:off x="7585269" y="332656"/>
            <a:ext cx="1421606" cy="361950"/>
          </a:xfrm>
          <a:prstGeom prst="rect">
            <a:avLst/>
          </a:prstGeom>
        </p:spPr>
      </p:pic>
    </p:spTree>
    <p:extLst>
      <p:ext uri="{BB962C8B-B14F-4D97-AF65-F5344CB8AC3E}">
        <p14:creationId xmlns:p14="http://schemas.microsoft.com/office/powerpoint/2010/main" xmlns="" val="498308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08725" y="2343151"/>
            <a:ext cx="8840129" cy="3423425"/>
          </a:xfrm>
        </p:spPr>
        <p:txBody>
          <a:bodyPr>
            <a:normAutofit/>
          </a:bodyPr>
          <a:lstStyle/>
          <a:p>
            <a:pPr marL="257175" indent="-257175" algn="just">
              <a:buFont typeface="Arial" panose="020B0604020202020204" pitchFamily="34" charset="0"/>
              <a:buChar char="•"/>
            </a:pPr>
            <a:endParaRPr lang="tr-TR" dirty="0" smtClean="0"/>
          </a:p>
          <a:p>
            <a:pPr marL="257175" indent="-257175" algn="just">
              <a:buFont typeface="Arial" panose="020B0604020202020204" pitchFamily="34" charset="0"/>
              <a:buChar char="•"/>
            </a:pPr>
            <a:endParaRPr lang="tr-TR" b="1" i="1" u="sng" dirty="0" smtClean="0"/>
          </a:p>
          <a:p>
            <a:pPr algn="just"/>
            <a:endParaRPr lang="tr-TR" dirty="0" smtClean="0"/>
          </a:p>
          <a:p>
            <a:pPr algn="just"/>
            <a:endParaRPr lang="tr-TR" dirty="0"/>
          </a:p>
        </p:txBody>
      </p:sp>
      <p:pic>
        <p:nvPicPr>
          <p:cNvPr id="4" name="Resim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6364" y="512665"/>
            <a:ext cx="1393031" cy="350044"/>
          </a:xfrm>
          <a:prstGeom prst="rect">
            <a:avLst/>
          </a:prstGeom>
          <a:noFill/>
          <a:ln>
            <a:noFill/>
          </a:ln>
        </p:spPr>
      </p:pic>
      <p:pic>
        <p:nvPicPr>
          <p:cNvPr id="5" name="Resim 4"/>
          <p:cNvPicPr/>
          <p:nvPr/>
        </p:nvPicPr>
        <p:blipFill>
          <a:blip r:embed="rId3" cstate="print">
            <a:extLst>
              <a:ext uri="{28A0092B-C50C-407E-A947-70E740481C1C}">
                <a14:useLocalDpi xmlns:a14="http://schemas.microsoft.com/office/drawing/2010/main" xmlns="" val="0"/>
              </a:ext>
            </a:extLst>
          </a:blip>
          <a:stretch>
            <a:fillRect/>
          </a:stretch>
        </p:blipFill>
        <p:spPr>
          <a:xfrm>
            <a:off x="7164288" y="593863"/>
            <a:ext cx="1421606" cy="271463"/>
          </a:xfrm>
          <a:prstGeom prst="rect">
            <a:avLst/>
          </a:prstGeom>
        </p:spPr>
      </p:pic>
      <p:sp>
        <p:nvSpPr>
          <p:cNvPr id="7" name="Dikdörtgen 6"/>
          <p:cNvSpPr/>
          <p:nvPr/>
        </p:nvSpPr>
        <p:spPr>
          <a:xfrm>
            <a:off x="323528" y="1227033"/>
            <a:ext cx="5462332" cy="415498"/>
          </a:xfrm>
          <a:prstGeom prst="rect">
            <a:avLst/>
          </a:prstGeom>
        </p:spPr>
        <p:txBody>
          <a:bodyPr wrap="square">
            <a:spAutoFit/>
          </a:bodyPr>
          <a:lstStyle/>
          <a:p>
            <a:r>
              <a:rPr lang="tr-TR" sz="2100" b="1" u="sng" dirty="0" smtClean="0">
                <a:solidFill>
                  <a:schemeClr val="accent3">
                    <a:lumMod val="50000"/>
                  </a:schemeClr>
                </a:solidFill>
              </a:rPr>
              <a:t>BİZ NELER YAPIYORUZ?</a:t>
            </a:r>
            <a:endParaRPr lang="tr-TR" sz="2100" b="1" u="sng" dirty="0">
              <a:solidFill>
                <a:schemeClr val="accent3">
                  <a:lumMod val="50000"/>
                </a:schemeClr>
              </a:solidFill>
            </a:endParaRPr>
          </a:p>
        </p:txBody>
      </p:sp>
      <p:graphicFrame>
        <p:nvGraphicFramePr>
          <p:cNvPr id="8" name="Diyagram 7"/>
          <p:cNvGraphicFramePr/>
          <p:nvPr>
            <p:extLst>
              <p:ext uri="{D42A27DB-BD31-4B8C-83A1-F6EECF244321}">
                <p14:modId xmlns:p14="http://schemas.microsoft.com/office/powerpoint/2010/main" xmlns="" val="1685485808"/>
              </p:ext>
            </p:extLst>
          </p:nvPr>
        </p:nvGraphicFramePr>
        <p:xfrm>
          <a:off x="446922" y="1905518"/>
          <a:ext cx="7365438" cy="46198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Resim 1"/>
          <p:cNvPicPr>
            <a:picLocks noChangeAspect="1"/>
          </p:cNvPicPr>
          <p:nvPr/>
        </p:nvPicPr>
        <p:blipFill>
          <a:blip r:embed="rId9" cstate="print"/>
          <a:stretch>
            <a:fillRect/>
          </a:stretch>
        </p:blipFill>
        <p:spPr>
          <a:xfrm>
            <a:off x="3087198" y="151822"/>
            <a:ext cx="1717066" cy="1753696"/>
          </a:xfrm>
          <a:prstGeom prst="rect">
            <a:avLst/>
          </a:prstGeom>
        </p:spPr>
      </p:pic>
    </p:spTree>
    <p:extLst>
      <p:ext uri="{BB962C8B-B14F-4D97-AF65-F5344CB8AC3E}">
        <p14:creationId xmlns:p14="http://schemas.microsoft.com/office/powerpoint/2010/main" xmlns="" val="36762290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graphicEl>
                                              <a:dgm id="{7FBA43BE-0B57-410F-9E95-5341C39F4F7D}"/>
                                            </p:graphicEl>
                                          </p:spTgt>
                                        </p:tgtEl>
                                        <p:attrNameLst>
                                          <p:attrName>style.visibility</p:attrName>
                                        </p:attrNameLst>
                                      </p:cBhvr>
                                      <p:to>
                                        <p:strVal val="visible"/>
                                      </p:to>
                                    </p:set>
                                    <p:anim calcmode="lin" valueType="num">
                                      <p:cBhvr additive="base">
                                        <p:cTn id="7" dur="500" fill="hold"/>
                                        <p:tgtEl>
                                          <p:spTgt spid="8">
                                            <p:graphicEl>
                                              <a:dgm id="{7FBA43BE-0B57-410F-9E95-5341C39F4F7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7FBA43BE-0B57-410F-9E95-5341C39F4F7D}"/>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
                                            <p:graphicEl>
                                              <a:dgm id="{F3A5828C-03F3-485C-8E24-F66F424C6129}"/>
                                            </p:graphicEl>
                                          </p:spTgt>
                                        </p:tgtEl>
                                        <p:attrNameLst>
                                          <p:attrName>style.visibility</p:attrName>
                                        </p:attrNameLst>
                                      </p:cBhvr>
                                      <p:to>
                                        <p:strVal val="visible"/>
                                      </p:to>
                                    </p:set>
                                    <p:anim calcmode="lin" valueType="num">
                                      <p:cBhvr additive="base">
                                        <p:cTn id="13" dur="500" fill="hold"/>
                                        <p:tgtEl>
                                          <p:spTgt spid="8">
                                            <p:graphicEl>
                                              <a:dgm id="{F3A5828C-03F3-485C-8E24-F66F424C612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dgm id="{F3A5828C-03F3-485C-8E24-F66F424C6129}"/>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
                                            <p:graphicEl>
                                              <a:dgm id="{AF310C68-9EBF-4EEF-BDC3-C7F68BACB582}"/>
                                            </p:graphicEl>
                                          </p:spTgt>
                                        </p:tgtEl>
                                        <p:attrNameLst>
                                          <p:attrName>style.visibility</p:attrName>
                                        </p:attrNameLst>
                                      </p:cBhvr>
                                      <p:to>
                                        <p:strVal val="visible"/>
                                      </p:to>
                                    </p:set>
                                    <p:anim calcmode="lin" valueType="num">
                                      <p:cBhvr additive="base">
                                        <p:cTn id="19" dur="500" fill="hold"/>
                                        <p:tgtEl>
                                          <p:spTgt spid="8">
                                            <p:graphicEl>
                                              <a:dgm id="{AF310C68-9EBF-4EEF-BDC3-C7F68BACB582}"/>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graphicEl>
                                              <a:dgm id="{AF310C68-9EBF-4EEF-BDC3-C7F68BACB582}"/>
                                            </p:graphic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8">
                                            <p:graphicEl>
                                              <a:dgm id="{DE4CF1C7-8A90-4101-8BC2-B73B39739723}"/>
                                            </p:graphicEl>
                                          </p:spTgt>
                                        </p:tgtEl>
                                        <p:attrNameLst>
                                          <p:attrName>style.visibility</p:attrName>
                                        </p:attrNameLst>
                                      </p:cBhvr>
                                      <p:to>
                                        <p:strVal val="visible"/>
                                      </p:to>
                                    </p:set>
                                    <p:anim calcmode="lin" valueType="num">
                                      <p:cBhvr additive="base">
                                        <p:cTn id="25" dur="500" fill="hold"/>
                                        <p:tgtEl>
                                          <p:spTgt spid="8">
                                            <p:graphicEl>
                                              <a:dgm id="{DE4CF1C7-8A90-4101-8BC2-B73B39739723}"/>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graphicEl>
                                              <a:dgm id="{DE4CF1C7-8A90-4101-8BC2-B73B39739723}"/>
                                            </p:graphic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8">
                                            <p:graphicEl>
                                              <a:dgm id="{B4F802FA-B540-4921-9C93-3AA8F6E0C00D}"/>
                                            </p:graphicEl>
                                          </p:spTgt>
                                        </p:tgtEl>
                                        <p:attrNameLst>
                                          <p:attrName>style.visibility</p:attrName>
                                        </p:attrNameLst>
                                      </p:cBhvr>
                                      <p:to>
                                        <p:strVal val="visible"/>
                                      </p:to>
                                    </p:set>
                                    <p:anim calcmode="lin" valueType="num">
                                      <p:cBhvr additive="base">
                                        <p:cTn id="31" dur="500" fill="hold"/>
                                        <p:tgtEl>
                                          <p:spTgt spid="8">
                                            <p:graphicEl>
                                              <a:dgm id="{B4F802FA-B540-4921-9C93-3AA8F6E0C00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graphicEl>
                                              <a:dgm id="{B4F802FA-B540-4921-9C93-3AA8F6E0C00D}"/>
                                            </p:graphic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8">
                                            <p:graphicEl>
                                              <a:dgm id="{56D4DB2B-5227-41BC-A60D-0483EF8F9840}"/>
                                            </p:graphicEl>
                                          </p:spTgt>
                                        </p:tgtEl>
                                        <p:attrNameLst>
                                          <p:attrName>style.visibility</p:attrName>
                                        </p:attrNameLst>
                                      </p:cBhvr>
                                      <p:to>
                                        <p:strVal val="visible"/>
                                      </p:to>
                                    </p:set>
                                    <p:anim calcmode="lin" valueType="num">
                                      <p:cBhvr additive="base">
                                        <p:cTn id="37" dur="500" fill="hold"/>
                                        <p:tgtEl>
                                          <p:spTgt spid="8">
                                            <p:graphicEl>
                                              <a:dgm id="{56D4DB2B-5227-41BC-A60D-0483EF8F9840}"/>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graphicEl>
                                              <a:dgm id="{56D4DB2B-5227-41BC-A60D-0483EF8F9840}"/>
                                            </p:graphic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8">
                                            <p:graphicEl>
                                              <a:dgm id="{8D1CE82F-D17D-40F5-8E73-487A659A9FDB}"/>
                                            </p:graphicEl>
                                          </p:spTgt>
                                        </p:tgtEl>
                                        <p:attrNameLst>
                                          <p:attrName>style.visibility</p:attrName>
                                        </p:attrNameLst>
                                      </p:cBhvr>
                                      <p:to>
                                        <p:strVal val="visible"/>
                                      </p:to>
                                    </p:set>
                                    <p:anim calcmode="lin" valueType="num">
                                      <p:cBhvr additive="base">
                                        <p:cTn id="43" dur="500" fill="hold"/>
                                        <p:tgtEl>
                                          <p:spTgt spid="8">
                                            <p:graphicEl>
                                              <a:dgm id="{8D1CE82F-D17D-40F5-8E73-487A659A9FDB}"/>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graphicEl>
                                              <a:dgm id="{8D1CE82F-D17D-40F5-8E73-487A659A9FDB}"/>
                                            </p:graphic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8">
                                            <p:graphicEl>
                                              <a:dgm id="{B8DD3198-1BE4-43E1-A862-A5BE9FF43B46}"/>
                                            </p:graphicEl>
                                          </p:spTgt>
                                        </p:tgtEl>
                                        <p:attrNameLst>
                                          <p:attrName>style.visibility</p:attrName>
                                        </p:attrNameLst>
                                      </p:cBhvr>
                                      <p:to>
                                        <p:strVal val="visible"/>
                                      </p:to>
                                    </p:set>
                                    <p:anim calcmode="lin" valueType="num">
                                      <p:cBhvr additive="base">
                                        <p:cTn id="49" dur="500" fill="hold"/>
                                        <p:tgtEl>
                                          <p:spTgt spid="8">
                                            <p:graphicEl>
                                              <a:dgm id="{B8DD3198-1BE4-43E1-A862-A5BE9FF43B46}"/>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graphicEl>
                                              <a:dgm id="{B8DD3198-1BE4-43E1-A862-A5BE9FF43B46}"/>
                                            </p:graphic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8">
                                            <p:graphicEl>
                                              <a:dgm id="{9321089E-C22D-4AB1-9358-68786AF8289D}"/>
                                            </p:graphicEl>
                                          </p:spTgt>
                                        </p:tgtEl>
                                        <p:attrNameLst>
                                          <p:attrName>style.visibility</p:attrName>
                                        </p:attrNameLst>
                                      </p:cBhvr>
                                      <p:to>
                                        <p:strVal val="visible"/>
                                      </p:to>
                                    </p:set>
                                    <p:anim calcmode="lin" valueType="num">
                                      <p:cBhvr additive="base">
                                        <p:cTn id="55" dur="500" fill="hold"/>
                                        <p:tgtEl>
                                          <p:spTgt spid="8">
                                            <p:graphicEl>
                                              <a:dgm id="{9321089E-C22D-4AB1-9358-68786AF8289D}"/>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graphicEl>
                                              <a:dgm id="{9321089E-C22D-4AB1-9358-68786AF8289D}"/>
                                            </p:graphic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8">
                                            <p:graphicEl>
                                              <a:dgm id="{B487CB07-97AD-411C-A9D0-D58D69AE8000}"/>
                                            </p:graphicEl>
                                          </p:spTgt>
                                        </p:tgtEl>
                                        <p:attrNameLst>
                                          <p:attrName>style.visibility</p:attrName>
                                        </p:attrNameLst>
                                      </p:cBhvr>
                                      <p:to>
                                        <p:strVal val="visible"/>
                                      </p:to>
                                    </p:set>
                                    <p:anim calcmode="lin" valueType="num">
                                      <p:cBhvr additive="base">
                                        <p:cTn id="61" dur="500" fill="hold"/>
                                        <p:tgtEl>
                                          <p:spTgt spid="8">
                                            <p:graphicEl>
                                              <a:dgm id="{B487CB07-97AD-411C-A9D0-D58D69AE8000}"/>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graphicEl>
                                              <a:dgm id="{B487CB07-97AD-411C-A9D0-D58D69AE8000}"/>
                                            </p:graphic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8">
                                            <p:graphicEl>
                                              <a:dgm id="{476017C7-D436-425A-91A2-1CE04E1629DF}"/>
                                            </p:graphicEl>
                                          </p:spTgt>
                                        </p:tgtEl>
                                        <p:attrNameLst>
                                          <p:attrName>style.visibility</p:attrName>
                                        </p:attrNameLst>
                                      </p:cBhvr>
                                      <p:to>
                                        <p:strVal val="visible"/>
                                      </p:to>
                                    </p:set>
                                    <p:anim calcmode="lin" valueType="num">
                                      <p:cBhvr additive="base">
                                        <p:cTn id="67" dur="500" fill="hold"/>
                                        <p:tgtEl>
                                          <p:spTgt spid="8">
                                            <p:graphicEl>
                                              <a:dgm id="{476017C7-D436-425A-91A2-1CE04E1629DF}"/>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graphicEl>
                                              <a:dgm id="{476017C7-D436-425A-91A2-1CE04E1629DF}"/>
                                            </p:graphicEl>
                                          </p:spTgt>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8">
                                            <p:graphicEl>
                                              <a:dgm id="{502FBB19-73AD-4408-88BE-34EB2EFFAD0C}"/>
                                            </p:graphicEl>
                                          </p:spTgt>
                                        </p:tgtEl>
                                        <p:attrNameLst>
                                          <p:attrName>style.visibility</p:attrName>
                                        </p:attrNameLst>
                                      </p:cBhvr>
                                      <p:to>
                                        <p:strVal val="visible"/>
                                      </p:to>
                                    </p:set>
                                    <p:anim calcmode="lin" valueType="num">
                                      <p:cBhvr additive="base">
                                        <p:cTn id="73" dur="500" fill="hold"/>
                                        <p:tgtEl>
                                          <p:spTgt spid="8">
                                            <p:graphicEl>
                                              <a:dgm id="{502FBB19-73AD-4408-88BE-34EB2EFFAD0C}"/>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8">
                                            <p:graphicEl>
                                              <a:dgm id="{502FBB19-73AD-4408-88BE-34EB2EFFAD0C}"/>
                                            </p:graphicEl>
                                          </p:spTgt>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8">
                                            <p:graphicEl>
                                              <a:dgm id="{C45B5B78-508C-448B-BBED-81FAFEBCBE14}"/>
                                            </p:graphicEl>
                                          </p:spTgt>
                                        </p:tgtEl>
                                        <p:attrNameLst>
                                          <p:attrName>style.visibility</p:attrName>
                                        </p:attrNameLst>
                                      </p:cBhvr>
                                      <p:to>
                                        <p:strVal val="visible"/>
                                      </p:to>
                                    </p:set>
                                    <p:anim calcmode="lin" valueType="num">
                                      <p:cBhvr additive="base">
                                        <p:cTn id="79" dur="500" fill="hold"/>
                                        <p:tgtEl>
                                          <p:spTgt spid="8">
                                            <p:graphicEl>
                                              <a:dgm id="{C45B5B78-508C-448B-BBED-81FAFEBCBE14}"/>
                                            </p:graphicEl>
                                          </p:spTgt>
                                        </p:tgtEl>
                                        <p:attrNameLst>
                                          <p:attrName>ppt_x</p:attrName>
                                        </p:attrNameLst>
                                      </p:cBhvr>
                                      <p:tavLst>
                                        <p:tav tm="0">
                                          <p:val>
                                            <p:strVal val="#ppt_x"/>
                                          </p:val>
                                        </p:tav>
                                        <p:tav tm="100000">
                                          <p:val>
                                            <p:strVal val="#ppt_x"/>
                                          </p:val>
                                        </p:tav>
                                      </p:tavLst>
                                    </p:anim>
                                    <p:anim calcmode="lin" valueType="num">
                                      <p:cBhvr additive="base">
                                        <p:cTn id="80" dur="500" fill="hold"/>
                                        <p:tgtEl>
                                          <p:spTgt spid="8">
                                            <p:graphicEl>
                                              <a:dgm id="{C45B5B78-508C-448B-BBED-81FAFEBCBE14}"/>
                                            </p:graphicEl>
                                          </p:spTgt>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8">
                                            <p:graphicEl>
                                              <a:dgm id="{36FEB31F-1BE5-4177-B214-21B5028E04E4}"/>
                                            </p:graphicEl>
                                          </p:spTgt>
                                        </p:tgtEl>
                                        <p:attrNameLst>
                                          <p:attrName>style.visibility</p:attrName>
                                        </p:attrNameLst>
                                      </p:cBhvr>
                                      <p:to>
                                        <p:strVal val="visible"/>
                                      </p:to>
                                    </p:set>
                                    <p:anim calcmode="lin" valueType="num">
                                      <p:cBhvr additive="base">
                                        <p:cTn id="85" dur="500" fill="hold"/>
                                        <p:tgtEl>
                                          <p:spTgt spid="8">
                                            <p:graphicEl>
                                              <a:dgm id="{36FEB31F-1BE5-4177-B214-21B5028E04E4}"/>
                                            </p:graphicEl>
                                          </p:spTgt>
                                        </p:tgtEl>
                                        <p:attrNameLst>
                                          <p:attrName>ppt_x</p:attrName>
                                        </p:attrNameLst>
                                      </p:cBhvr>
                                      <p:tavLst>
                                        <p:tav tm="0">
                                          <p:val>
                                            <p:strVal val="#ppt_x"/>
                                          </p:val>
                                        </p:tav>
                                        <p:tav tm="100000">
                                          <p:val>
                                            <p:strVal val="#ppt_x"/>
                                          </p:val>
                                        </p:tav>
                                      </p:tavLst>
                                    </p:anim>
                                    <p:anim calcmode="lin" valueType="num">
                                      <p:cBhvr additive="base">
                                        <p:cTn id="86" dur="500" fill="hold"/>
                                        <p:tgtEl>
                                          <p:spTgt spid="8">
                                            <p:graphicEl>
                                              <a:dgm id="{36FEB31F-1BE5-4177-B214-21B5028E04E4}"/>
                                            </p:graphicEl>
                                          </p:spTgt>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1" fill="hold" grpId="0" nodeType="clickEffect">
                                  <p:stCondLst>
                                    <p:cond delay="0"/>
                                  </p:stCondLst>
                                  <p:childTnLst>
                                    <p:set>
                                      <p:cBhvr>
                                        <p:cTn id="90" dur="1" fill="hold">
                                          <p:stCondLst>
                                            <p:cond delay="0"/>
                                          </p:stCondLst>
                                        </p:cTn>
                                        <p:tgtEl>
                                          <p:spTgt spid="8">
                                            <p:graphicEl>
                                              <a:dgm id="{53C022B3-6116-4E6E-A1EE-6FD8E6A1F672}"/>
                                            </p:graphicEl>
                                          </p:spTgt>
                                        </p:tgtEl>
                                        <p:attrNameLst>
                                          <p:attrName>style.visibility</p:attrName>
                                        </p:attrNameLst>
                                      </p:cBhvr>
                                      <p:to>
                                        <p:strVal val="visible"/>
                                      </p:to>
                                    </p:set>
                                    <p:anim calcmode="lin" valueType="num">
                                      <p:cBhvr additive="base">
                                        <p:cTn id="91" dur="500" fill="hold"/>
                                        <p:tgtEl>
                                          <p:spTgt spid="8">
                                            <p:graphicEl>
                                              <a:dgm id="{53C022B3-6116-4E6E-A1EE-6FD8E6A1F672}"/>
                                            </p:graphicEl>
                                          </p:spTgt>
                                        </p:tgtEl>
                                        <p:attrNameLst>
                                          <p:attrName>ppt_x</p:attrName>
                                        </p:attrNameLst>
                                      </p:cBhvr>
                                      <p:tavLst>
                                        <p:tav tm="0">
                                          <p:val>
                                            <p:strVal val="#ppt_x"/>
                                          </p:val>
                                        </p:tav>
                                        <p:tav tm="100000">
                                          <p:val>
                                            <p:strVal val="#ppt_x"/>
                                          </p:val>
                                        </p:tav>
                                      </p:tavLst>
                                    </p:anim>
                                    <p:anim calcmode="lin" valueType="num">
                                      <p:cBhvr additive="base">
                                        <p:cTn id="92" dur="500" fill="hold"/>
                                        <p:tgtEl>
                                          <p:spTgt spid="8">
                                            <p:graphicEl>
                                              <a:dgm id="{53C022B3-6116-4E6E-A1EE-6FD8E6A1F672}"/>
                                            </p:graphicEl>
                                          </p:spTgt>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1" fill="hold" grpId="0" nodeType="clickEffect">
                                  <p:stCondLst>
                                    <p:cond delay="0"/>
                                  </p:stCondLst>
                                  <p:childTnLst>
                                    <p:set>
                                      <p:cBhvr>
                                        <p:cTn id="96" dur="1" fill="hold">
                                          <p:stCondLst>
                                            <p:cond delay="0"/>
                                          </p:stCondLst>
                                        </p:cTn>
                                        <p:tgtEl>
                                          <p:spTgt spid="8">
                                            <p:graphicEl>
                                              <a:dgm id="{51AB7D9C-9F93-4447-8EF2-6026DB84EAC4}"/>
                                            </p:graphicEl>
                                          </p:spTgt>
                                        </p:tgtEl>
                                        <p:attrNameLst>
                                          <p:attrName>style.visibility</p:attrName>
                                        </p:attrNameLst>
                                      </p:cBhvr>
                                      <p:to>
                                        <p:strVal val="visible"/>
                                      </p:to>
                                    </p:set>
                                    <p:anim calcmode="lin" valueType="num">
                                      <p:cBhvr additive="base">
                                        <p:cTn id="97" dur="500" fill="hold"/>
                                        <p:tgtEl>
                                          <p:spTgt spid="8">
                                            <p:graphicEl>
                                              <a:dgm id="{51AB7D9C-9F93-4447-8EF2-6026DB84EAC4}"/>
                                            </p:graphicEl>
                                          </p:spTgt>
                                        </p:tgtEl>
                                        <p:attrNameLst>
                                          <p:attrName>ppt_x</p:attrName>
                                        </p:attrNameLst>
                                      </p:cBhvr>
                                      <p:tavLst>
                                        <p:tav tm="0">
                                          <p:val>
                                            <p:strVal val="#ppt_x"/>
                                          </p:val>
                                        </p:tav>
                                        <p:tav tm="100000">
                                          <p:val>
                                            <p:strVal val="#ppt_x"/>
                                          </p:val>
                                        </p:tav>
                                      </p:tavLst>
                                    </p:anim>
                                    <p:anim calcmode="lin" valueType="num">
                                      <p:cBhvr additive="base">
                                        <p:cTn id="98" dur="500" fill="hold"/>
                                        <p:tgtEl>
                                          <p:spTgt spid="8">
                                            <p:graphicEl>
                                              <a:dgm id="{51AB7D9C-9F93-4447-8EF2-6026DB84EAC4}"/>
                                            </p:graphicEl>
                                          </p:spTgt>
                                        </p:tgtEl>
                                        <p:attrNameLst>
                                          <p:attrName>ppt_y</p:attrName>
                                        </p:attrNameLst>
                                      </p:cBhvr>
                                      <p:tavLst>
                                        <p:tav tm="0">
                                          <p:val>
                                            <p:strVal val="0-#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1" fill="hold" grpId="0" nodeType="clickEffect">
                                  <p:stCondLst>
                                    <p:cond delay="0"/>
                                  </p:stCondLst>
                                  <p:childTnLst>
                                    <p:set>
                                      <p:cBhvr>
                                        <p:cTn id="102" dur="1" fill="hold">
                                          <p:stCondLst>
                                            <p:cond delay="0"/>
                                          </p:stCondLst>
                                        </p:cTn>
                                        <p:tgtEl>
                                          <p:spTgt spid="8">
                                            <p:graphicEl>
                                              <a:dgm id="{0803AFBA-334B-4FED-9CEF-7CED211EF011}"/>
                                            </p:graphicEl>
                                          </p:spTgt>
                                        </p:tgtEl>
                                        <p:attrNameLst>
                                          <p:attrName>style.visibility</p:attrName>
                                        </p:attrNameLst>
                                      </p:cBhvr>
                                      <p:to>
                                        <p:strVal val="visible"/>
                                      </p:to>
                                    </p:set>
                                    <p:anim calcmode="lin" valueType="num">
                                      <p:cBhvr additive="base">
                                        <p:cTn id="103" dur="500" fill="hold"/>
                                        <p:tgtEl>
                                          <p:spTgt spid="8">
                                            <p:graphicEl>
                                              <a:dgm id="{0803AFBA-334B-4FED-9CEF-7CED211EF011}"/>
                                            </p:graphicEl>
                                          </p:spTgt>
                                        </p:tgtEl>
                                        <p:attrNameLst>
                                          <p:attrName>ppt_x</p:attrName>
                                        </p:attrNameLst>
                                      </p:cBhvr>
                                      <p:tavLst>
                                        <p:tav tm="0">
                                          <p:val>
                                            <p:strVal val="#ppt_x"/>
                                          </p:val>
                                        </p:tav>
                                        <p:tav tm="100000">
                                          <p:val>
                                            <p:strVal val="#ppt_x"/>
                                          </p:val>
                                        </p:tav>
                                      </p:tavLst>
                                    </p:anim>
                                    <p:anim calcmode="lin" valueType="num">
                                      <p:cBhvr additive="base">
                                        <p:cTn id="104" dur="500" fill="hold"/>
                                        <p:tgtEl>
                                          <p:spTgt spid="8">
                                            <p:graphicEl>
                                              <a:dgm id="{0803AFBA-334B-4FED-9CEF-7CED211EF011}"/>
                                            </p:graphicEl>
                                          </p:spTgt>
                                        </p:tgtEl>
                                        <p:attrNameLst>
                                          <p:attrName>ppt_y</p:attrName>
                                        </p:attrNameLst>
                                      </p:cBhvr>
                                      <p:tavLst>
                                        <p:tav tm="0">
                                          <p:val>
                                            <p:strVal val="0-#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1" fill="hold" grpId="0" nodeType="clickEffect">
                                  <p:stCondLst>
                                    <p:cond delay="0"/>
                                  </p:stCondLst>
                                  <p:childTnLst>
                                    <p:set>
                                      <p:cBhvr>
                                        <p:cTn id="108" dur="1" fill="hold">
                                          <p:stCondLst>
                                            <p:cond delay="0"/>
                                          </p:stCondLst>
                                        </p:cTn>
                                        <p:tgtEl>
                                          <p:spTgt spid="8">
                                            <p:graphicEl>
                                              <a:dgm id="{07F442D6-79AB-4111-930A-787C2D66030B}"/>
                                            </p:graphicEl>
                                          </p:spTgt>
                                        </p:tgtEl>
                                        <p:attrNameLst>
                                          <p:attrName>style.visibility</p:attrName>
                                        </p:attrNameLst>
                                      </p:cBhvr>
                                      <p:to>
                                        <p:strVal val="visible"/>
                                      </p:to>
                                    </p:set>
                                    <p:anim calcmode="lin" valueType="num">
                                      <p:cBhvr additive="base">
                                        <p:cTn id="109" dur="500" fill="hold"/>
                                        <p:tgtEl>
                                          <p:spTgt spid="8">
                                            <p:graphicEl>
                                              <a:dgm id="{07F442D6-79AB-4111-930A-787C2D66030B}"/>
                                            </p:graphicEl>
                                          </p:spTgt>
                                        </p:tgtEl>
                                        <p:attrNameLst>
                                          <p:attrName>ppt_x</p:attrName>
                                        </p:attrNameLst>
                                      </p:cBhvr>
                                      <p:tavLst>
                                        <p:tav tm="0">
                                          <p:val>
                                            <p:strVal val="#ppt_x"/>
                                          </p:val>
                                        </p:tav>
                                        <p:tav tm="100000">
                                          <p:val>
                                            <p:strVal val="#ppt_x"/>
                                          </p:val>
                                        </p:tav>
                                      </p:tavLst>
                                    </p:anim>
                                    <p:anim calcmode="lin" valueType="num">
                                      <p:cBhvr additive="base">
                                        <p:cTn id="110" dur="500" fill="hold"/>
                                        <p:tgtEl>
                                          <p:spTgt spid="8">
                                            <p:graphicEl>
                                              <a:dgm id="{07F442D6-79AB-4111-930A-787C2D66030B}"/>
                                            </p:graphicEl>
                                          </p:spTgt>
                                        </p:tgtEl>
                                        <p:attrNameLst>
                                          <p:attrName>ppt_y</p:attrName>
                                        </p:attrNameLst>
                                      </p:cBhvr>
                                      <p:tavLst>
                                        <p:tav tm="0">
                                          <p:val>
                                            <p:strVal val="0-#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1" fill="hold" grpId="0" nodeType="clickEffect">
                                  <p:stCondLst>
                                    <p:cond delay="0"/>
                                  </p:stCondLst>
                                  <p:childTnLst>
                                    <p:set>
                                      <p:cBhvr>
                                        <p:cTn id="114" dur="1" fill="hold">
                                          <p:stCondLst>
                                            <p:cond delay="0"/>
                                          </p:stCondLst>
                                        </p:cTn>
                                        <p:tgtEl>
                                          <p:spTgt spid="8">
                                            <p:graphicEl>
                                              <a:dgm id="{266098A3-5C23-471A-8C8A-C8DE410C14A2}"/>
                                            </p:graphicEl>
                                          </p:spTgt>
                                        </p:tgtEl>
                                        <p:attrNameLst>
                                          <p:attrName>style.visibility</p:attrName>
                                        </p:attrNameLst>
                                      </p:cBhvr>
                                      <p:to>
                                        <p:strVal val="visible"/>
                                      </p:to>
                                    </p:set>
                                    <p:anim calcmode="lin" valueType="num">
                                      <p:cBhvr additive="base">
                                        <p:cTn id="115" dur="500" fill="hold"/>
                                        <p:tgtEl>
                                          <p:spTgt spid="8">
                                            <p:graphicEl>
                                              <a:dgm id="{266098A3-5C23-471A-8C8A-C8DE410C14A2}"/>
                                            </p:graphicEl>
                                          </p:spTgt>
                                        </p:tgtEl>
                                        <p:attrNameLst>
                                          <p:attrName>ppt_x</p:attrName>
                                        </p:attrNameLst>
                                      </p:cBhvr>
                                      <p:tavLst>
                                        <p:tav tm="0">
                                          <p:val>
                                            <p:strVal val="#ppt_x"/>
                                          </p:val>
                                        </p:tav>
                                        <p:tav tm="100000">
                                          <p:val>
                                            <p:strVal val="#ppt_x"/>
                                          </p:val>
                                        </p:tav>
                                      </p:tavLst>
                                    </p:anim>
                                    <p:anim calcmode="lin" valueType="num">
                                      <p:cBhvr additive="base">
                                        <p:cTn id="116" dur="500" fill="hold"/>
                                        <p:tgtEl>
                                          <p:spTgt spid="8">
                                            <p:graphicEl>
                                              <a:dgm id="{266098A3-5C23-471A-8C8A-C8DE410C14A2}"/>
                                            </p:graphicEl>
                                          </p:spTgt>
                                        </p:tgtEl>
                                        <p:attrNameLst>
                                          <p:attrName>ppt_y</p:attrName>
                                        </p:attrNameLst>
                                      </p:cBhvr>
                                      <p:tavLst>
                                        <p:tav tm="0">
                                          <p:val>
                                            <p:strVal val="0-#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1" fill="hold" grpId="0" nodeType="clickEffect">
                                  <p:stCondLst>
                                    <p:cond delay="0"/>
                                  </p:stCondLst>
                                  <p:childTnLst>
                                    <p:set>
                                      <p:cBhvr>
                                        <p:cTn id="120" dur="1" fill="hold">
                                          <p:stCondLst>
                                            <p:cond delay="0"/>
                                          </p:stCondLst>
                                        </p:cTn>
                                        <p:tgtEl>
                                          <p:spTgt spid="8">
                                            <p:graphicEl>
                                              <a:dgm id="{456A3126-4CD6-4955-BDD7-AB310FC2FB1B}"/>
                                            </p:graphicEl>
                                          </p:spTgt>
                                        </p:tgtEl>
                                        <p:attrNameLst>
                                          <p:attrName>style.visibility</p:attrName>
                                        </p:attrNameLst>
                                      </p:cBhvr>
                                      <p:to>
                                        <p:strVal val="visible"/>
                                      </p:to>
                                    </p:set>
                                    <p:anim calcmode="lin" valueType="num">
                                      <p:cBhvr additive="base">
                                        <p:cTn id="121" dur="500" fill="hold"/>
                                        <p:tgtEl>
                                          <p:spTgt spid="8">
                                            <p:graphicEl>
                                              <a:dgm id="{456A3126-4CD6-4955-BDD7-AB310FC2FB1B}"/>
                                            </p:graphicEl>
                                          </p:spTgt>
                                        </p:tgtEl>
                                        <p:attrNameLst>
                                          <p:attrName>ppt_x</p:attrName>
                                        </p:attrNameLst>
                                      </p:cBhvr>
                                      <p:tavLst>
                                        <p:tav tm="0">
                                          <p:val>
                                            <p:strVal val="#ppt_x"/>
                                          </p:val>
                                        </p:tav>
                                        <p:tav tm="100000">
                                          <p:val>
                                            <p:strVal val="#ppt_x"/>
                                          </p:val>
                                        </p:tav>
                                      </p:tavLst>
                                    </p:anim>
                                    <p:anim calcmode="lin" valueType="num">
                                      <p:cBhvr additive="base">
                                        <p:cTn id="122" dur="500" fill="hold"/>
                                        <p:tgtEl>
                                          <p:spTgt spid="8">
                                            <p:graphicEl>
                                              <a:dgm id="{456A3126-4CD6-4955-BDD7-AB310FC2FB1B}"/>
                                            </p:graphicEl>
                                          </p:spTgt>
                                        </p:tgtEl>
                                        <p:attrNameLst>
                                          <p:attrName>ppt_y</p:attrName>
                                        </p:attrNameLst>
                                      </p:cBhvr>
                                      <p:tavLst>
                                        <p:tav tm="0">
                                          <p:val>
                                            <p:strVal val="0-#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1" fill="hold" grpId="0" nodeType="clickEffect">
                                  <p:stCondLst>
                                    <p:cond delay="0"/>
                                  </p:stCondLst>
                                  <p:childTnLst>
                                    <p:set>
                                      <p:cBhvr>
                                        <p:cTn id="126" dur="1" fill="hold">
                                          <p:stCondLst>
                                            <p:cond delay="0"/>
                                          </p:stCondLst>
                                        </p:cTn>
                                        <p:tgtEl>
                                          <p:spTgt spid="8">
                                            <p:graphicEl>
                                              <a:dgm id="{286A918E-6E1C-40C1-B926-3BD90BEF64C5}"/>
                                            </p:graphicEl>
                                          </p:spTgt>
                                        </p:tgtEl>
                                        <p:attrNameLst>
                                          <p:attrName>style.visibility</p:attrName>
                                        </p:attrNameLst>
                                      </p:cBhvr>
                                      <p:to>
                                        <p:strVal val="visible"/>
                                      </p:to>
                                    </p:set>
                                    <p:anim calcmode="lin" valueType="num">
                                      <p:cBhvr additive="base">
                                        <p:cTn id="127" dur="500" fill="hold"/>
                                        <p:tgtEl>
                                          <p:spTgt spid="8">
                                            <p:graphicEl>
                                              <a:dgm id="{286A918E-6E1C-40C1-B926-3BD90BEF64C5}"/>
                                            </p:graphicEl>
                                          </p:spTgt>
                                        </p:tgtEl>
                                        <p:attrNameLst>
                                          <p:attrName>ppt_x</p:attrName>
                                        </p:attrNameLst>
                                      </p:cBhvr>
                                      <p:tavLst>
                                        <p:tav tm="0">
                                          <p:val>
                                            <p:strVal val="#ppt_x"/>
                                          </p:val>
                                        </p:tav>
                                        <p:tav tm="100000">
                                          <p:val>
                                            <p:strVal val="#ppt_x"/>
                                          </p:val>
                                        </p:tav>
                                      </p:tavLst>
                                    </p:anim>
                                    <p:anim calcmode="lin" valueType="num">
                                      <p:cBhvr additive="base">
                                        <p:cTn id="128" dur="500" fill="hold"/>
                                        <p:tgtEl>
                                          <p:spTgt spid="8">
                                            <p:graphicEl>
                                              <a:dgm id="{286A918E-6E1C-40C1-B926-3BD90BEF64C5}"/>
                                            </p:graphicEl>
                                          </p:spTgt>
                                        </p:tgtEl>
                                        <p:attrNameLst>
                                          <p:attrName>ppt_y</p:attrName>
                                        </p:attrNameLst>
                                      </p:cBhvr>
                                      <p:tavLst>
                                        <p:tav tm="0">
                                          <p:val>
                                            <p:strVal val="0-#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1" fill="hold" grpId="0" nodeType="clickEffect">
                                  <p:stCondLst>
                                    <p:cond delay="0"/>
                                  </p:stCondLst>
                                  <p:childTnLst>
                                    <p:set>
                                      <p:cBhvr>
                                        <p:cTn id="132" dur="1" fill="hold">
                                          <p:stCondLst>
                                            <p:cond delay="0"/>
                                          </p:stCondLst>
                                        </p:cTn>
                                        <p:tgtEl>
                                          <p:spTgt spid="8">
                                            <p:graphicEl>
                                              <a:dgm id="{33603FCA-E15E-49B2-BE28-15FD6DB3F29D}"/>
                                            </p:graphicEl>
                                          </p:spTgt>
                                        </p:tgtEl>
                                        <p:attrNameLst>
                                          <p:attrName>style.visibility</p:attrName>
                                        </p:attrNameLst>
                                      </p:cBhvr>
                                      <p:to>
                                        <p:strVal val="visible"/>
                                      </p:to>
                                    </p:set>
                                    <p:anim calcmode="lin" valueType="num">
                                      <p:cBhvr additive="base">
                                        <p:cTn id="133" dur="500" fill="hold"/>
                                        <p:tgtEl>
                                          <p:spTgt spid="8">
                                            <p:graphicEl>
                                              <a:dgm id="{33603FCA-E15E-49B2-BE28-15FD6DB3F29D}"/>
                                            </p:graphicEl>
                                          </p:spTgt>
                                        </p:tgtEl>
                                        <p:attrNameLst>
                                          <p:attrName>ppt_x</p:attrName>
                                        </p:attrNameLst>
                                      </p:cBhvr>
                                      <p:tavLst>
                                        <p:tav tm="0">
                                          <p:val>
                                            <p:strVal val="#ppt_x"/>
                                          </p:val>
                                        </p:tav>
                                        <p:tav tm="100000">
                                          <p:val>
                                            <p:strVal val="#ppt_x"/>
                                          </p:val>
                                        </p:tav>
                                      </p:tavLst>
                                    </p:anim>
                                    <p:anim calcmode="lin" valueType="num">
                                      <p:cBhvr additive="base">
                                        <p:cTn id="134" dur="500" fill="hold"/>
                                        <p:tgtEl>
                                          <p:spTgt spid="8">
                                            <p:graphicEl>
                                              <a:dgm id="{33603FCA-E15E-49B2-BE28-15FD6DB3F29D}"/>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51934" y="1556792"/>
            <a:ext cx="8840129" cy="5083183"/>
          </a:xfrm>
        </p:spPr>
        <p:txBody>
          <a:bodyPr anchor="ctr">
            <a:normAutofit lnSpcReduction="10000"/>
          </a:bodyPr>
          <a:lstStyle/>
          <a:p>
            <a:pPr algn="just"/>
            <a:r>
              <a:rPr lang="tr-TR" sz="2000" b="1" dirty="0">
                <a:solidFill>
                  <a:schemeClr val="accent3">
                    <a:lumMod val="50000"/>
                  </a:schemeClr>
                </a:solidFill>
                <a:latin typeface="Arial" panose="020B0604020202020204" pitchFamily="34" charset="0"/>
                <a:cs typeface="Arial" panose="020B0604020202020204" pitchFamily="34" charset="0"/>
              </a:rPr>
              <a:t>PROJENİN AMACI:</a:t>
            </a:r>
            <a:r>
              <a:rPr lang="tr-TR" sz="2000" dirty="0">
                <a:solidFill>
                  <a:schemeClr val="accent3">
                    <a:lumMod val="50000"/>
                  </a:schemeClr>
                </a:solidFill>
                <a:latin typeface="Arial" panose="020B0604020202020204" pitchFamily="34" charset="0"/>
                <a:cs typeface="Arial" panose="020B0604020202020204" pitchFamily="34" charset="0"/>
              </a:rPr>
              <a:t> </a:t>
            </a:r>
            <a:r>
              <a:rPr lang="tr-TR" sz="2000" dirty="0">
                <a:solidFill>
                  <a:schemeClr val="tx1"/>
                </a:solidFill>
                <a:latin typeface="Arial" panose="020B0604020202020204" pitchFamily="34" charset="0"/>
                <a:cs typeface="Arial" panose="020B0604020202020204" pitchFamily="34" charset="0"/>
              </a:rPr>
              <a:t>Projede amaç, karbon salınımını azaltmak için, müşterilerimizi dijital baskıya yöneltmek ve hatta ürünlerin “çevreci ürün” etiketiyle pazara sunulmasıyla diğer çevresel etkileri minimuma indirmektir. Böylece tüketiciler bu ürünleri seçerek sürdürülebilir üretime destek verdiklerinin bilincinde olacak, bundan dolayı fabrikamızın çevreye verdiği zararı dolaylı olarak azaltmış olacağız.</a:t>
            </a:r>
          </a:p>
          <a:p>
            <a:pPr algn="just"/>
            <a:r>
              <a:rPr lang="tr-TR" sz="2000" b="1" dirty="0">
                <a:solidFill>
                  <a:schemeClr val="accent3">
                    <a:lumMod val="50000"/>
                  </a:schemeClr>
                </a:solidFill>
                <a:latin typeface="Arial" panose="020B0604020202020204" pitchFamily="34" charset="0"/>
                <a:cs typeface="Arial" panose="020B0604020202020204" pitchFamily="34" charset="0"/>
              </a:rPr>
              <a:t>PROJE ÖZETİ:</a:t>
            </a:r>
            <a:r>
              <a:rPr lang="tr-TR" sz="2000" dirty="0">
                <a:solidFill>
                  <a:schemeClr val="accent3">
                    <a:lumMod val="50000"/>
                  </a:schemeClr>
                </a:solidFill>
                <a:latin typeface="Arial" panose="020B0604020202020204" pitchFamily="34" charset="0"/>
                <a:cs typeface="Arial" panose="020B0604020202020204" pitchFamily="34" charset="0"/>
              </a:rPr>
              <a:t> </a:t>
            </a:r>
            <a:r>
              <a:rPr lang="tr-TR" sz="2000" dirty="0">
                <a:solidFill>
                  <a:schemeClr val="tx1"/>
                </a:solidFill>
                <a:latin typeface="Arial" panose="020B0604020202020204" pitchFamily="34" charset="0"/>
                <a:cs typeface="Arial" panose="020B0604020202020204" pitchFamily="34" charset="0"/>
              </a:rPr>
              <a:t>Projede uzun süreli bir çalışma yapılarak, işletmede rotasyon baskı ve dijital baskı prosesleri LCA programında modellenmiştir. Sistemdeki tüm girdiler ve tüm çıktılar detaylı bir şekilde analiz edilmiştir. İki prosesin enerji sarfiyatları ve çevresel etkiler açısından farklılıkları ortaya konmuştur.</a:t>
            </a:r>
          </a:p>
          <a:p>
            <a:pPr algn="just"/>
            <a:r>
              <a:rPr lang="tr-TR" sz="2000" b="1" dirty="0">
                <a:solidFill>
                  <a:schemeClr val="accent3">
                    <a:lumMod val="50000"/>
                  </a:schemeClr>
                </a:solidFill>
                <a:latin typeface="Arial" panose="020B0604020202020204" pitchFamily="34" charset="0"/>
                <a:cs typeface="Arial" panose="020B0604020202020204" pitchFamily="34" charset="0"/>
              </a:rPr>
              <a:t>PROJENİN ÇIKTILARI:</a:t>
            </a:r>
            <a:r>
              <a:rPr lang="tr-TR" sz="2000" dirty="0">
                <a:solidFill>
                  <a:schemeClr val="accent3">
                    <a:lumMod val="50000"/>
                  </a:schemeClr>
                </a:solidFill>
                <a:latin typeface="Arial" panose="020B0604020202020204" pitchFamily="34" charset="0"/>
                <a:cs typeface="Arial" panose="020B0604020202020204" pitchFamily="34" charset="0"/>
              </a:rPr>
              <a:t> </a:t>
            </a:r>
            <a:r>
              <a:rPr lang="tr-TR" sz="2000" dirty="0">
                <a:solidFill>
                  <a:schemeClr val="tx1"/>
                </a:solidFill>
                <a:latin typeface="Arial" panose="020B0604020202020204" pitchFamily="34" charset="0"/>
                <a:cs typeface="Arial" panose="020B0604020202020204" pitchFamily="34" charset="0"/>
              </a:rPr>
              <a:t>Dijital baskı prosesinde kullanılan kimyasal ürünler, rotasyon baskıya göre farklılık göstermektedir. Dijital baskıda kullanılan kimyasalların hem insan sağlığı hem de çevre açısından daha az zararlı olduğu görülmüştür. Ayrıca tüketilen su, doğalgaz, buhar miktarı da dijital baskıda minimum % 25 daha azdır. </a:t>
            </a:r>
            <a:endParaRPr lang="tr-TR" sz="2000" dirty="0" smtClean="0">
              <a:solidFill>
                <a:schemeClr val="tx1"/>
              </a:solidFill>
              <a:latin typeface="Arial" panose="020B0604020202020204" pitchFamily="34" charset="0"/>
              <a:cs typeface="Arial" panose="020B0604020202020204" pitchFamily="34" charset="0"/>
            </a:endParaRPr>
          </a:p>
        </p:txBody>
      </p:sp>
      <p:pic>
        <p:nvPicPr>
          <p:cNvPr id="4" name="Resim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09" y="250517"/>
            <a:ext cx="1393031" cy="466725"/>
          </a:xfrm>
          <a:prstGeom prst="rect">
            <a:avLst/>
          </a:prstGeom>
          <a:noFill/>
          <a:ln>
            <a:noFill/>
          </a:ln>
        </p:spPr>
      </p:pic>
      <p:pic>
        <p:nvPicPr>
          <p:cNvPr id="5" name="Resim 4"/>
          <p:cNvPicPr/>
          <p:nvPr/>
        </p:nvPicPr>
        <p:blipFill>
          <a:blip r:embed="rId3" cstate="print">
            <a:extLst>
              <a:ext uri="{28A0092B-C50C-407E-A947-70E740481C1C}">
                <a14:useLocalDpi xmlns:a14="http://schemas.microsoft.com/office/drawing/2010/main" xmlns="" val="0"/>
              </a:ext>
            </a:extLst>
          </a:blip>
          <a:stretch>
            <a:fillRect/>
          </a:stretch>
        </p:blipFill>
        <p:spPr>
          <a:xfrm>
            <a:off x="7390558" y="326504"/>
            <a:ext cx="1421606" cy="361950"/>
          </a:xfrm>
          <a:prstGeom prst="rect">
            <a:avLst/>
          </a:prstGeom>
        </p:spPr>
      </p:pic>
      <p:sp>
        <p:nvSpPr>
          <p:cNvPr id="2" name="Dikdörtgen 1"/>
          <p:cNvSpPr/>
          <p:nvPr/>
        </p:nvSpPr>
        <p:spPr>
          <a:xfrm>
            <a:off x="1115616" y="858351"/>
            <a:ext cx="7876448" cy="923330"/>
          </a:xfrm>
          <a:prstGeom prst="rect">
            <a:avLst/>
          </a:prstGeom>
        </p:spPr>
        <p:txBody>
          <a:bodyPr wrap="square">
            <a:spAutoFit/>
          </a:bodyPr>
          <a:lstStyle/>
          <a:p>
            <a:pPr algn="ctr"/>
            <a:r>
              <a:rPr lang="tr-TR" b="1" dirty="0">
                <a:solidFill>
                  <a:schemeClr val="accent3">
                    <a:lumMod val="50000"/>
                  </a:schemeClr>
                </a:solidFill>
                <a:latin typeface="Arial" panose="020B0604020202020204" pitchFamily="34" charset="0"/>
                <a:cs typeface="Arial" panose="020B0604020202020204" pitchFamily="34" charset="0"/>
              </a:rPr>
              <a:t>ROTASYON BASKI VE DİJİTAL BASKI ARASINDA YAPILAN YAŞAM DÖNGÜSÜ ANALİZİYLE İKİ PROSESİN ÇEVREYE VERDİĞİ ZARARLARIN KARŞILAŞTIRILMASI</a:t>
            </a:r>
            <a:endParaRPr lang="tr-TR" dirty="0">
              <a:solidFill>
                <a:schemeClr val="accent3">
                  <a:lumMod val="50000"/>
                </a:schemeClr>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309" y="802507"/>
            <a:ext cx="963683" cy="9636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418792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51934" y="1320016"/>
            <a:ext cx="8840129" cy="5083183"/>
          </a:xfrm>
        </p:spPr>
        <p:txBody>
          <a:bodyPr anchor="ctr">
            <a:normAutofit/>
          </a:bodyPr>
          <a:lstStyle/>
          <a:p>
            <a:pPr algn="just"/>
            <a:r>
              <a:rPr lang="tr-TR" sz="2000" b="1" u="sng" dirty="0">
                <a:solidFill>
                  <a:schemeClr val="accent3">
                    <a:lumMod val="50000"/>
                  </a:schemeClr>
                </a:solidFill>
                <a:latin typeface="Arial" panose="020B0604020202020204" pitchFamily="34" charset="0"/>
                <a:cs typeface="Arial" panose="020B0604020202020204" pitchFamily="34" charset="0"/>
              </a:rPr>
              <a:t>NEDEN DÜŞÜK KARBON KAHRAMANIYIZ? </a:t>
            </a:r>
          </a:p>
          <a:p>
            <a:pPr algn="just"/>
            <a:r>
              <a:rPr lang="tr-TR" sz="2000" dirty="0">
                <a:solidFill>
                  <a:schemeClr val="tx1"/>
                </a:solidFill>
                <a:latin typeface="Arial" panose="020B0604020202020204" pitchFamily="34" charset="0"/>
                <a:cs typeface="Arial" panose="020B0604020202020204" pitchFamily="34" charset="0"/>
              </a:rPr>
              <a:t>Kimyasalların ve proseslerin farklı olmasından dolayı dijital baskı ile doğal kaynakları daha az kullanıyor ve çevreye daha az zarar vermiş oluyoruz. Rotasyon baskı ile 1 yılda ortalama 5.753.070 kg CO2 eşdeğer karbon salınımı gerçekleşirken aynı üretim dijital baskı ile gerçekleştiğinde yaklaşık 3.138.038 kg CO2 eşdeğer karbon salınımı gerçekleşir. Bu da dijital baskı kullanılarak </a:t>
            </a:r>
            <a:r>
              <a:rPr lang="tr-TR" sz="2000" b="1" dirty="0">
                <a:solidFill>
                  <a:schemeClr val="accent3">
                    <a:lumMod val="50000"/>
                  </a:schemeClr>
                </a:solidFill>
                <a:latin typeface="Arial" panose="020B0604020202020204" pitchFamily="34" charset="0"/>
                <a:cs typeface="Arial" panose="020B0604020202020204" pitchFamily="34" charset="0"/>
              </a:rPr>
              <a:t>%45,5 daha az karbon salınımı </a:t>
            </a:r>
            <a:r>
              <a:rPr lang="tr-TR" sz="2000" dirty="0">
                <a:solidFill>
                  <a:schemeClr val="tx1"/>
                </a:solidFill>
                <a:latin typeface="Arial" panose="020B0604020202020204" pitchFamily="34" charset="0"/>
                <a:cs typeface="Arial" panose="020B0604020202020204" pitchFamily="34" charset="0"/>
              </a:rPr>
              <a:t>gerçekleşmesi anlamına gelmektedir. Dijital baskı kullanımının rotasyon baskıya göre  karbon salınımı yanında akarsu ve deniz </a:t>
            </a:r>
            <a:r>
              <a:rPr lang="tr-TR" sz="2000" dirty="0" err="1">
                <a:solidFill>
                  <a:schemeClr val="tx1"/>
                </a:solidFill>
                <a:latin typeface="Arial" panose="020B0604020202020204" pitchFamily="34" charset="0"/>
                <a:cs typeface="Arial" panose="020B0604020202020204" pitchFamily="34" charset="0"/>
              </a:rPr>
              <a:t>ekotoksisitesi</a:t>
            </a:r>
            <a:r>
              <a:rPr lang="tr-TR" sz="2000" dirty="0">
                <a:solidFill>
                  <a:schemeClr val="tx1"/>
                </a:solidFill>
                <a:latin typeface="Arial" panose="020B0604020202020204" pitchFamily="34" charset="0"/>
                <a:cs typeface="Arial" panose="020B0604020202020204" pitchFamily="34" charset="0"/>
              </a:rPr>
              <a:t>, </a:t>
            </a:r>
            <a:r>
              <a:rPr lang="tr-TR" sz="2000" dirty="0" err="1">
                <a:solidFill>
                  <a:schemeClr val="tx1"/>
                </a:solidFill>
                <a:latin typeface="Arial" panose="020B0604020202020204" pitchFamily="34" charset="0"/>
                <a:cs typeface="Arial" panose="020B0604020202020204" pitchFamily="34" charset="0"/>
              </a:rPr>
              <a:t>asidifikasyon</a:t>
            </a:r>
            <a:r>
              <a:rPr lang="tr-TR" sz="2000" dirty="0">
                <a:solidFill>
                  <a:schemeClr val="tx1"/>
                </a:solidFill>
                <a:latin typeface="Arial" panose="020B0604020202020204" pitchFamily="34" charset="0"/>
                <a:cs typeface="Arial" panose="020B0604020202020204" pitchFamily="34" charset="0"/>
              </a:rPr>
              <a:t>, ozon tabakasının incelmesi, </a:t>
            </a:r>
            <a:r>
              <a:rPr lang="tr-TR" sz="2000" dirty="0" err="1">
                <a:solidFill>
                  <a:schemeClr val="tx1"/>
                </a:solidFill>
                <a:latin typeface="Arial" panose="020B0604020202020204" pitchFamily="34" charset="0"/>
                <a:cs typeface="Arial" panose="020B0604020202020204" pitchFamily="34" charset="0"/>
              </a:rPr>
              <a:t>ötrofikasyon</a:t>
            </a:r>
            <a:r>
              <a:rPr lang="tr-TR" sz="2000" dirty="0">
                <a:solidFill>
                  <a:schemeClr val="tx1"/>
                </a:solidFill>
                <a:latin typeface="Arial" panose="020B0604020202020204" pitchFamily="34" charset="0"/>
                <a:cs typeface="Arial" panose="020B0604020202020204" pitchFamily="34" charset="0"/>
              </a:rPr>
              <a:t>, doğal kaynakların tükenmesi ve insan sağlığına zarar açısından da en az % 35 daha az çevreye zarar verdiği sonucu ortaya çıkmıştır.</a:t>
            </a:r>
          </a:p>
          <a:p>
            <a:pPr algn="just"/>
            <a:endParaRPr lang="tr-TR" sz="2000" dirty="0" smtClean="0">
              <a:solidFill>
                <a:schemeClr val="tx1"/>
              </a:solidFill>
              <a:latin typeface="Arial" panose="020B0604020202020204" pitchFamily="34" charset="0"/>
              <a:cs typeface="Arial" panose="020B0604020202020204" pitchFamily="34" charset="0"/>
            </a:endParaRPr>
          </a:p>
        </p:txBody>
      </p:sp>
      <p:pic>
        <p:nvPicPr>
          <p:cNvPr id="4" name="Resim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09" y="250517"/>
            <a:ext cx="1393031" cy="466725"/>
          </a:xfrm>
          <a:prstGeom prst="rect">
            <a:avLst/>
          </a:prstGeom>
          <a:noFill/>
          <a:ln>
            <a:noFill/>
          </a:ln>
        </p:spPr>
      </p:pic>
      <p:pic>
        <p:nvPicPr>
          <p:cNvPr id="5" name="Resim 4"/>
          <p:cNvPicPr/>
          <p:nvPr/>
        </p:nvPicPr>
        <p:blipFill>
          <a:blip r:embed="rId3" cstate="print">
            <a:extLst>
              <a:ext uri="{28A0092B-C50C-407E-A947-70E740481C1C}">
                <a14:useLocalDpi xmlns:a14="http://schemas.microsoft.com/office/drawing/2010/main" xmlns="" val="0"/>
              </a:ext>
            </a:extLst>
          </a:blip>
          <a:stretch>
            <a:fillRect/>
          </a:stretch>
        </p:blipFill>
        <p:spPr>
          <a:xfrm>
            <a:off x="7390558" y="326504"/>
            <a:ext cx="1421606" cy="361950"/>
          </a:xfrm>
          <a:prstGeom prst="rect">
            <a:avLst/>
          </a:prstGeom>
        </p:spPr>
      </p:pic>
      <p:sp>
        <p:nvSpPr>
          <p:cNvPr id="2" name="Dikdörtgen 1"/>
          <p:cNvSpPr/>
          <p:nvPr/>
        </p:nvSpPr>
        <p:spPr>
          <a:xfrm>
            <a:off x="151935" y="858351"/>
            <a:ext cx="8840129" cy="923330"/>
          </a:xfrm>
          <a:prstGeom prst="rect">
            <a:avLst/>
          </a:prstGeom>
        </p:spPr>
        <p:txBody>
          <a:bodyPr wrap="square">
            <a:spAutoFit/>
          </a:bodyPr>
          <a:lstStyle/>
          <a:p>
            <a:pPr algn="ctr"/>
            <a:r>
              <a:rPr lang="tr-TR" b="1" dirty="0">
                <a:solidFill>
                  <a:schemeClr val="accent3">
                    <a:lumMod val="50000"/>
                  </a:schemeClr>
                </a:solidFill>
                <a:latin typeface="Arial" panose="020B0604020202020204" pitchFamily="34" charset="0"/>
                <a:cs typeface="Arial" panose="020B0604020202020204" pitchFamily="34" charset="0"/>
              </a:rPr>
              <a:t>ROTASYON BASKI VE DİJİTAL BASKI ARASINDA YAPILAN YAŞAM DÖNGÜSÜ ANALİZİYLE İKİ PROSESİN ÇEVREYE VERDİĞİ ZARARLARIN KARŞILAŞTIRILMASI</a:t>
            </a:r>
            <a:endParaRPr lang="tr-TR" dirty="0">
              <a:solidFill>
                <a:schemeClr val="accent3">
                  <a:lumMod val="50000"/>
                </a:schemeClr>
              </a:solidFill>
              <a:latin typeface="Arial" panose="020B0604020202020204" pitchFamily="34" charset="0"/>
              <a:cs typeface="Arial" panose="020B0604020202020204" pitchFamily="34" charset="0"/>
            </a:endParaRPr>
          </a:p>
        </p:txBody>
      </p:sp>
      <p:pic>
        <p:nvPicPr>
          <p:cNvPr id="7" name="Picture 2" descr="C:\Users\hulya_basaran\Desktop\tree-green-environment-clipar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74213" y="5210826"/>
            <a:ext cx="1417850" cy="16471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373672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09" y="250517"/>
            <a:ext cx="1393031" cy="466725"/>
          </a:xfrm>
          <a:prstGeom prst="rect">
            <a:avLst/>
          </a:prstGeom>
          <a:noFill/>
          <a:ln>
            <a:noFill/>
          </a:ln>
        </p:spPr>
      </p:pic>
      <p:pic>
        <p:nvPicPr>
          <p:cNvPr id="5" name="Resim 4"/>
          <p:cNvPicPr/>
          <p:nvPr/>
        </p:nvPicPr>
        <p:blipFill>
          <a:blip r:embed="rId3" cstate="print">
            <a:extLst>
              <a:ext uri="{28A0092B-C50C-407E-A947-70E740481C1C}">
                <a14:useLocalDpi xmlns:a14="http://schemas.microsoft.com/office/drawing/2010/main" xmlns="" val="0"/>
              </a:ext>
            </a:extLst>
          </a:blip>
          <a:stretch>
            <a:fillRect/>
          </a:stretch>
        </p:blipFill>
        <p:spPr>
          <a:xfrm>
            <a:off x="7390558" y="326504"/>
            <a:ext cx="1421606" cy="361950"/>
          </a:xfrm>
          <a:prstGeom prst="rect">
            <a:avLst/>
          </a:prstGeom>
        </p:spPr>
      </p:pic>
      <p:sp>
        <p:nvSpPr>
          <p:cNvPr id="2" name="Dikdörtgen 1"/>
          <p:cNvSpPr/>
          <p:nvPr/>
        </p:nvSpPr>
        <p:spPr>
          <a:xfrm>
            <a:off x="151935" y="858351"/>
            <a:ext cx="8840129" cy="923330"/>
          </a:xfrm>
          <a:prstGeom prst="rect">
            <a:avLst/>
          </a:prstGeom>
        </p:spPr>
        <p:txBody>
          <a:bodyPr wrap="square">
            <a:spAutoFit/>
          </a:bodyPr>
          <a:lstStyle/>
          <a:p>
            <a:pPr algn="ctr"/>
            <a:r>
              <a:rPr lang="tr-TR" b="1" dirty="0">
                <a:solidFill>
                  <a:schemeClr val="accent3">
                    <a:lumMod val="50000"/>
                  </a:schemeClr>
                </a:solidFill>
                <a:latin typeface="Arial" panose="020B0604020202020204" pitchFamily="34" charset="0"/>
                <a:cs typeface="Arial" panose="020B0604020202020204" pitchFamily="34" charset="0"/>
              </a:rPr>
              <a:t>ROTASYON BASKI VE DİJİTAL BASKI ARASINDA YAPILAN YAŞAM DÖNGÜSÜ ANALİZİYLE İKİ PROSESİN ÇEVREYE VERDİĞİ ZARARLARIN KARŞILAŞTIRILMASI</a:t>
            </a:r>
            <a:endParaRPr lang="tr-TR" dirty="0">
              <a:solidFill>
                <a:schemeClr val="accent3">
                  <a:lumMod val="50000"/>
                </a:schemeClr>
              </a:solidFill>
              <a:latin typeface="Arial" panose="020B0604020202020204" pitchFamily="34" charset="0"/>
              <a:cs typeface="Arial" panose="020B0604020202020204" pitchFamily="34" charset="0"/>
            </a:endParaRPr>
          </a:p>
        </p:txBody>
      </p:sp>
      <p:sp>
        <p:nvSpPr>
          <p:cNvPr id="6" name="Alt Başlık 5"/>
          <p:cNvSpPr>
            <a:spLocks noGrp="1"/>
          </p:cNvSpPr>
          <p:nvPr>
            <p:ph type="subTitle" idx="1"/>
          </p:nvPr>
        </p:nvSpPr>
        <p:spPr/>
        <p:txBody>
          <a:bodyPr/>
          <a:lstStyle/>
          <a:p>
            <a:endParaRPr lang="tr-TR"/>
          </a:p>
        </p:txBody>
      </p:sp>
      <p:pic>
        <p:nvPicPr>
          <p:cNvPr id="7" name="Resim 6"/>
          <p:cNvPicPr>
            <a:picLocks noChangeAspect="1"/>
          </p:cNvPicPr>
          <p:nvPr/>
        </p:nvPicPr>
        <p:blipFill>
          <a:blip r:embed="rId4" cstate="print"/>
          <a:stretch>
            <a:fillRect/>
          </a:stretch>
        </p:blipFill>
        <p:spPr>
          <a:xfrm>
            <a:off x="683568" y="1781681"/>
            <a:ext cx="7952128" cy="4887679"/>
          </a:xfrm>
          <a:prstGeom prst="rect">
            <a:avLst/>
          </a:prstGeom>
        </p:spPr>
      </p:pic>
    </p:spTree>
    <p:extLst>
      <p:ext uri="{BB962C8B-B14F-4D97-AF65-F5344CB8AC3E}">
        <p14:creationId xmlns:p14="http://schemas.microsoft.com/office/powerpoint/2010/main" xmlns="" val="3327867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51934" y="1556792"/>
            <a:ext cx="8840129" cy="5083183"/>
          </a:xfrm>
        </p:spPr>
        <p:txBody>
          <a:bodyPr anchor="ctr">
            <a:noAutofit/>
          </a:bodyPr>
          <a:lstStyle/>
          <a:p>
            <a:pPr algn="just"/>
            <a:endParaRPr lang="tr-TR" sz="2000" dirty="0" smtClean="0">
              <a:solidFill>
                <a:schemeClr val="tx1"/>
              </a:solidFill>
              <a:latin typeface="Arial" panose="020B0604020202020204" pitchFamily="34" charset="0"/>
              <a:cs typeface="Arial" panose="020B0604020202020204" pitchFamily="34" charset="0"/>
            </a:endParaRPr>
          </a:p>
          <a:p>
            <a:pPr algn="just"/>
            <a:r>
              <a:rPr lang="tr-TR" sz="2000" dirty="0" smtClean="0">
                <a:solidFill>
                  <a:schemeClr val="tx1"/>
                </a:solidFill>
                <a:latin typeface="Arial" panose="020B0604020202020204" pitchFamily="34" charset="0"/>
                <a:cs typeface="Arial" panose="020B0604020202020204" pitchFamily="34" charset="0"/>
              </a:rPr>
              <a:t>Yeryüzünün </a:t>
            </a:r>
            <a:r>
              <a:rPr lang="tr-TR" sz="2000" dirty="0">
                <a:solidFill>
                  <a:schemeClr val="tx1"/>
                </a:solidFill>
                <a:latin typeface="Arial" panose="020B0604020202020204" pitchFamily="34" charset="0"/>
                <a:cs typeface="Arial" panose="020B0604020202020204" pitchFamily="34" charset="0"/>
              </a:rPr>
              <a:t>birçok zenginliğini içinde barındıran kil, tarih boyunca insanoğluna sağlık ve güzellik kazandırmış bir bileşim türüdür. Kil, geçmişte de çamaşır yıkamada etkili şekilde kullanılmıştır.</a:t>
            </a:r>
          </a:p>
          <a:p>
            <a:pPr algn="just"/>
            <a:r>
              <a:rPr lang="tr-TR" sz="2000" dirty="0">
                <a:solidFill>
                  <a:schemeClr val="tx1"/>
                </a:solidFill>
                <a:latin typeface="Arial" panose="020B0604020202020204" pitchFamily="34" charset="0"/>
                <a:cs typeface="Arial" panose="020B0604020202020204" pitchFamily="34" charset="0"/>
              </a:rPr>
              <a:t> </a:t>
            </a:r>
          </a:p>
          <a:p>
            <a:pPr algn="just"/>
            <a:r>
              <a:rPr lang="tr-TR" sz="2000" dirty="0">
                <a:solidFill>
                  <a:schemeClr val="tx1"/>
                </a:solidFill>
                <a:latin typeface="Arial" panose="020B0604020202020204" pitchFamily="34" charset="0"/>
                <a:cs typeface="Arial" panose="020B0604020202020204" pitchFamily="34" charset="0"/>
              </a:rPr>
              <a:t>Kil; kayaçların ve maden kütlelerinin yavaş aşınmasıyla oluşan, su ihtiva eden alüminyum silikattır. Kil mineralleri </a:t>
            </a:r>
            <a:r>
              <a:rPr lang="tr-TR" sz="2000" dirty="0" err="1">
                <a:solidFill>
                  <a:schemeClr val="tx1"/>
                </a:solidFill>
                <a:latin typeface="Arial" panose="020B0604020202020204" pitchFamily="34" charset="0"/>
                <a:cs typeface="Arial" panose="020B0604020202020204" pitchFamily="34" charset="0"/>
              </a:rPr>
              <a:t>tetrahedron</a:t>
            </a:r>
            <a:r>
              <a:rPr lang="tr-TR" sz="2000" dirty="0">
                <a:solidFill>
                  <a:schemeClr val="tx1"/>
                </a:solidFill>
                <a:latin typeface="Arial" panose="020B0604020202020204" pitchFamily="34" charset="0"/>
                <a:cs typeface="Arial" panose="020B0604020202020204" pitchFamily="34" charset="0"/>
              </a:rPr>
              <a:t> (düzgün dört yüzlü) ve </a:t>
            </a:r>
            <a:r>
              <a:rPr lang="tr-TR" sz="2000" dirty="0" err="1">
                <a:solidFill>
                  <a:schemeClr val="tx1"/>
                </a:solidFill>
                <a:latin typeface="Arial" panose="020B0604020202020204" pitchFamily="34" charset="0"/>
                <a:cs typeface="Arial" panose="020B0604020202020204" pitchFamily="34" charset="0"/>
              </a:rPr>
              <a:t>oktahedron</a:t>
            </a:r>
            <a:r>
              <a:rPr lang="tr-TR" sz="2000" dirty="0">
                <a:solidFill>
                  <a:schemeClr val="tx1"/>
                </a:solidFill>
                <a:latin typeface="Arial" panose="020B0604020202020204" pitchFamily="34" charset="0"/>
                <a:cs typeface="Arial" panose="020B0604020202020204" pitchFamily="34" charset="0"/>
              </a:rPr>
              <a:t> olarak isimlendirilen kafes şeklinde kristal bir yapıda yaratılmıştır. Yüzey alanının büyük kısmını mikro ve </a:t>
            </a:r>
            <a:r>
              <a:rPr lang="tr-TR" sz="2000" dirty="0" err="1">
                <a:solidFill>
                  <a:schemeClr val="tx1"/>
                </a:solidFill>
                <a:latin typeface="Arial" panose="020B0604020202020204" pitchFamily="34" charset="0"/>
                <a:cs typeface="Arial" panose="020B0604020202020204" pitchFamily="34" charset="0"/>
              </a:rPr>
              <a:t>mezo</a:t>
            </a:r>
            <a:r>
              <a:rPr lang="tr-TR" sz="2000" dirty="0">
                <a:solidFill>
                  <a:schemeClr val="tx1"/>
                </a:solidFill>
                <a:latin typeface="Arial" panose="020B0604020202020204" pitchFamily="34" charset="0"/>
                <a:cs typeface="Arial" panose="020B0604020202020204" pitchFamily="34" charset="0"/>
              </a:rPr>
              <a:t> gözenek duvarları oluşturmaktadır. Bu özeliğinden dolayı </a:t>
            </a:r>
            <a:r>
              <a:rPr lang="tr-TR" sz="2000" dirty="0" err="1">
                <a:solidFill>
                  <a:schemeClr val="tx1"/>
                </a:solidFill>
                <a:latin typeface="Arial" panose="020B0604020202020204" pitchFamily="34" charset="0"/>
                <a:cs typeface="Arial" panose="020B0604020202020204" pitchFamily="34" charset="0"/>
              </a:rPr>
              <a:t>adsorplama</a:t>
            </a:r>
            <a:r>
              <a:rPr lang="tr-TR" sz="2000" dirty="0">
                <a:solidFill>
                  <a:schemeClr val="tx1"/>
                </a:solidFill>
                <a:latin typeface="Arial" panose="020B0604020202020204" pitchFamily="34" charset="0"/>
                <a:cs typeface="Arial" panose="020B0604020202020204" pitchFamily="34" charset="0"/>
              </a:rPr>
              <a:t> kapasitesi oldukça yüksektir.</a:t>
            </a:r>
          </a:p>
          <a:p>
            <a:pPr algn="just"/>
            <a:r>
              <a:rPr lang="tr-TR" sz="2000" dirty="0">
                <a:solidFill>
                  <a:schemeClr val="tx1"/>
                </a:solidFill>
                <a:latin typeface="Arial" panose="020B0604020202020204" pitchFamily="34" charset="0"/>
                <a:cs typeface="Arial" panose="020B0604020202020204" pitchFamily="34" charset="0"/>
              </a:rPr>
              <a:t> </a:t>
            </a:r>
          </a:p>
          <a:p>
            <a:pPr algn="just"/>
            <a:r>
              <a:rPr lang="tr-TR" sz="2000" dirty="0">
                <a:solidFill>
                  <a:schemeClr val="tx1"/>
                </a:solidFill>
                <a:latin typeface="Arial" panose="020B0604020202020204" pitchFamily="34" charset="0"/>
                <a:cs typeface="Arial" panose="020B0604020202020204" pitchFamily="34" charset="0"/>
              </a:rPr>
              <a:t>Kilin bu gücünü polyester kumaşların </a:t>
            </a:r>
            <a:r>
              <a:rPr lang="tr-TR" sz="2000" dirty="0" err="1">
                <a:solidFill>
                  <a:schemeClr val="tx1"/>
                </a:solidFill>
                <a:latin typeface="Arial" panose="020B0604020202020204" pitchFamily="34" charset="0"/>
                <a:cs typeface="Arial" panose="020B0604020202020204" pitchFamily="34" charset="0"/>
              </a:rPr>
              <a:t>redüktif</a:t>
            </a:r>
            <a:r>
              <a:rPr lang="tr-TR" sz="2000" dirty="0">
                <a:solidFill>
                  <a:schemeClr val="tx1"/>
                </a:solidFill>
                <a:latin typeface="Arial" panose="020B0604020202020204" pitchFamily="34" charset="0"/>
                <a:cs typeface="Arial" panose="020B0604020202020204" pitchFamily="34" charset="0"/>
              </a:rPr>
              <a:t> yıkamasında kullanmayı hedeflemekteyiz. Böylece kullanılan kimyasal, elektrik, su ve buhar miktarları yarı yarıya azalacaktır. Ar-Ge Merkezimiz bu projeyle ilgili çalışmalara ve üretim denemelerine devam etmektedir.</a:t>
            </a:r>
          </a:p>
          <a:p>
            <a:pPr algn="just"/>
            <a:r>
              <a:rPr lang="tr-TR" sz="2000" dirty="0">
                <a:solidFill>
                  <a:schemeClr val="tx1"/>
                </a:solidFill>
                <a:latin typeface="Arial" panose="020B0604020202020204" pitchFamily="34" charset="0"/>
                <a:cs typeface="Arial" panose="020B0604020202020204" pitchFamily="34" charset="0"/>
              </a:rPr>
              <a:t> </a:t>
            </a:r>
          </a:p>
        </p:txBody>
      </p:sp>
      <p:pic>
        <p:nvPicPr>
          <p:cNvPr id="4" name="Resim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09" y="250517"/>
            <a:ext cx="1393031" cy="466725"/>
          </a:xfrm>
          <a:prstGeom prst="rect">
            <a:avLst/>
          </a:prstGeom>
          <a:noFill/>
          <a:ln>
            <a:noFill/>
          </a:ln>
        </p:spPr>
      </p:pic>
      <p:pic>
        <p:nvPicPr>
          <p:cNvPr id="5" name="Resim 4"/>
          <p:cNvPicPr/>
          <p:nvPr/>
        </p:nvPicPr>
        <p:blipFill>
          <a:blip r:embed="rId3" cstate="print">
            <a:extLst>
              <a:ext uri="{28A0092B-C50C-407E-A947-70E740481C1C}">
                <a14:useLocalDpi xmlns:a14="http://schemas.microsoft.com/office/drawing/2010/main" xmlns="" val="0"/>
              </a:ext>
            </a:extLst>
          </a:blip>
          <a:stretch>
            <a:fillRect/>
          </a:stretch>
        </p:blipFill>
        <p:spPr>
          <a:xfrm>
            <a:off x="7390558" y="326504"/>
            <a:ext cx="1421606" cy="361950"/>
          </a:xfrm>
          <a:prstGeom prst="rect">
            <a:avLst/>
          </a:prstGeom>
        </p:spPr>
      </p:pic>
      <p:sp>
        <p:nvSpPr>
          <p:cNvPr id="2" name="Dikdörtgen 1"/>
          <p:cNvSpPr/>
          <p:nvPr/>
        </p:nvSpPr>
        <p:spPr>
          <a:xfrm>
            <a:off x="1043608" y="1135028"/>
            <a:ext cx="2619865" cy="369332"/>
          </a:xfrm>
          <a:prstGeom prst="rect">
            <a:avLst/>
          </a:prstGeom>
        </p:spPr>
        <p:txBody>
          <a:bodyPr wrap="square">
            <a:spAutoFit/>
          </a:bodyPr>
          <a:lstStyle/>
          <a:p>
            <a:pPr algn="ctr"/>
            <a:r>
              <a:rPr lang="tr-TR" b="1" dirty="0">
                <a:solidFill>
                  <a:schemeClr val="accent3">
                    <a:lumMod val="50000"/>
                  </a:schemeClr>
                </a:solidFill>
                <a:latin typeface="Arial" panose="020B0604020202020204" pitchFamily="34" charset="0"/>
                <a:cs typeface="Arial" panose="020B0604020202020204" pitchFamily="34" charset="0"/>
              </a:rPr>
              <a:t>YEŞİL TEMİZLİK: KİL</a:t>
            </a:r>
            <a:endParaRPr lang="tr-TR" dirty="0">
              <a:solidFill>
                <a:schemeClr val="accent3">
                  <a:lumMod val="50000"/>
                </a:schemeClr>
              </a:solidFill>
              <a:latin typeface="Arial" panose="020B0604020202020204" pitchFamily="34" charset="0"/>
              <a:cs typeface="Arial" panose="020B0604020202020204" pitchFamily="34" charset="0"/>
            </a:endParaRPr>
          </a:p>
        </p:txBody>
      </p:sp>
      <p:pic>
        <p:nvPicPr>
          <p:cNvPr id="6" name="Picture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33932" y="255037"/>
            <a:ext cx="1988201" cy="106465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 name="Picture 3" descr="C:\Users\hulya_basaran\Desktop\icon_tick_on-225x300%20(1).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7005" y="738490"/>
            <a:ext cx="747657" cy="9968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86871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51934" y="1368792"/>
            <a:ext cx="8840129" cy="5083183"/>
          </a:xfrm>
        </p:spPr>
        <p:txBody>
          <a:bodyPr anchor="ctr">
            <a:noAutofit/>
          </a:bodyPr>
          <a:lstStyle/>
          <a:p>
            <a:pPr algn="just"/>
            <a:r>
              <a:rPr lang="tr-TR" sz="2000" dirty="0">
                <a:solidFill>
                  <a:schemeClr val="tx1"/>
                </a:solidFill>
                <a:latin typeface="Arial" panose="020B0604020202020204" pitchFamily="34" charset="0"/>
                <a:cs typeface="Arial" panose="020B0604020202020204" pitchFamily="34" charset="0"/>
              </a:rPr>
              <a:t>Pamuk ve </a:t>
            </a:r>
            <a:r>
              <a:rPr lang="tr-TR" sz="2000" dirty="0" err="1">
                <a:solidFill>
                  <a:schemeClr val="tx1"/>
                </a:solidFill>
                <a:latin typeface="Arial" panose="020B0604020202020204" pitchFamily="34" charset="0"/>
                <a:cs typeface="Arial" panose="020B0604020202020204" pitchFamily="34" charset="0"/>
              </a:rPr>
              <a:t>viskon</a:t>
            </a:r>
            <a:r>
              <a:rPr lang="tr-TR" sz="2000" dirty="0">
                <a:solidFill>
                  <a:schemeClr val="tx1"/>
                </a:solidFill>
                <a:latin typeface="Arial" panose="020B0604020202020204" pitchFamily="34" charset="0"/>
                <a:cs typeface="Arial" panose="020B0604020202020204" pitchFamily="34" charset="0"/>
              </a:rPr>
              <a:t> dijital baskılı kumaşlarda üretimde en sık yaşanan problemlerden birisi de </a:t>
            </a:r>
            <a:r>
              <a:rPr lang="tr-TR" sz="2000" dirty="0" err="1">
                <a:solidFill>
                  <a:schemeClr val="tx1"/>
                </a:solidFill>
                <a:latin typeface="Arial" panose="020B0604020202020204" pitchFamily="34" charset="0"/>
                <a:cs typeface="Arial" panose="020B0604020202020204" pitchFamily="34" charset="0"/>
              </a:rPr>
              <a:t>stampadır</a:t>
            </a:r>
            <a:r>
              <a:rPr lang="tr-TR" sz="2000" dirty="0">
                <a:solidFill>
                  <a:schemeClr val="tx1"/>
                </a:solidFill>
                <a:latin typeface="Arial" panose="020B0604020202020204" pitchFamily="34" charset="0"/>
                <a:cs typeface="Arial" panose="020B0604020202020204" pitchFamily="34" charset="0"/>
              </a:rPr>
              <a:t>. Bu çalışmada </a:t>
            </a:r>
            <a:r>
              <a:rPr lang="tr-TR" sz="2000" dirty="0" err="1">
                <a:solidFill>
                  <a:schemeClr val="tx1"/>
                </a:solidFill>
                <a:latin typeface="Arial" panose="020B0604020202020204" pitchFamily="34" charset="0"/>
                <a:cs typeface="Arial" panose="020B0604020202020204" pitchFamily="34" charset="0"/>
              </a:rPr>
              <a:t>stampa</a:t>
            </a:r>
            <a:r>
              <a:rPr lang="tr-TR" sz="2000" dirty="0">
                <a:solidFill>
                  <a:schemeClr val="tx1"/>
                </a:solidFill>
                <a:latin typeface="Arial" panose="020B0604020202020204" pitchFamily="34" charset="0"/>
                <a:cs typeface="Arial" panose="020B0604020202020204" pitchFamily="34" charset="0"/>
              </a:rPr>
              <a:t> problemini tamamen ortadan kaldıran, üre içermeyen, biyolojik olarak tam parçalanan çevre ve çalışma ekolojisine uygun dijital baskı patı yapımı amaçlanmaktadır. </a:t>
            </a:r>
          </a:p>
          <a:p>
            <a:pPr algn="just"/>
            <a:r>
              <a:rPr lang="tr-TR" sz="2000" dirty="0">
                <a:solidFill>
                  <a:schemeClr val="tx1"/>
                </a:solidFill>
                <a:latin typeface="Arial" panose="020B0604020202020204" pitchFamily="34" charset="0"/>
                <a:cs typeface="Arial" panose="020B0604020202020204" pitchFamily="34" charset="0"/>
              </a:rPr>
              <a:t>Baskı patlarında üre boyarmaddenin çözünmesini sağlar ve </a:t>
            </a:r>
            <a:r>
              <a:rPr lang="tr-TR" sz="2000" dirty="0" err="1">
                <a:solidFill>
                  <a:schemeClr val="tx1"/>
                </a:solidFill>
                <a:latin typeface="Arial" panose="020B0604020202020204" pitchFamily="34" charset="0"/>
                <a:cs typeface="Arial" panose="020B0604020202020204" pitchFamily="34" charset="0"/>
              </a:rPr>
              <a:t>fiksajı</a:t>
            </a:r>
            <a:r>
              <a:rPr lang="tr-TR" sz="2000" dirty="0">
                <a:solidFill>
                  <a:schemeClr val="tx1"/>
                </a:solidFill>
                <a:latin typeface="Arial" panose="020B0604020202020204" pitchFamily="34" charset="0"/>
                <a:cs typeface="Arial" panose="020B0604020202020204" pitchFamily="34" charset="0"/>
              </a:rPr>
              <a:t> kolaylaştırır. Higroskopik özellik gösterdiğinden lifi şişirerek difüzyonu arttırır. Projede uygulayacağımız patta üre yerine kullanacağımız kimyasal hem üre ile aynı özellikleri göstermektedir hem de ürenin aksine çevre ve insan sağlığına dost bir üründür.</a:t>
            </a:r>
          </a:p>
          <a:p>
            <a:pPr algn="just"/>
            <a:r>
              <a:rPr lang="tr-TR" sz="2000" dirty="0" err="1">
                <a:solidFill>
                  <a:schemeClr val="tx1"/>
                </a:solidFill>
                <a:latin typeface="Arial" panose="020B0604020202020204" pitchFamily="34" charset="0"/>
                <a:cs typeface="Arial" panose="020B0604020202020204" pitchFamily="34" charset="0"/>
              </a:rPr>
              <a:t>Yıkanabilirliği</a:t>
            </a:r>
            <a:r>
              <a:rPr lang="tr-TR" sz="2000" dirty="0">
                <a:solidFill>
                  <a:schemeClr val="tx1"/>
                </a:solidFill>
                <a:latin typeface="Arial" panose="020B0604020202020204" pitchFamily="34" charset="0"/>
                <a:cs typeface="Arial" panose="020B0604020202020204" pitchFamily="34" charset="0"/>
              </a:rPr>
              <a:t> kolaylaşan baskı patı, üre kullanımının arıtmada sebebiyet verdiği çevresel faktörleri de sıfırlar.</a:t>
            </a:r>
          </a:p>
          <a:p>
            <a:pPr algn="just"/>
            <a:r>
              <a:rPr lang="tr-TR" sz="2000" dirty="0">
                <a:solidFill>
                  <a:schemeClr val="tx1"/>
                </a:solidFill>
                <a:latin typeface="Arial" panose="020B0604020202020204" pitchFamily="34" charset="0"/>
                <a:cs typeface="Arial" panose="020B0604020202020204" pitchFamily="34" charset="0"/>
              </a:rPr>
              <a:t>Akbaşlar Tekstil, proje ile </a:t>
            </a:r>
            <a:r>
              <a:rPr lang="tr-TR" sz="2000" b="1" dirty="0">
                <a:solidFill>
                  <a:schemeClr val="accent3">
                    <a:lumMod val="50000"/>
                  </a:schemeClr>
                </a:solidFill>
                <a:latin typeface="Arial" panose="020B0604020202020204" pitchFamily="34" charset="0"/>
                <a:cs typeface="Arial" panose="020B0604020202020204" pitchFamily="34" charset="0"/>
              </a:rPr>
              <a:t>III. Kimya Ar-Ge Proje Pazarında sanayici dalında 3. lük ödülü</a:t>
            </a:r>
            <a:r>
              <a:rPr lang="tr-TR" sz="2000" dirty="0">
                <a:solidFill>
                  <a:schemeClr val="tx1"/>
                </a:solidFill>
                <a:latin typeface="Arial" panose="020B0604020202020204" pitchFamily="34" charset="0"/>
                <a:cs typeface="Arial" panose="020B0604020202020204" pitchFamily="34" charset="0"/>
              </a:rPr>
              <a:t> kazanmıştır.</a:t>
            </a:r>
          </a:p>
        </p:txBody>
      </p:sp>
      <p:pic>
        <p:nvPicPr>
          <p:cNvPr id="4" name="Resim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09" y="250517"/>
            <a:ext cx="1393031" cy="466725"/>
          </a:xfrm>
          <a:prstGeom prst="rect">
            <a:avLst/>
          </a:prstGeom>
          <a:noFill/>
          <a:ln>
            <a:noFill/>
          </a:ln>
        </p:spPr>
      </p:pic>
      <p:pic>
        <p:nvPicPr>
          <p:cNvPr id="5" name="Resim 4"/>
          <p:cNvPicPr/>
          <p:nvPr/>
        </p:nvPicPr>
        <p:blipFill>
          <a:blip r:embed="rId3" cstate="print">
            <a:extLst>
              <a:ext uri="{28A0092B-C50C-407E-A947-70E740481C1C}">
                <a14:useLocalDpi xmlns:a14="http://schemas.microsoft.com/office/drawing/2010/main" xmlns="" val="0"/>
              </a:ext>
            </a:extLst>
          </a:blip>
          <a:stretch>
            <a:fillRect/>
          </a:stretch>
        </p:blipFill>
        <p:spPr>
          <a:xfrm>
            <a:off x="7390558" y="326504"/>
            <a:ext cx="1421606" cy="361950"/>
          </a:xfrm>
          <a:prstGeom prst="rect">
            <a:avLst/>
          </a:prstGeom>
        </p:spPr>
      </p:pic>
      <p:sp>
        <p:nvSpPr>
          <p:cNvPr id="2" name="Dikdörtgen 1"/>
          <p:cNvSpPr/>
          <p:nvPr/>
        </p:nvSpPr>
        <p:spPr>
          <a:xfrm>
            <a:off x="1055945" y="970672"/>
            <a:ext cx="6724321" cy="369332"/>
          </a:xfrm>
          <a:prstGeom prst="rect">
            <a:avLst/>
          </a:prstGeom>
        </p:spPr>
        <p:txBody>
          <a:bodyPr wrap="square">
            <a:spAutoFit/>
          </a:bodyPr>
          <a:lstStyle/>
          <a:p>
            <a:pPr algn="ctr"/>
            <a:r>
              <a:rPr lang="tr-TR" b="1" dirty="0">
                <a:solidFill>
                  <a:schemeClr val="accent3">
                    <a:lumMod val="50000"/>
                  </a:schemeClr>
                </a:solidFill>
                <a:latin typeface="Arial" panose="020B0604020202020204" pitchFamily="34" charset="0"/>
                <a:cs typeface="Arial" panose="020B0604020202020204" pitchFamily="34" charset="0"/>
              </a:rPr>
              <a:t>DİJİTAL BASKIDA STAMPAYI ÖNLEYEN ÇEVRE DOSTU PAT</a:t>
            </a:r>
            <a:endParaRPr lang="tr-TR" dirty="0">
              <a:solidFill>
                <a:schemeClr val="accent3">
                  <a:lumMod val="50000"/>
                </a:schemeClr>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32151" y="5661248"/>
            <a:ext cx="3711849" cy="10066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descr="C:\Users\hulya_basaran\Desktop\Curly-Colour-Waves.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17072" y="829563"/>
            <a:ext cx="1495092" cy="10316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820924"/>
            <a:ext cx="1021646" cy="10216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89298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09" y="250517"/>
            <a:ext cx="1393031" cy="466725"/>
          </a:xfrm>
          <a:prstGeom prst="rect">
            <a:avLst/>
          </a:prstGeom>
          <a:noFill/>
          <a:ln>
            <a:noFill/>
          </a:ln>
        </p:spPr>
      </p:pic>
      <p:pic>
        <p:nvPicPr>
          <p:cNvPr id="5" name="Resim 4"/>
          <p:cNvPicPr/>
          <p:nvPr/>
        </p:nvPicPr>
        <p:blipFill>
          <a:blip r:embed="rId3" cstate="print">
            <a:extLst>
              <a:ext uri="{28A0092B-C50C-407E-A947-70E740481C1C}">
                <a14:useLocalDpi xmlns:a14="http://schemas.microsoft.com/office/drawing/2010/main" xmlns="" val="0"/>
              </a:ext>
            </a:extLst>
          </a:blip>
          <a:stretch>
            <a:fillRect/>
          </a:stretch>
        </p:blipFill>
        <p:spPr>
          <a:xfrm>
            <a:off x="7390558" y="326504"/>
            <a:ext cx="1421606" cy="361950"/>
          </a:xfrm>
          <a:prstGeom prst="rect">
            <a:avLst/>
          </a:prstGeom>
        </p:spPr>
      </p:pic>
      <p:sp>
        <p:nvSpPr>
          <p:cNvPr id="10" name="Dikdörtgen 9"/>
          <p:cNvSpPr/>
          <p:nvPr/>
        </p:nvSpPr>
        <p:spPr>
          <a:xfrm>
            <a:off x="209042" y="571759"/>
            <a:ext cx="8840129" cy="369332"/>
          </a:xfrm>
          <a:prstGeom prst="rect">
            <a:avLst/>
          </a:prstGeom>
        </p:spPr>
        <p:txBody>
          <a:bodyPr wrap="square">
            <a:spAutoFit/>
          </a:bodyPr>
          <a:lstStyle/>
          <a:p>
            <a:pPr algn="ctr"/>
            <a:r>
              <a:rPr lang="tr-TR" b="1"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STANDARTLARIMIZ VE AKREDİTASYONLARIMIZ</a:t>
            </a:r>
            <a:endParaRPr lang="tr-TR" b="1" dirty="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11" name="Resim 10"/>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7189" y="1628799"/>
            <a:ext cx="2718627" cy="4245171"/>
          </a:xfrm>
          <a:prstGeom prst="rect">
            <a:avLst/>
          </a:prstGeom>
          <a:noFill/>
          <a:ln>
            <a:noFill/>
          </a:ln>
        </p:spPr>
      </p:pic>
      <p:pic>
        <p:nvPicPr>
          <p:cNvPr id="12" name="Resim 1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55678" y="1628798"/>
            <a:ext cx="2664296" cy="4245171"/>
          </a:xfrm>
          <a:prstGeom prst="rect">
            <a:avLst/>
          </a:prstGeom>
          <a:noFill/>
          <a:ln>
            <a:noFill/>
          </a:ln>
        </p:spPr>
      </p:pic>
      <p:pic>
        <p:nvPicPr>
          <p:cNvPr id="13" name="Resim 12"/>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59836" y="1628798"/>
            <a:ext cx="2952328" cy="4245171"/>
          </a:xfrm>
          <a:prstGeom prst="rect">
            <a:avLst/>
          </a:prstGeom>
          <a:noFill/>
          <a:ln>
            <a:noFill/>
          </a:ln>
        </p:spPr>
      </p:pic>
    </p:spTree>
    <p:extLst>
      <p:ext uri="{BB962C8B-B14F-4D97-AF65-F5344CB8AC3E}">
        <p14:creationId xmlns:p14="http://schemas.microsoft.com/office/powerpoint/2010/main" xmlns="" val="41745489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6499" y="332656"/>
            <a:ext cx="1467189" cy="432048"/>
          </a:xfrm>
          <a:prstGeom prst="rect">
            <a:avLst/>
          </a:prstGeom>
          <a:noFill/>
          <a:ln>
            <a:noFill/>
          </a:ln>
        </p:spPr>
      </p:pic>
      <p:pic>
        <p:nvPicPr>
          <p:cNvPr id="5" name="Resim 4"/>
          <p:cNvPicPr/>
          <p:nvPr/>
        </p:nvPicPr>
        <p:blipFill>
          <a:blip r:embed="rId3" cstate="print">
            <a:extLst>
              <a:ext uri="{28A0092B-C50C-407E-A947-70E740481C1C}">
                <a14:useLocalDpi xmlns:a14="http://schemas.microsoft.com/office/drawing/2010/main" xmlns="" val="0"/>
              </a:ext>
            </a:extLst>
          </a:blip>
          <a:stretch>
            <a:fillRect/>
          </a:stretch>
        </p:blipFill>
        <p:spPr>
          <a:xfrm>
            <a:off x="7452320" y="412948"/>
            <a:ext cx="1421606" cy="271463"/>
          </a:xfrm>
          <a:prstGeom prst="rect">
            <a:avLst/>
          </a:prstGeom>
        </p:spPr>
      </p:pic>
      <p:sp>
        <p:nvSpPr>
          <p:cNvPr id="9" name="Başlık 1"/>
          <p:cNvSpPr txBox="1">
            <a:spLocks/>
          </p:cNvSpPr>
          <p:nvPr/>
        </p:nvSpPr>
        <p:spPr>
          <a:xfrm>
            <a:off x="3779912" y="1700808"/>
            <a:ext cx="4548045" cy="180020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r>
              <a:rPr lang="tr-TR" sz="3600" b="1" dirty="0" smtClean="0">
                <a:solidFill>
                  <a:srgbClr val="70AD47">
                    <a:lumMod val="50000"/>
                  </a:srgbClr>
                </a:solidFill>
                <a:latin typeface="Arial" pitchFamily="34" charset="0"/>
                <a:cs typeface="Arial" pitchFamily="34" charset="0"/>
              </a:rPr>
              <a:t>SÜRDÜRÜLEBİLİR ATIK YÖNETİMİ</a:t>
            </a:r>
            <a:endParaRPr lang="tr-TR" sz="3600" b="1" dirty="0">
              <a:solidFill>
                <a:srgbClr val="70AD47">
                  <a:lumMod val="50000"/>
                </a:srgbClr>
              </a:solidFill>
              <a:latin typeface="Arial" pitchFamily="34" charset="0"/>
              <a:cs typeface="Arial" pitchFamily="34" charset="0"/>
            </a:endParaRPr>
          </a:p>
        </p:txBody>
      </p:sp>
      <p:pic>
        <p:nvPicPr>
          <p:cNvPr id="10" name="Picture 2" descr="C:\Users\hulya_basaran\Desktop\waste-clipart-vector-8630858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1866" y="2012107"/>
            <a:ext cx="2455957" cy="32746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04037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09" y="250517"/>
            <a:ext cx="1393031" cy="466725"/>
          </a:xfrm>
          <a:prstGeom prst="rect">
            <a:avLst/>
          </a:prstGeom>
          <a:noFill/>
          <a:ln>
            <a:noFill/>
          </a:ln>
        </p:spPr>
      </p:pic>
      <p:pic>
        <p:nvPicPr>
          <p:cNvPr id="5" name="Resim 4"/>
          <p:cNvPicPr/>
          <p:nvPr/>
        </p:nvPicPr>
        <p:blipFill>
          <a:blip r:embed="rId3" cstate="print">
            <a:extLst>
              <a:ext uri="{28A0092B-C50C-407E-A947-70E740481C1C}">
                <a14:useLocalDpi xmlns:a14="http://schemas.microsoft.com/office/drawing/2010/main" xmlns="" val="0"/>
              </a:ext>
            </a:extLst>
          </a:blip>
          <a:stretch>
            <a:fillRect/>
          </a:stretch>
        </p:blipFill>
        <p:spPr>
          <a:xfrm>
            <a:off x="7390558" y="326504"/>
            <a:ext cx="1421606" cy="361950"/>
          </a:xfrm>
          <a:prstGeom prst="rect">
            <a:avLst/>
          </a:prstGeom>
        </p:spPr>
      </p:pic>
      <p:pic>
        <p:nvPicPr>
          <p:cNvPr id="6" name="Resim 5" descr="cid:image001.png@01D4EF96.E0159270"/>
          <p:cNvPicPr>
            <a:picLocks noChangeAspect="1" noChangeArrowheads="1"/>
          </p:cNvPicPr>
          <p:nvPr/>
        </p:nvPicPr>
        <p:blipFill>
          <a:blip r:embed="rId4" r:link="rId5" cstate="print">
            <a:extLst>
              <a:ext uri="{28A0092B-C50C-407E-A947-70E740481C1C}">
                <a14:useLocalDpi xmlns:a14="http://schemas.microsoft.com/office/drawing/2010/main" xmlns="" val="0"/>
              </a:ext>
            </a:extLst>
          </a:blip>
          <a:srcRect l="9033" t="6134" r="9492" b="5865"/>
          <a:stretch>
            <a:fillRect/>
          </a:stretch>
        </p:blipFill>
        <p:spPr bwMode="auto">
          <a:xfrm>
            <a:off x="337574" y="1709322"/>
            <a:ext cx="3619105" cy="3233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Dikdörtgen 6"/>
          <p:cNvSpPr/>
          <p:nvPr/>
        </p:nvSpPr>
        <p:spPr>
          <a:xfrm>
            <a:off x="15901" y="4942996"/>
            <a:ext cx="9128099" cy="1631216"/>
          </a:xfrm>
          <a:prstGeom prst="rect">
            <a:avLst/>
          </a:prstGeom>
        </p:spPr>
        <p:txBody>
          <a:bodyPr wrap="square">
            <a:spAutoFit/>
          </a:bodyPr>
          <a:lstStyle/>
          <a:p>
            <a:endParaRPr lang="tr-TR" sz="2000" b="1" dirty="0">
              <a:latin typeface="Arial" panose="020B0604020202020204" pitchFamily="34" charset="0"/>
              <a:cs typeface="Arial" panose="020B0604020202020204" pitchFamily="34" charset="0"/>
            </a:endParaRPr>
          </a:p>
          <a:p>
            <a:r>
              <a:rPr lang="tr-TR" sz="2000" b="1" dirty="0" smtClean="0">
                <a:solidFill>
                  <a:schemeClr val="accent3">
                    <a:lumMod val="50000"/>
                  </a:schemeClr>
                </a:solidFill>
                <a:latin typeface="Arial" panose="020B0604020202020204" pitchFamily="34" charset="0"/>
                <a:cs typeface="Arial" panose="020B0604020202020204" pitchFamily="34" charset="0"/>
              </a:rPr>
              <a:t>SIFIR ATIK,</a:t>
            </a:r>
            <a:r>
              <a:rPr lang="tr-TR" sz="2000" dirty="0" smtClean="0">
                <a:solidFill>
                  <a:schemeClr val="accent3">
                    <a:lumMod val="50000"/>
                  </a:schemeClr>
                </a:solidFill>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israfın önlenmesini, kaynakların daha verimli kullanılmasını, oluşan atık miktarının azaltılmasını, etkin toplama sisteminin kurulmasını, atıkların geri dönüştürülmesini kapsayan atık önleme yaklaşımı olarak tanımlanan bir hedeftir. </a:t>
            </a:r>
          </a:p>
        </p:txBody>
      </p:sp>
      <p:sp>
        <p:nvSpPr>
          <p:cNvPr id="8" name="Başlık 1"/>
          <p:cNvSpPr txBox="1">
            <a:spLocks/>
          </p:cNvSpPr>
          <p:nvPr/>
        </p:nvSpPr>
        <p:spPr>
          <a:xfrm>
            <a:off x="2223926" y="409292"/>
            <a:ext cx="4548045" cy="1322456"/>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r>
              <a:rPr lang="tr-TR" sz="3600" b="1" dirty="0" smtClean="0">
                <a:solidFill>
                  <a:srgbClr val="70AD47">
                    <a:lumMod val="50000"/>
                  </a:srgbClr>
                </a:solidFill>
                <a:latin typeface="Arial" pitchFamily="34" charset="0"/>
                <a:cs typeface="Arial" pitchFamily="34" charset="0"/>
              </a:rPr>
              <a:t>SÜRDÜRÜLEBİLİR ATIK YÖNETİMİ</a:t>
            </a:r>
            <a:endParaRPr lang="tr-TR" sz="3600" b="1" dirty="0">
              <a:solidFill>
                <a:srgbClr val="70AD47">
                  <a:lumMod val="50000"/>
                </a:srgbClr>
              </a:solidFill>
              <a:latin typeface="Arial" pitchFamily="34" charset="0"/>
              <a:cs typeface="Arial" pitchFamily="34" charset="0"/>
            </a:endParaRPr>
          </a:p>
        </p:txBody>
      </p:sp>
      <p:pic>
        <p:nvPicPr>
          <p:cNvPr id="2" name="Resim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956679" y="1931967"/>
            <a:ext cx="5110926" cy="2788383"/>
          </a:xfrm>
          <a:prstGeom prst="rect">
            <a:avLst/>
          </a:prstGeom>
        </p:spPr>
      </p:pic>
    </p:spTree>
    <p:extLst>
      <p:ext uri="{BB962C8B-B14F-4D97-AF65-F5344CB8AC3E}">
        <p14:creationId xmlns:p14="http://schemas.microsoft.com/office/powerpoint/2010/main" xmlns="" val="4002706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60648"/>
            <a:ext cx="1440160" cy="432048"/>
          </a:xfrm>
          <a:prstGeom prst="rect">
            <a:avLst/>
          </a:prstGeom>
          <a:noFill/>
          <a:ln>
            <a:noFill/>
          </a:ln>
        </p:spPr>
      </p:pic>
      <p:pic>
        <p:nvPicPr>
          <p:cNvPr id="5" name="Resim 4"/>
          <p:cNvPicPr/>
          <p:nvPr/>
        </p:nvPicPr>
        <p:blipFill>
          <a:blip r:embed="rId3" cstate="print">
            <a:extLst>
              <a:ext uri="{28A0092B-C50C-407E-A947-70E740481C1C}">
                <a14:useLocalDpi xmlns:a14="http://schemas.microsoft.com/office/drawing/2010/main" xmlns="" val="0"/>
              </a:ext>
            </a:extLst>
          </a:blip>
          <a:stretch>
            <a:fillRect/>
          </a:stretch>
        </p:blipFill>
        <p:spPr>
          <a:xfrm>
            <a:off x="7429995" y="340940"/>
            <a:ext cx="1421606" cy="351756"/>
          </a:xfrm>
          <a:prstGeom prst="rect">
            <a:avLst/>
          </a:prstGeom>
        </p:spPr>
      </p:pic>
      <p:sp>
        <p:nvSpPr>
          <p:cNvPr id="9" name="Başlık 2"/>
          <p:cNvSpPr txBox="1">
            <a:spLocks/>
          </p:cNvSpPr>
          <p:nvPr/>
        </p:nvSpPr>
        <p:spPr>
          <a:xfrm>
            <a:off x="206811" y="972078"/>
            <a:ext cx="4580192" cy="872746"/>
          </a:xfrm>
          <a:prstGeom prst="rect">
            <a:avLst/>
          </a:prstGeom>
        </p:spPr>
        <p:txBody>
          <a:bodyPr vert="horz" lIns="68580" tIns="34290" rIns="68580" bIns="3429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r>
              <a:rPr lang="tr-TR" sz="4500" b="1" dirty="0" smtClean="0">
                <a:gradFill>
                  <a:gsLst>
                    <a:gs pos="0">
                      <a:srgbClr val="FF0000"/>
                    </a:gs>
                    <a:gs pos="45000">
                      <a:srgbClr val="5B9BD5">
                        <a:tint val="44500"/>
                        <a:satMod val="160000"/>
                      </a:srgbClr>
                    </a:gs>
                    <a:gs pos="100000">
                      <a:srgbClr val="76B529"/>
                    </a:gs>
                  </a:gsLst>
                  <a:lin ang="0" scaled="1"/>
                </a:gradFill>
                <a:effectLst>
                  <a:outerShdw blurRad="38100" dist="38100" dir="2700000" algn="tl">
                    <a:srgbClr val="000000">
                      <a:alpha val="43137"/>
                    </a:srgbClr>
                  </a:outerShdw>
                </a:effectLst>
                <a:latin typeface="+mn-lt"/>
              </a:rPr>
              <a:t>SÜRDÜRÜLEBİLİRLİK ÖDÜLLERİMİZ</a:t>
            </a:r>
            <a:endParaRPr lang="tr-TR" sz="4500" b="1" dirty="0">
              <a:gradFill>
                <a:gsLst>
                  <a:gs pos="0">
                    <a:srgbClr val="FF0000"/>
                  </a:gs>
                  <a:gs pos="45000">
                    <a:srgbClr val="5B9BD5">
                      <a:tint val="44500"/>
                      <a:satMod val="160000"/>
                    </a:srgbClr>
                  </a:gs>
                  <a:gs pos="100000">
                    <a:srgbClr val="76B529"/>
                  </a:gs>
                </a:gsLst>
                <a:lin ang="0" scaled="1"/>
              </a:gradFill>
              <a:effectLst>
                <a:outerShdw blurRad="38100" dist="38100" dir="2700000" algn="tl">
                  <a:srgbClr val="000000">
                    <a:alpha val="43137"/>
                  </a:srgbClr>
                </a:outerShdw>
              </a:effectLst>
              <a:latin typeface="+mn-lt"/>
            </a:endParaRPr>
          </a:p>
        </p:txBody>
      </p:sp>
      <p:sp>
        <p:nvSpPr>
          <p:cNvPr id="10" name="Metin kutusu 9"/>
          <p:cNvSpPr txBox="1"/>
          <p:nvPr/>
        </p:nvSpPr>
        <p:spPr>
          <a:xfrm>
            <a:off x="323528" y="2124206"/>
            <a:ext cx="6198579" cy="2384914"/>
          </a:xfrm>
          <a:prstGeom prst="rect">
            <a:avLst/>
          </a:prstGeom>
          <a:noFill/>
        </p:spPr>
        <p:txBody>
          <a:bodyPr wrap="square" rtlCol="0">
            <a:spAutoFit/>
          </a:bodyPr>
          <a:lstStyle/>
          <a:p>
            <a:pPr marL="214313" indent="-214313" algn="just" defTabSz="685800">
              <a:buFont typeface="Wingdings" pitchFamily="2" charset="2"/>
              <a:buChar char="v"/>
            </a:pPr>
            <a:r>
              <a:rPr lang="tr-TR" sz="1350" b="1" dirty="0" smtClean="0">
                <a:solidFill>
                  <a:srgbClr val="70AD47">
                    <a:lumMod val="50000"/>
                  </a:srgbClr>
                </a:solidFill>
                <a:latin typeface="Calibri" panose="020F0502020204030204"/>
              </a:rPr>
              <a:t>3. KİMYA AR-GE PROJE PAZARI 3. LÜK ÖDÜLÜ </a:t>
            </a:r>
            <a:endParaRPr lang="tr-TR" sz="1350" dirty="0">
              <a:solidFill>
                <a:srgbClr val="70AD47">
                  <a:lumMod val="50000"/>
                </a:srgbClr>
              </a:solidFill>
              <a:latin typeface="Calibri" panose="020F0502020204030204"/>
            </a:endParaRPr>
          </a:p>
          <a:p>
            <a:pPr algn="just" defTabSz="685800"/>
            <a:endParaRPr lang="tr-TR" sz="1350" dirty="0">
              <a:solidFill>
                <a:srgbClr val="70AD47">
                  <a:lumMod val="50000"/>
                </a:srgbClr>
              </a:solidFill>
              <a:latin typeface="Calibri" panose="020F0502020204030204"/>
            </a:endParaRPr>
          </a:p>
          <a:p>
            <a:pPr marL="214313" indent="-214313" algn="just" defTabSz="685800">
              <a:buFont typeface="Wingdings" pitchFamily="2" charset="2"/>
              <a:buChar char="v"/>
            </a:pPr>
            <a:r>
              <a:rPr lang="tr-TR" sz="1350" b="1" dirty="0" smtClean="0">
                <a:solidFill>
                  <a:srgbClr val="4472C4">
                    <a:lumMod val="50000"/>
                  </a:srgbClr>
                </a:solidFill>
                <a:latin typeface="Calibri" panose="020F0502020204030204"/>
              </a:rPr>
              <a:t>İSTANBUL KARBON ZİRVESİ DÜŞÜK KARBON KAHRAMANI ÖDÜLÜ</a:t>
            </a:r>
            <a:endParaRPr lang="tr-TR" sz="1350" b="1" dirty="0">
              <a:solidFill>
                <a:srgbClr val="4472C4">
                  <a:lumMod val="50000"/>
                </a:srgbClr>
              </a:solidFill>
              <a:latin typeface="Calibri" panose="020F0502020204030204"/>
            </a:endParaRPr>
          </a:p>
          <a:p>
            <a:pPr algn="just" defTabSz="685800"/>
            <a:endParaRPr lang="tr-TR" sz="1350" dirty="0">
              <a:solidFill>
                <a:srgbClr val="70AD47">
                  <a:lumMod val="50000"/>
                </a:srgbClr>
              </a:solidFill>
              <a:latin typeface="Calibri" panose="020F0502020204030204"/>
            </a:endParaRPr>
          </a:p>
          <a:p>
            <a:pPr marL="214313" indent="-214313" algn="just" defTabSz="685800">
              <a:buFont typeface="Wingdings" pitchFamily="2" charset="2"/>
              <a:buChar char="v"/>
            </a:pPr>
            <a:r>
              <a:rPr lang="tr-TR" sz="1350" b="1" dirty="0" smtClean="0">
                <a:solidFill>
                  <a:srgbClr val="FFC000">
                    <a:lumMod val="50000"/>
                  </a:srgbClr>
                </a:solidFill>
                <a:latin typeface="Calibri" panose="020F0502020204030204"/>
              </a:rPr>
              <a:t>STWI (İSVEÇ SU ENSTİTÜSÜ) KİMYASAL TÜKETİMLERİNİ AZALTMA KATEGORİSİ ÖDÜLÜ</a:t>
            </a:r>
          </a:p>
          <a:p>
            <a:pPr algn="just" defTabSz="685800"/>
            <a:endParaRPr lang="tr-TR" sz="1350" dirty="0">
              <a:solidFill>
                <a:srgbClr val="70AD47">
                  <a:lumMod val="50000"/>
                </a:srgbClr>
              </a:solidFill>
              <a:latin typeface="Calibri" panose="020F0502020204030204"/>
            </a:endParaRPr>
          </a:p>
          <a:p>
            <a:pPr marL="214313" indent="-214313" algn="just" defTabSz="685800">
              <a:buFont typeface="Wingdings" pitchFamily="2" charset="2"/>
              <a:buChar char="v"/>
            </a:pPr>
            <a:r>
              <a:rPr lang="tr-TR" sz="1350" b="1" dirty="0" smtClean="0">
                <a:solidFill>
                  <a:srgbClr val="A5A5A5">
                    <a:lumMod val="50000"/>
                  </a:srgbClr>
                </a:solidFill>
                <a:latin typeface="Calibri" panose="020F0502020204030204"/>
              </a:rPr>
              <a:t>UİB İNOVATİF FİRMA ÖDÜLÜ</a:t>
            </a:r>
            <a:endParaRPr lang="tr-TR" sz="1350" dirty="0">
              <a:solidFill>
                <a:srgbClr val="70AD47">
                  <a:lumMod val="50000"/>
                </a:srgbClr>
              </a:solidFill>
              <a:latin typeface="Calibri" panose="020F0502020204030204"/>
            </a:endParaRPr>
          </a:p>
          <a:p>
            <a:pPr algn="just" defTabSz="685800"/>
            <a:endParaRPr lang="tr-TR" sz="1350" dirty="0">
              <a:solidFill>
                <a:srgbClr val="70AD47">
                  <a:lumMod val="50000"/>
                </a:srgbClr>
              </a:solidFill>
              <a:latin typeface="Calibri" panose="020F0502020204030204"/>
            </a:endParaRPr>
          </a:p>
          <a:p>
            <a:pPr marL="214313" indent="-214313" algn="just" defTabSz="685800">
              <a:buFont typeface="Wingdings" pitchFamily="2" charset="2"/>
              <a:buChar char="v"/>
            </a:pPr>
            <a:r>
              <a:rPr lang="tr-TR" sz="1350" b="1" dirty="0" smtClean="0">
                <a:solidFill>
                  <a:srgbClr val="ED7D31">
                    <a:lumMod val="50000"/>
                  </a:srgbClr>
                </a:solidFill>
                <a:latin typeface="Calibri" panose="020F0502020204030204"/>
              </a:rPr>
              <a:t>BOSİAD 2. ÇEVREYE DUYARLI SANAYİ TESİSİ YARIŞMASI BİRİNCİLİK ÖDÜLÜ</a:t>
            </a:r>
            <a:endParaRPr lang="tr-TR" sz="1350" dirty="0">
              <a:solidFill>
                <a:srgbClr val="70AD47">
                  <a:lumMod val="50000"/>
                </a:srgbClr>
              </a:solidFill>
              <a:latin typeface="Calibri" panose="020F0502020204030204"/>
            </a:endParaRPr>
          </a:p>
          <a:p>
            <a:pPr algn="just" defTabSz="685800"/>
            <a:endParaRPr lang="tr-TR" sz="1350" dirty="0">
              <a:solidFill>
                <a:srgbClr val="70AD47">
                  <a:lumMod val="50000"/>
                </a:srgbClr>
              </a:solidFill>
              <a:latin typeface="Calibri" panose="020F0502020204030204"/>
            </a:endParaRP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01239" y="1096485"/>
            <a:ext cx="825995" cy="10680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22107" y="1630528"/>
            <a:ext cx="907888" cy="17654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1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833110" y="2679278"/>
            <a:ext cx="873819" cy="12082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166030" y="4341411"/>
            <a:ext cx="1296415" cy="19102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6"/>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627598" y="3652956"/>
            <a:ext cx="1052736" cy="1919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8773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307" y="280268"/>
            <a:ext cx="1393031" cy="466725"/>
          </a:xfrm>
          <a:prstGeom prst="rect">
            <a:avLst/>
          </a:prstGeom>
          <a:noFill/>
          <a:ln>
            <a:noFill/>
          </a:ln>
        </p:spPr>
      </p:pic>
      <p:pic>
        <p:nvPicPr>
          <p:cNvPr id="8" name="Resim 7"/>
          <p:cNvPicPr/>
          <p:nvPr/>
        </p:nvPicPr>
        <p:blipFill>
          <a:blip r:embed="rId4" cstate="print">
            <a:extLst>
              <a:ext uri="{28A0092B-C50C-407E-A947-70E740481C1C}">
                <a14:useLocalDpi xmlns:a14="http://schemas.microsoft.com/office/drawing/2010/main" xmlns="" val="0"/>
              </a:ext>
            </a:extLst>
          </a:blip>
          <a:stretch>
            <a:fillRect/>
          </a:stretch>
        </p:blipFill>
        <p:spPr>
          <a:xfrm>
            <a:off x="7585269" y="332656"/>
            <a:ext cx="1421606" cy="361950"/>
          </a:xfrm>
          <a:prstGeom prst="rect">
            <a:avLst/>
          </a:prstGeom>
        </p:spPr>
      </p:pic>
      <p:pic>
        <p:nvPicPr>
          <p:cNvPr id="9" name="Resim 8"/>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9457" y="908720"/>
            <a:ext cx="8396868" cy="5597913"/>
          </a:xfrm>
          <a:prstGeom prst="rect">
            <a:avLst/>
          </a:prstGeom>
          <a:noFill/>
          <a:ln>
            <a:noFill/>
          </a:ln>
        </p:spPr>
      </p:pic>
      <p:sp>
        <p:nvSpPr>
          <p:cNvPr id="2" name="Dikdörtgen 1"/>
          <p:cNvSpPr/>
          <p:nvPr/>
        </p:nvSpPr>
        <p:spPr>
          <a:xfrm>
            <a:off x="2915816" y="2093067"/>
            <a:ext cx="3654152" cy="3628173"/>
          </a:xfrm>
          <a:prstGeom prst="rect">
            <a:avLst/>
          </a:prstGeom>
        </p:spPr>
        <p:txBody>
          <a:bodyPr wrap="square">
            <a:spAutoFit/>
          </a:bodyPr>
          <a:lstStyle/>
          <a:p>
            <a:pPr algn="ctr">
              <a:lnSpc>
                <a:spcPct val="115000"/>
              </a:lnSpc>
              <a:spcAft>
                <a:spcPts val="1000"/>
              </a:spcAft>
            </a:pPr>
            <a:r>
              <a:rPr lang="tr-TR" b="1" dirty="0" smtClean="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SÜRDÜRÜLEBİLİR ÜRÜN GRUPLARI</a:t>
            </a:r>
            <a:endParaRPr lang="tr-TR"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arenR"/>
            </a:pPr>
            <a:r>
              <a:rPr lang="tr-TR" b="1" dirty="0" smtClean="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GERİ DÖNÜŞÜMLÜ POLYESTER</a:t>
            </a:r>
            <a:endParaRPr lang="tr-TR"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arenR"/>
            </a:pPr>
            <a:r>
              <a:rPr lang="tr-TR" b="1" dirty="0" smtClean="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PAMUK</a:t>
            </a:r>
            <a:endParaRPr lang="tr-TR"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tr-TR" b="1" dirty="0" smtClean="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ORGANİK PAMUK (GOTS)</a:t>
            </a:r>
            <a:endParaRPr lang="tr-TR"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tr-TR" b="1"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BCI</a:t>
            </a:r>
            <a:endParaRPr lang="tr-TR"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tr-TR" b="1"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3)   </a:t>
            </a:r>
            <a:r>
              <a:rPr lang="tr-TR" b="1" dirty="0" smtClean="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VİSKON</a:t>
            </a:r>
            <a:endParaRPr lang="tr-TR"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tr-TR" b="1"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PEFC &amp; FSC</a:t>
            </a:r>
            <a:endParaRPr lang="tr-TR"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tr-TR" b="1"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ECO </a:t>
            </a:r>
            <a:r>
              <a:rPr lang="tr-TR" b="1" dirty="0" smtClean="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VERO</a:t>
            </a:r>
          </a:p>
          <a:p>
            <a:pPr lvl="0">
              <a:lnSpc>
                <a:spcPct val="107000"/>
              </a:lnSpc>
              <a:spcAft>
                <a:spcPts val="800"/>
              </a:spcAft>
            </a:pPr>
            <a:r>
              <a:rPr lang="tr-TR" b="1" dirty="0" smtClean="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4) TENCEL VE MODAL</a:t>
            </a:r>
          </a:p>
        </p:txBody>
      </p:sp>
    </p:spTree>
    <p:extLst>
      <p:ext uri="{BB962C8B-B14F-4D97-AF65-F5344CB8AC3E}">
        <p14:creationId xmlns:p14="http://schemas.microsoft.com/office/powerpoint/2010/main" xmlns="" val="23017475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1652" y="404664"/>
            <a:ext cx="1403688" cy="504056"/>
          </a:xfrm>
          <a:prstGeom prst="rect">
            <a:avLst/>
          </a:prstGeom>
          <a:noFill/>
          <a:ln>
            <a:noFill/>
          </a:ln>
        </p:spPr>
      </p:pic>
      <p:pic>
        <p:nvPicPr>
          <p:cNvPr id="5" name="Resim 4"/>
          <p:cNvPicPr/>
          <p:nvPr/>
        </p:nvPicPr>
        <p:blipFill>
          <a:blip r:embed="rId3" cstate="print">
            <a:extLst>
              <a:ext uri="{28A0092B-C50C-407E-A947-70E740481C1C}">
                <a14:useLocalDpi xmlns:a14="http://schemas.microsoft.com/office/drawing/2010/main" xmlns="" val="0"/>
              </a:ext>
            </a:extLst>
          </a:blip>
          <a:stretch>
            <a:fillRect/>
          </a:stretch>
        </p:blipFill>
        <p:spPr>
          <a:xfrm>
            <a:off x="7390558" y="508596"/>
            <a:ext cx="1421606" cy="400124"/>
          </a:xfrm>
          <a:prstGeom prst="rect">
            <a:avLst/>
          </a:prstGeom>
        </p:spPr>
      </p:pic>
      <p:pic>
        <p:nvPicPr>
          <p:cNvPr id="11" name="Picture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544" y="1373590"/>
            <a:ext cx="8424936" cy="529661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 name="Dikdörtgen 1"/>
          <p:cNvSpPr/>
          <p:nvPr/>
        </p:nvSpPr>
        <p:spPr>
          <a:xfrm>
            <a:off x="4524521" y="4941168"/>
            <a:ext cx="3576840" cy="523220"/>
          </a:xfrm>
          <a:prstGeom prst="rect">
            <a:avLst/>
          </a:prstGeom>
        </p:spPr>
        <p:txBody>
          <a:bodyPr wrap="square">
            <a:spAutoFit/>
          </a:bodyPr>
          <a:lstStyle/>
          <a:p>
            <a:pPr algn="ctr" defTabSz="685800">
              <a:defRPr/>
            </a:pPr>
            <a:r>
              <a:rPr lang="tr-TR" sz="2800" b="1" dirty="0" smtClean="0">
                <a:solidFill>
                  <a:srgbClr val="70AD47">
                    <a:lumMod val="50000"/>
                  </a:srgbClr>
                </a:solidFill>
                <a:effectLst>
                  <a:outerShdw blurRad="38100" dist="38100" dir="2700000" algn="tl">
                    <a:srgbClr val="000000">
                      <a:alpha val="43137"/>
                    </a:srgbClr>
                  </a:outerShdw>
                </a:effectLst>
                <a:latin typeface="Arial" charset="0"/>
              </a:rPr>
              <a:t>TEŞEKKÜRLER</a:t>
            </a:r>
            <a:endParaRPr lang="tr-TR" sz="2800" b="1" dirty="0">
              <a:solidFill>
                <a:srgbClr val="70AD47">
                  <a:lumMod val="50000"/>
                </a:srgbClr>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xmlns="" val="1777440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307" y="280268"/>
            <a:ext cx="1393031" cy="466725"/>
          </a:xfrm>
          <a:prstGeom prst="rect">
            <a:avLst/>
          </a:prstGeom>
          <a:noFill/>
          <a:ln>
            <a:noFill/>
          </a:ln>
        </p:spPr>
      </p:pic>
      <p:pic>
        <p:nvPicPr>
          <p:cNvPr id="8" name="Resim 7"/>
          <p:cNvPicPr/>
          <p:nvPr/>
        </p:nvPicPr>
        <p:blipFill>
          <a:blip r:embed="rId4" cstate="print">
            <a:extLst>
              <a:ext uri="{28A0092B-C50C-407E-A947-70E740481C1C}">
                <a14:useLocalDpi xmlns:a14="http://schemas.microsoft.com/office/drawing/2010/main" xmlns="" val="0"/>
              </a:ext>
            </a:extLst>
          </a:blip>
          <a:stretch>
            <a:fillRect/>
          </a:stretch>
        </p:blipFill>
        <p:spPr>
          <a:xfrm>
            <a:off x="7585269" y="332656"/>
            <a:ext cx="1421606" cy="361950"/>
          </a:xfrm>
          <a:prstGeom prst="rect">
            <a:avLst/>
          </a:prstGeom>
        </p:spPr>
      </p:pic>
      <p:pic>
        <p:nvPicPr>
          <p:cNvPr id="6" name="Resim 5" descr="\\AKBFILE01\Data\Akbaslar\Ar-Ge\ETİKETLER\LOGO FOTOĞRAFLAR\GRS.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0222" y="2124062"/>
            <a:ext cx="1305601" cy="600251"/>
          </a:xfrm>
          <a:prstGeom prst="rect">
            <a:avLst/>
          </a:prstGeom>
          <a:noFill/>
          <a:ln>
            <a:noFill/>
          </a:ln>
        </p:spPr>
      </p:pic>
      <p:pic>
        <p:nvPicPr>
          <p:cNvPr id="10" name="Resim 9"/>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82054" y="3238154"/>
            <a:ext cx="2608871" cy="3619846"/>
          </a:xfrm>
          <a:prstGeom prst="rect">
            <a:avLst/>
          </a:prstGeom>
          <a:noFill/>
          <a:ln>
            <a:noFill/>
          </a:ln>
        </p:spPr>
      </p:pic>
      <p:sp>
        <p:nvSpPr>
          <p:cNvPr id="11" name="Dikdörtgen 10"/>
          <p:cNvSpPr/>
          <p:nvPr/>
        </p:nvSpPr>
        <p:spPr>
          <a:xfrm>
            <a:off x="212307" y="928381"/>
            <a:ext cx="3098990" cy="392159"/>
          </a:xfrm>
          <a:prstGeom prst="rect">
            <a:avLst/>
          </a:prstGeom>
        </p:spPr>
        <p:txBody>
          <a:bodyPr wrap="none">
            <a:spAutoFit/>
          </a:bodyPr>
          <a:lstStyle/>
          <a:p>
            <a:pPr algn="just">
              <a:lnSpc>
                <a:spcPct val="115000"/>
              </a:lnSpc>
              <a:spcAft>
                <a:spcPts val="1000"/>
              </a:spcAft>
            </a:pPr>
            <a:r>
              <a:rPr lang="tr-TR" b="1" dirty="0" smtClean="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GERİ DÖNÜŞÜMLÜ POLYESTER</a:t>
            </a:r>
            <a:endParaRPr lang="tr-TR"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2" name="Resim 1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698446" y="1770316"/>
            <a:ext cx="4968552" cy="1907995"/>
          </a:xfrm>
          <a:prstGeom prst="rect">
            <a:avLst/>
          </a:prstGeom>
        </p:spPr>
      </p:pic>
      <p:sp>
        <p:nvSpPr>
          <p:cNvPr id="4" name="Dikdörtgen 3"/>
          <p:cNvSpPr/>
          <p:nvPr/>
        </p:nvSpPr>
        <p:spPr>
          <a:xfrm>
            <a:off x="182054" y="1358575"/>
            <a:ext cx="8961946" cy="646331"/>
          </a:xfrm>
          <a:prstGeom prst="rect">
            <a:avLst/>
          </a:prstGeom>
        </p:spPr>
        <p:txBody>
          <a:bodyPr wrap="square">
            <a:spAutoFit/>
          </a:bodyPr>
          <a:lstStyle/>
          <a:p>
            <a:pPr>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dirty="0">
                <a:solidFill>
                  <a:schemeClr val="accent3">
                    <a:lumMod val="50000"/>
                  </a:schemeClr>
                </a:solidFill>
                <a:effectLst>
                  <a:outerShdw blurRad="38100" dist="38100" dir="2700000" algn="tl">
                    <a:srgbClr val="FFFFFF"/>
                  </a:outerShdw>
                </a:effectLst>
                <a:ea typeface="Lucida Sans Unicode" charset="0"/>
                <a:cs typeface="Lucida Sans Unicode" charset="0"/>
              </a:rPr>
              <a:t>PET şişelerin mekanik </a:t>
            </a:r>
            <a:r>
              <a:rPr lang="tr-TR" dirty="0" smtClean="0">
                <a:solidFill>
                  <a:schemeClr val="accent3">
                    <a:lumMod val="50000"/>
                  </a:schemeClr>
                </a:solidFill>
                <a:effectLst>
                  <a:outerShdw blurRad="38100" dist="38100" dir="2700000" algn="tl">
                    <a:srgbClr val="FFFFFF"/>
                  </a:outerShdw>
                </a:effectLst>
                <a:ea typeface="Lucida Sans Unicode" charset="0"/>
                <a:cs typeface="Lucida Sans Unicode" charset="0"/>
              </a:rPr>
              <a:t>kırılması ile başlayan süreç yeniden polyester kumaş oluşumu ile tamamlanır. </a:t>
            </a:r>
            <a:endParaRPr lang="tr-TR" dirty="0">
              <a:solidFill>
                <a:schemeClr val="accent3">
                  <a:lumMod val="50000"/>
                </a:schemeClr>
              </a:solidFill>
              <a:effectLst>
                <a:outerShdw blurRad="38100" dist="38100" dir="2700000" algn="tl">
                  <a:srgbClr val="FFFFFF"/>
                </a:outerShdw>
              </a:effectLst>
              <a:ea typeface="Lucida Sans Unicode" charset="0"/>
              <a:cs typeface="Lucida Sans Unicode" charset="0"/>
            </a:endParaRPr>
          </a:p>
        </p:txBody>
      </p:sp>
      <p:sp>
        <p:nvSpPr>
          <p:cNvPr id="5" name="Dikdörtgen 4"/>
          <p:cNvSpPr/>
          <p:nvPr/>
        </p:nvSpPr>
        <p:spPr>
          <a:xfrm>
            <a:off x="3298180" y="3887956"/>
            <a:ext cx="5804806" cy="2970044"/>
          </a:xfrm>
          <a:prstGeom prst="rect">
            <a:avLst/>
          </a:prstGeom>
        </p:spPr>
        <p:txBody>
          <a:bodyPr wrap="square">
            <a:spAutoFit/>
          </a:bodyPr>
          <a:lstStyle/>
          <a:p>
            <a:pPr marL="285750" indent="-285750">
              <a:spcBef>
                <a:spcPts val="1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dirty="0" smtClean="0">
                <a:solidFill>
                  <a:schemeClr val="accent3">
                    <a:lumMod val="50000"/>
                  </a:schemeClr>
                </a:solidFill>
              </a:rPr>
              <a:t>GRS </a:t>
            </a:r>
            <a:r>
              <a:rPr lang="tr-TR" dirty="0">
                <a:solidFill>
                  <a:schemeClr val="accent3">
                    <a:lumMod val="50000"/>
                  </a:schemeClr>
                </a:solidFill>
              </a:rPr>
              <a:t>POY sertifikalı olarak satın alınır. </a:t>
            </a:r>
            <a:endParaRPr lang="tr-TR" dirty="0" smtClean="0">
              <a:solidFill>
                <a:schemeClr val="accent3">
                  <a:lumMod val="50000"/>
                </a:schemeClr>
              </a:solidFill>
            </a:endParaRPr>
          </a:p>
          <a:p>
            <a:pPr marL="285750" indent="-285750">
              <a:spcBef>
                <a:spcPts val="1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dirty="0" smtClean="0">
                <a:solidFill>
                  <a:schemeClr val="accent3">
                    <a:lumMod val="50000"/>
                  </a:schemeClr>
                </a:solidFill>
              </a:rPr>
              <a:t>Nihai </a:t>
            </a:r>
            <a:r>
              <a:rPr lang="tr-TR" dirty="0">
                <a:solidFill>
                  <a:schemeClr val="accent3">
                    <a:lumMod val="50000"/>
                  </a:schemeClr>
                </a:solidFill>
              </a:rPr>
              <a:t>ürün </a:t>
            </a:r>
            <a:r>
              <a:rPr lang="tr-TR" dirty="0" smtClean="0">
                <a:solidFill>
                  <a:schemeClr val="accent3">
                    <a:lumMod val="50000"/>
                  </a:schemeClr>
                </a:solidFill>
              </a:rPr>
              <a:t>(kumaş / dikili ürün) GRS </a:t>
            </a:r>
            <a:r>
              <a:rPr lang="tr-TR" dirty="0">
                <a:solidFill>
                  <a:schemeClr val="accent3">
                    <a:lumMod val="50000"/>
                  </a:schemeClr>
                </a:solidFill>
              </a:rPr>
              <a:t>etiketi ile gönderilir ve </a:t>
            </a:r>
            <a:r>
              <a:rPr lang="tr-TR" dirty="0" smtClean="0">
                <a:solidFill>
                  <a:schemeClr val="accent3">
                    <a:lumMod val="50000"/>
                  </a:schemeClr>
                </a:solidFill>
              </a:rPr>
              <a:t>her sipariş Control </a:t>
            </a:r>
            <a:r>
              <a:rPr lang="tr-TR" dirty="0" err="1">
                <a:solidFill>
                  <a:schemeClr val="accent3">
                    <a:lumMod val="50000"/>
                  </a:schemeClr>
                </a:solidFill>
              </a:rPr>
              <a:t>Union</a:t>
            </a:r>
            <a:r>
              <a:rPr lang="tr-TR" dirty="0">
                <a:solidFill>
                  <a:schemeClr val="accent3">
                    <a:lumMod val="50000"/>
                  </a:schemeClr>
                </a:solidFill>
              </a:rPr>
              <a:t> tarafından onaylatılarak </a:t>
            </a:r>
            <a:r>
              <a:rPr lang="tr-TR" dirty="0" smtClean="0">
                <a:solidFill>
                  <a:schemeClr val="accent3">
                    <a:lumMod val="50000"/>
                  </a:schemeClr>
                </a:solidFill>
              </a:rPr>
              <a:t>taşıma sertifikası alınır.</a:t>
            </a:r>
          </a:p>
          <a:p>
            <a:pPr marL="285750" indent="-285750" algn="just">
              <a:spcBef>
                <a:spcPts val="1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dirty="0" smtClean="0">
                <a:solidFill>
                  <a:schemeClr val="accent3">
                    <a:lumMod val="50000"/>
                  </a:schemeClr>
                </a:solidFill>
              </a:rPr>
              <a:t>Firmamız </a:t>
            </a:r>
            <a:r>
              <a:rPr lang="tr-TR" dirty="0">
                <a:solidFill>
                  <a:schemeClr val="accent3">
                    <a:lumMod val="50000"/>
                  </a:schemeClr>
                </a:solidFill>
              </a:rPr>
              <a:t>yılda bir kez geri bu geri dönüşümlü polyester üretimi yapmak için Control </a:t>
            </a:r>
            <a:r>
              <a:rPr lang="tr-TR" dirty="0" err="1">
                <a:solidFill>
                  <a:schemeClr val="accent3">
                    <a:lumMod val="50000"/>
                  </a:schemeClr>
                </a:solidFill>
              </a:rPr>
              <a:t>Union</a:t>
            </a:r>
            <a:r>
              <a:rPr lang="tr-TR" dirty="0">
                <a:solidFill>
                  <a:schemeClr val="accent3">
                    <a:lumMod val="50000"/>
                  </a:schemeClr>
                </a:solidFill>
              </a:rPr>
              <a:t> tarafından denetlenmekte ve sertifikanın sürekliliği sağlanmaktadır. Denetimde </a:t>
            </a:r>
            <a:r>
              <a:rPr lang="tr-TR" dirty="0" smtClean="0">
                <a:solidFill>
                  <a:schemeClr val="accent3">
                    <a:lumMod val="50000"/>
                  </a:schemeClr>
                </a:solidFill>
              </a:rPr>
              <a:t>kimyasal yönetimi, sosyal </a:t>
            </a:r>
            <a:r>
              <a:rPr lang="tr-TR" dirty="0">
                <a:solidFill>
                  <a:schemeClr val="accent3">
                    <a:lumMod val="50000"/>
                  </a:schemeClr>
                </a:solidFill>
              </a:rPr>
              <a:t>uygunluk, iş güvenliği ve üretim izlenebilirliği incelenmektedir.</a:t>
            </a:r>
            <a:endParaRPr lang="tr-TR" dirty="0">
              <a:solidFill>
                <a:schemeClr val="accent3">
                  <a:lumMod val="50000"/>
                </a:schemeClr>
              </a:solidFill>
              <a:effectLst>
                <a:outerShdw blurRad="38100" dist="38100" dir="2700000" algn="tl">
                  <a:srgbClr val="FFFFFF"/>
                </a:outerShdw>
              </a:effectLst>
              <a:ea typeface="Lucida Sans Unicode" charset="0"/>
              <a:cs typeface="Lucida Sans Unicode" charset="0"/>
            </a:endParaRPr>
          </a:p>
        </p:txBody>
      </p:sp>
      <p:pic>
        <p:nvPicPr>
          <p:cNvPr id="15" name="Resim 1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907704" y="1944440"/>
            <a:ext cx="1018045" cy="1018045"/>
          </a:xfrm>
          <a:prstGeom prst="rect">
            <a:avLst/>
          </a:prstGeom>
        </p:spPr>
      </p:pic>
    </p:spTree>
    <p:extLst>
      <p:ext uri="{BB962C8B-B14F-4D97-AF65-F5344CB8AC3E}">
        <p14:creationId xmlns:p14="http://schemas.microsoft.com/office/powerpoint/2010/main" xmlns="" val="4196076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307" y="280268"/>
            <a:ext cx="1393031" cy="466725"/>
          </a:xfrm>
          <a:prstGeom prst="rect">
            <a:avLst/>
          </a:prstGeom>
          <a:noFill/>
          <a:ln>
            <a:noFill/>
          </a:ln>
        </p:spPr>
      </p:pic>
      <p:pic>
        <p:nvPicPr>
          <p:cNvPr id="8" name="Resim 7"/>
          <p:cNvPicPr/>
          <p:nvPr/>
        </p:nvPicPr>
        <p:blipFill>
          <a:blip r:embed="rId4" cstate="print">
            <a:extLst>
              <a:ext uri="{28A0092B-C50C-407E-A947-70E740481C1C}">
                <a14:useLocalDpi xmlns:a14="http://schemas.microsoft.com/office/drawing/2010/main" xmlns="" val="0"/>
              </a:ext>
            </a:extLst>
          </a:blip>
          <a:stretch>
            <a:fillRect/>
          </a:stretch>
        </p:blipFill>
        <p:spPr>
          <a:xfrm>
            <a:off x="7585269" y="332656"/>
            <a:ext cx="1421606" cy="361950"/>
          </a:xfrm>
          <a:prstGeom prst="rect">
            <a:avLst/>
          </a:prstGeom>
        </p:spPr>
      </p:pic>
      <p:sp>
        <p:nvSpPr>
          <p:cNvPr id="11" name="Dikdörtgen 10"/>
          <p:cNvSpPr/>
          <p:nvPr/>
        </p:nvSpPr>
        <p:spPr>
          <a:xfrm>
            <a:off x="25209" y="966782"/>
            <a:ext cx="2432782" cy="492122"/>
          </a:xfrm>
          <a:prstGeom prst="rect">
            <a:avLst/>
          </a:prstGeom>
        </p:spPr>
        <p:txBody>
          <a:bodyPr wrap="none">
            <a:spAutoFit/>
          </a:bodyPr>
          <a:lstStyle/>
          <a:p>
            <a:pPr algn="just">
              <a:lnSpc>
                <a:spcPct val="115000"/>
              </a:lnSpc>
              <a:spcAft>
                <a:spcPts val="1000"/>
              </a:spcAft>
            </a:pPr>
            <a:r>
              <a:rPr lang="tr-TR" sz="2400" b="1" dirty="0" smtClean="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ORGANİK PAMUK</a:t>
            </a:r>
            <a:endParaRPr lang="tr-TR" sz="24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Resim 8"/>
          <p:cNvPicPr/>
          <p:nvPr/>
        </p:nvPicPr>
        <p:blipFill>
          <a:blip r:embed="rId5" cstate="print">
            <a:extLst>
              <a:ext uri="{28A0092B-C50C-407E-A947-70E740481C1C}">
                <a14:useLocalDpi xmlns:a14="http://schemas.microsoft.com/office/drawing/2010/main" xmlns="" val="0"/>
              </a:ext>
            </a:extLst>
          </a:blip>
          <a:stretch>
            <a:fillRect/>
          </a:stretch>
        </p:blipFill>
        <p:spPr>
          <a:xfrm>
            <a:off x="2843808" y="869946"/>
            <a:ext cx="1080120" cy="1046886"/>
          </a:xfrm>
          <a:prstGeom prst="rect">
            <a:avLst/>
          </a:prstGeom>
        </p:spPr>
      </p:pic>
      <p:sp>
        <p:nvSpPr>
          <p:cNvPr id="4" name="Dikdörtgen 3"/>
          <p:cNvSpPr/>
          <p:nvPr/>
        </p:nvSpPr>
        <p:spPr>
          <a:xfrm>
            <a:off x="3344" y="1678694"/>
            <a:ext cx="9006875" cy="1231106"/>
          </a:xfrm>
          <a:prstGeom prst="rect">
            <a:avLst/>
          </a:prstGeom>
        </p:spPr>
        <p:txBody>
          <a:bodyPr wrap="square">
            <a:spAutoFit/>
          </a:bodyPr>
          <a:lstStyle/>
          <a:p>
            <a:endParaRPr lang="tr-TR" sz="2000" dirty="0">
              <a:solidFill>
                <a:srgbClr val="000000"/>
              </a:solidFill>
              <a:latin typeface="Calibri" panose="020F0502020204030204" pitchFamily="34" charset="0"/>
            </a:endParaRPr>
          </a:p>
          <a:p>
            <a:pPr algn="just"/>
            <a:r>
              <a:rPr lang="tr-TR" dirty="0" smtClean="0">
                <a:solidFill>
                  <a:srgbClr val="000000"/>
                </a:solidFill>
                <a:latin typeface="Calibri" panose="020F0502020204030204" pitchFamily="34" charset="0"/>
              </a:rPr>
              <a:t>Akbaşlar </a:t>
            </a:r>
            <a:r>
              <a:rPr lang="tr-TR" dirty="0">
                <a:solidFill>
                  <a:srgbClr val="000000"/>
                </a:solidFill>
                <a:latin typeface="Calibri" panose="020F0502020204030204" pitchFamily="34" charset="0"/>
              </a:rPr>
              <a:t>Tekstil olarak sektörümüzde sahip olduğumuz uluslararası akreditasyonlarla sürdürülebilirliğe odaklanarak yüksek kalitede hizmet vermeyi amaçlayarak </a:t>
            </a:r>
            <a:r>
              <a:rPr lang="tr-TR" b="1" dirty="0">
                <a:solidFill>
                  <a:srgbClr val="000000"/>
                </a:solidFill>
                <a:latin typeface="Calibri" panose="020F0502020204030204" pitchFamily="34" charset="0"/>
              </a:rPr>
              <a:t>GOTS Sertifikasını </a:t>
            </a:r>
            <a:r>
              <a:rPr lang="tr-TR" dirty="0">
                <a:solidFill>
                  <a:srgbClr val="000000"/>
                </a:solidFill>
                <a:latin typeface="Calibri" panose="020F0502020204030204" pitchFamily="34" charset="0"/>
              </a:rPr>
              <a:t>firmamıza katmış bulunmaktayız. </a:t>
            </a:r>
            <a:endParaRPr lang="tr-TR" dirty="0"/>
          </a:p>
        </p:txBody>
      </p:sp>
      <p:sp>
        <p:nvSpPr>
          <p:cNvPr id="5" name="Dikdörtgen 4"/>
          <p:cNvSpPr/>
          <p:nvPr/>
        </p:nvSpPr>
        <p:spPr>
          <a:xfrm>
            <a:off x="-9794" y="2708920"/>
            <a:ext cx="9016669" cy="1231106"/>
          </a:xfrm>
          <a:prstGeom prst="rect">
            <a:avLst/>
          </a:prstGeom>
        </p:spPr>
        <p:txBody>
          <a:bodyPr wrap="square">
            <a:spAutoFit/>
          </a:bodyPr>
          <a:lstStyle/>
          <a:p>
            <a:endParaRPr lang="tr-TR" sz="2000" dirty="0">
              <a:solidFill>
                <a:srgbClr val="000000"/>
              </a:solidFill>
              <a:latin typeface="Calibri" panose="020F0502020204030204" pitchFamily="34" charset="0"/>
            </a:endParaRPr>
          </a:p>
          <a:p>
            <a:pPr algn="just"/>
            <a:r>
              <a:rPr lang="tr-TR" b="1" dirty="0" smtClean="0">
                <a:solidFill>
                  <a:srgbClr val="000000"/>
                </a:solidFill>
                <a:latin typeface="Calibri" panose="020F0502020204030204" pitchFamily="34" charset="0"/>
              </a:rPr>
              <a:t>Global </a:t>
            </a:r>
            <a:r>
              <a:rPr lang="tr-TR" b="1" dirty="0" err="1">
                <a:solidFill>
                  <a:srgbClr val="000000"/>
                </a:solidFill>
                <a:latin typeface="Calibri" panose="020F0502020204030204" pitchFamily="34" charset="0"/>
              </a:rPr>
              <a:t>Organic</a:t>
            </a:r>
            <a:r>
              <a:rPr lang="tr-TR" b="1" dirty="0">
                <a:solidFill>
                  <a:srgbClr val="000000"/>
                </a:solidFill>
                <a:latin typeface="Calibri" panose="020F0502020204030204" pitchFamily="34" charset="0"/>
              </a:rPr>
              <a:t> Tekstil </a:t>
            </a:r>
            <a:r>
              <a:rPr lang="tr-TR" b="1" dirty="0" err="1">
                <a:solidFill>
                  <a:srgbClr val="000000"/>
                </a:solidFill>
                <a:latin typeface="Calibri" panose="020F0502020204030204" pitchFamily="34" charset="0"/>
              </a:rPr>
              <a:t>Standart’ı</a:t>
            </a:r>
            <a:r>
              <a:rPr lang="tr-TR" b="1" dirty="0">
                <a:solidFill>
                  <a:srgbClr val="000000"/>
                </a:solidFill>
                <a:latin typeface="Calibri" panose="020F0502020204030204" pitchFamily="34" charset="0"/>
              </a:rPr>
              <a:t> (GOTS), </a:t>
            </a:r>
            <a:r>
              <a:rPr lang="tr-TR" dirty="0">
                <a:solidFill>
                  <a:srgbClr val="000000"/>
                </a:solidFill>
                <a:latin typeface="Calibri" panose="020F0502020204030204" pitchFamily="34" charset="0"/>
              </a:rPr>
              <a:t>tekstil tedarik zincirinin tamamını, bağımsız sertifikasyon ile belgelendiren, ekolojik ve sosyal kriterler de dahil olmak üzere organik lifler için tekstil işleme koşullarını belirleyen, dünya çapında önde gelen standartlardandır. </a:t>
            </a:r>
            <a:endParaRPr lang="tr-TR" dirty="0"/>
          </a:p>
        </p:txBody>
      </p:sp>
      <p:sp>
        <p:nvSpPr>
          <p:cNvPr id="13" name="Dikdörtgen 12"/>
          <p:cNvSpPr/>
          <p:nvPr/>
        </p:nvSpPr>
        <p:spPr>
          <a:xfrm>
            <a:off x="3269104" y="4371597"/>
            <a:ext cx="5750718" cy="1785104"/>
          </a:xfrm>
          <a:prstGeom prst="rect">
            <a:avLst/>
          </a:prstGeom>
        </p:spPr>
        <p:txBody>
          <a:bodyPr wrap="square">
            <a:spAutoFit/>
          </a:bodyPr>
          <a:lstStyle/>
          <a:p>
            <a:endParaRPr lang="tr-TR" sz="2000" dirty="0">
              <a:solidFill>
                <a:srgbClr val="000000"/>
              </a:solidFill>
              <a:latin typeface="Calibri" panose="020F0502020204030204" pitchFamily="34" charset="0"/>
            </a:endParaRPr>
          </a:p>
          <a:p>
            <a:pPr algn="just"/>
            <a:r>
              <a:rPr lang="tr-TR" dirty="0" smtClean="0">
                <a:solidFill>
                  <a:srgbClr val="000000"/>
                </a:solidFill>
                <a:latin typeface="Calibri" panose="020F0502020204030204" pitchFamily="34" charset="0"/>
              </a:rPr>
              <a:t>Bu </a:t>
            </a:r>
            <a:r>
              <a:rPr lang="tr-TR" dirty="0">
                <a:solidFill>
                  <a:srgbClr val="000000"/>
                </a:solidFill>
                <a:latin typeface="Calibri" panose="020F0502020204030204" pitchFamily="34" charset="0"/>
              </a:rPr>
              <a:t>standardın amacı, çevresel ve toplumsal olarak sorumlu bir üretim anlayışıyla son tüketiciye güvenilir bir teminat vermek üzere hammaddelerin hasadından başlayarak etiketlendirmeye kadar tekstil ürünlerinin organik statüsünü sağlamak için koşulları tanımlamaktır. </a:t>
            </a:r>
            <a:endParaRPr lang="tr-TR" dirty="0"/>
          </a:p>
        </p:txBody>
      </p:sp>
      <p:pic>
        <p:nvPicPr>
          <p:cNvPr id="15" name="Resim 14"/>
          <p:cNvPicPr>
            <a:picLocks noChangeAspect="1"/>
          </p:cNvPicPr>
          <p:nvPr/>
        </p:nvPicPr>
        <p:blipFill>
          <a:blip r:embed="rId6" cstate="print"/>
          <a:stretch>
            <a:fillRect/>
          </a:stretch>
        </p:blipFill>
        <p:spPr>
          <a:xfrm>
            <a:off x="391239" y="3869914"/>
            <a:ext cx="2032843" cy="2867521"/>
          </a:xfrm>
          <a:prstGeom prst="rect">
            <a:avLst/>
          </a:prstGeom>
        </p:spPr>
      </p:pic>
    </p:spTree>
    <p:extLst>
      <p:ext uri="{BB962C8B-B14F-4D97-AF65-F5344CB8AC3E}">
        <p14:creationId xmlns:p14="http://schemas.microsoft.com/office/powerpoint/2010/main" xmlns="" val="3919787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307" y="280268"/>
            <a:ext cx="1393031" cy="466725"/>
          </a:xfrm>
          <a:prstGeom prst="rect">
            <a:avLst/>
          </a:prstGeom>
          <a:noFill/>
          <a:ln>
            <a:noFill/>
          </a:ln>
        </p:spPr>
      </p:pic>
      <p:pic>
        <p:nvPicPr>
          <p:cNvPr id="8" name="Resim 7"/>
          <p:cNvPicPr/>
          <p:nvPr/>
        </p:nvPicPr>
        <p:blipFill>
          <a:blip r:embed="rId4" cstate="print">
            <a:extLst>
              <a:ext uri="{28A0092B-C50C-407E-A947-70E740481C1C}">
                <a14:useLocalDpi xmlns:a14="http://schemas.microsoft.com/office/drawing/2010/main" xmlns="" val="0"/>
              </a:ext>
            </a:extLst>
          </a:blip>
          <a:stretch>
            <a:fillRect/>
          </a:stretch>
        </p:blipFill>
        <p:spPr>
          <a:xfrm>
            <a:off x="7585269" y="332656"/>
            <a:ext cx="1421606" cy="361950"/>
          </a:xfrm>
          <a:prstGeom prst="rect">
            <a:avLst/>
          </a:prstGeom>
        </p:spPr>
      </p:pic>
      <p:sp>
        <p:nvSpPr>
          <p:cNvPr id="11" name="Dikdörtgen 10"/>
          <p:cNvSpPr/>
          <p:nvPr/>
        </p:nvSpPr>
        <p:spPr>
          <a:xfrm>
            <a:off x="17449" y="1132697"/>
            <a:ext cx="5071260" cy="517065"/>
          </a:xfrm>
          <a:prstGeom prst="rect">
            <a:avLst/>
          </a:prstGeom>
        </p:spPr>
        <p:txBody>
          <a:bodyPr wrap="none">
            <a:spAutoFit/>
          </a:bodyPr>
          <a:lstStyle/>
          <a:p>
            <a:pPr algn="just">
              <a:lnSpc>
                <a:spcPct val="115000"/>
              </a:lnSpc>
              <a:spcAft>
                <a:spcPts val="1000"/>
              </a:spcAft>
            </a:pPr>
            <a:r>
              <a:rPr lang="tr-TR" sz="2400" b="1" dirty="0" smtClean="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BCI PAMUK (İYİ PAMUK UYGULAMASI)</a:t>
            </a:r>
            <a:endParaRPr lang="tr-TR" sz="24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Dikdörtgen 3"/>
          <p:cNvSpPr/>
          <p:nvPr/>
        </p:nvSpPr>
        <p:spPr>
          <a:xfrm>
            <a:off x="16724" y="1762743"/>
            <a:ext cx="8011660" cy="369332"/>
          </a:xfrm>
          <a:prstGeom prst="rect">
            <a:avLst/>
          </a:prstGeom>
        </p:spPr>
        <p:txBody>
          <a:bodyPr wrap="square">
            <a:spAutoFit/>
          </a:bodyPr>
          <a:lstStyle/>
          <a:p>
            <a:r>
              <a:rPr lang="tr-TR" dirty="0" err="1"/>
              <a:t>Better</a:t>
            </a:r>
            <a:r>
              <a:rPr lang="tr-TR" dirty="0"/>
              <a:t> </a:t>
            </a:r>
            <a:r>
              <a:rPr lang="tr-TR" dirty="0" err="1"/>
              <a:t>Cotton</a:t>
            </a:r>
            <a:r>
              <a:rPr lang="tr-TR" dirty="0"/>
              <a:t> </a:t>
            </a:r>
            <a:r>
              <a:rPr lang="tr-TR" dirty="0" smtClean="0"/>
              <a:t>Standart pamuk üretiminde kullanılan tarımsal bir yönetim sistemidir.</a:t>
            </a:r>
            <a:endParaRPr lang="tr-TR" sz="2000" dirty="0">
              <a:solidFill>
                <a:srgbClr val="000000"/>
              </a:solidFill>
              <a:latin typeface="Calibri" panose="020F0502020204030204" pitchFamily="34" charset="0"/>
            </a:endParaRPr>
          </a:p>
        </p:txBody>
      </p:sp>
      <p:sp>
        <p:nvSpPr>
          <p:cNvPr id="2" name="Dikdörtgen 1"/>
          <p:cNvSpPr/>
          <p:nvPr/>
        </p:nvSpPr>
        <p:spPr>
          <a:xfrm>
            <a:off x="0" y="2420888"/>
            <a:ext cx="4499992" cy="1754326"/>
          </a:xfrm>
          <a:prstGeom prst="rect">
            <a:avLst/>
          </a:prstGeom>
        </p:spPr>
        <p:txBody>
          <a:bodyPr wrap="square">
            <a:spAutoFit/>
          </a:bodyPr>
          <a:lstStyle/>
          <a:p>
            <a:pPr algn="just"/>
            <a:r>
              <a:rPr lang="tr-TR" dirty="0" err="1" smtClean="0"/>
              <a:t>Better</a:t>
            </a:r>
            <a:r>
              <a:rPr lang="tr-TR" dirty="0" smtClean="0"/>
              <a:t> </a:t>
            </a:r>
            <a:r>
              <a:rPr lang="tr-TR" dirty="0" err="1" smtClean="0"/>
              <a:t>Cotton</a:t>
            </a:r>
            <a:r>
              <a:rPr lang="tr-TR" dirty="0" smtClean="0"/>
              <a:t>,</a:t>
            </a:r>
            <a:r>
              <a:rPr lang="tr-TR" dirty="0"/>
              <a:t> </a:t>
            </a:r>
            <a:r>
              <a:rPr lang="tr-TR" dirty="0" smtClean="0"/>
              <a:t>çevre </a:t>
            </a:r>
            <a:r>
              <a:rPr lang="tr-TR" dirty="0"/>
              <a:t>üzerindeki </a:t>
            </a:r>
            <a:r>
              <a:rPr lang="tr-TR" dirty="0" smtClean="0"/>
              <a:t>baskının azaltılması </a:t>
            </a:r>
            <a:r>
              <a:rPr lang="tr-TR" dirty="0"/>
              <a:t>ve çiftçilerin geçim ve refah seviyelerinin </a:t>
            </a:r>
            <a:r>
              <a:rPr lang="tr-TR" dirty="0" smtClean="0"/>
              <a:t>iyileştirilmesini </a:t>
            </a:r>
            <a:r>
              <a:rPr lang="tr-TR" dirty="0"/>
              <a:t>hedefleyerek </a:t>
            </a:r>
            <a:r>
              <a:rPr lang="tr-TR" dirty="0" smtClean="0"/>
              <a:t>yetiştirilen </a:t>
            </a:r>
            <a:r>
              <a:rPr lang="tr-TR" dirty="0"/>
              <a:t>pamuktur ve daha sürdürülebilir pamuk üretimi için dünyaca </a:t>
            </a:r>
            <a:r>
              <a:rPr lang="tr-TR" dirty="0" smtClean="0"/>
              <a:t>tanınan </a:t>
            </a:r>
            <a:r>
              <a:rPr lang="tr-TR" dirty="0"/>
              <a:t>bir </a:t>
            </a:r>
            <a:r>
              <a:rPr lang="tr-TR" dirty="0" smtClean="0"/>
              <a:t>standarttır</a:t>
            </a:r>
            <a:r>
              <a:rPr lang="tr-TR" dirty="0"/>
              <a:t>.</a:t>
            </a:r>
          </a:p>
        </p:txBody>
      </p:sp>
      <p:sp>
        <p:nvSpPr>
          <p:cNvPr id="3" name="Dikdörtgen 2"/>
          <p:cNvSpPr/>
          <p:nvPr/>
        </p:nvSpPr>
        <p:spPr>
          <a:xfrm>
            <a:off x="0" y="4524700"/>
            <a:ext cx="4576502" cy="1477328"/>
          </a:xfrm>
          <a:prstGeom prst="rect">
            <a:avLst/>
          </a:prstGeom>
        </p:spPr>
        <p:txBody>
          <a:bodyPr wrap="square">
            <a:spAutoFit/>
          </a:bodyPr>
          <a:lstStyle/>
          <a:p>
            <a:pPr algn="just"/>
            <a:r>
              <a:rPr lang="tr-TR" dirty="0" smtClean="0"/>
              <a:t>Zirai </a:t>
            </a:r>
            <a:r>
              <a:rPr lang="tr-TR" dirty="0"/>
              <a:t>ilaç </a:t>
            </a:r>
            <a:r>
              <a:rPr lang="tr-TR" dirty="0" smtClean="0"/>
              <a:t>kullanımı, </a:t>
            </a:r>
            <a:r>
              <a:rPr lang="tr-TR" dirty="0"/>
              <a:t>su </a:t>
            </a:r>
            <a:r>
              <a:rPr lang="tr-TR" dirty="0" smtClean="0"/>
              <a:t>kaynaklarının </a:t>
            </a:r>
            <a:r>
              <a:rPr lang="tr-TR" dirty="0"/>
              <a:t>etkin </a:t>
            </a:r>
            <a:r>
              <a:rPr lang="tr-TR" dirty="0" smtClean="0"/>
              <a:t>kullanımı, </a:t>
            </a:r>
            <a:r>
              <a:rPr lang="tr-TR" dirty="0"/>
              <a:t>toprak </a:t>
            </a:r>
            <a:r>
              <a:rPr lang="tr-TR" dirty="0" smtClean="0"/>
              <a:t>sağlığının iyileştirilmesi </a:t>
            </a:r>
            <a:r>
              <a:rPr lang="tr-TR" dirty="0"/>
              <a:t>ve </a:t>
            </a:r>
            <a:r>
              <a:rPr lang="tr-TR" dirty="0" smtClean="0"/>
              <a:t>tarım çalışanlarının refahının arttırılması </a:t>
            </a:r>
            <a:r>
              <a:rPr lang="tr-TR" dirty="0"/>
              <a:t>gibi konularda çiftçinin </a:t>
            </a:r>
            <a:r>
              <a:rPr lang="tr-TR" dirty="0" smtClean="0"/>
              <a:t>uluslararası tanınmış </a:t>
            </a:r>
            <a:r>
              <a:rPr lang="tr-TR" dirty="0"/>
              <a:t>standartlara uygun üretime </a:t>
            </a:r>
            <a:r>
              <a:rPr lang="tr-TR" dirty="0" smtClean="0"/>
              <a:t>ulaşması sağlanır.</a:t>
            </a:r>
            <a:endParaRPr lang="tr-TR" dirty="0"/>
          </a:p>
        </p:txBody>
      </p:sp>
      <p:pic>
        <p:nvPicPr>
          <p:cNvPr id="10" name="Resim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16016" y="3200212"/>
            <a:ext cx="4290859" cy="1776416"/>
          </a:xfrm>
          <a:prstGeom prst="rect">
            <a:avLst/>
          </a:prstGeom>
        </p:spPr>
      </p:pic>
    </p:spTree>
    <p:extLst>
      <p:ext uri="{BB962C8B-B14F-4D97-AF65-F5344CB8AC3E}">
        <p14:creationId xmlns:p14="http://schemas.microsoft.com/office/powerpoint/2010/main" xmlns="" val="2933393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307" y="280268"/>
            <a:ext cx="1393031" cy="466725"/>
          </a:xfrm>
          <a:prstGeom prst="rect">
            <a:avLst/>
          </a:prstGeom>
          <a:noFill/>
          <a:ln>
            <a:noFill/>
          </a:ln>
        </p:spPr>
      </p:pic>
      <p:pic>
        <p:nvPicPr>
          <p:cNvPr id="8" name="Resim 7"/>
          <p:cNvPicPr/>
          <p:nvPr/>
        </p:nvPicPr>
        <p:blipFill>
          <a:blip r:embed="rId4" cstate="print">
            <a:extLst>
              <a:ext uri="{28A0092B-C50C-407E-A947-70E740481C1C}">
                <a14:useLocalDpi xmlns:a14="http://schemas.microsoft.com/office/drawing/2010/main" xmlns="" val="0"/>
              </a:ext>
            </a:extLst>
          </a:blip>
          <a:stretch>
            <a:fillRect/>
          </a:stretch>
        </p:blipFill>
        <p:spPr>
          <a:xfrm>
            <a:off x="7585269" y="332656"/>
            <a:ext cx="1421606" cy="361950"/>
          </a:xfrm>
          <a:prstGeom prst="rect">
            <a:avLst/>
          </a:prstGeom>
        </p:spPr>
      </p:pic>
      <p:sp>
        <p:nvSpPr>
          <p:cNvPr id="11" name="Dikdörtgen 10"/>
          <p:cNvSpPr/>
          <p:nvPr/>
        </p:nvSpPr>
        <p:spPr>
          <a:xfrm>
            <a:off x="26700" y="735703"/>
            <a:ext cx="3436454" cy="492122"/>
          </a:xfrm>
          <a:prstGeom prst="rect">
            <a:avLst/>
          </a:prstGeom>
        </p:spPr>
        <p:txBody>
          <a:bodyPr wrap="none">
            <a:spAutoFit/>
          </a:bodyPr>
          <a:lstStyle/>
          <a:p>
            <a:pPr algn="just">
              <a:lnSpc>
                <a:spcPct val="115000"/>
              </a:lnSpc>
              <a:spcAft>
                <a:spcPts val="1000"/>
              </a:spcAft>
            </a:pPr>
            <a:r>
              <a:rPr lang="tr-TR" sz="2400" b="1" dirty="0" smtClean="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SÜRDÜRÜLEBİLİR VİSKON</a:t>
            </a:r>
            <a:endParaRPr lang="tr-TR" sz="2400" b="1"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Dikdörtgen 12"/>
          <p:cNvSpPr/>
          <p:nvPr/>
        </p:nvSpPr>
        <p:spPr>
          <a:xfrm>
            <a:off x="107503" y="4623722"/>
            <a:ext cx="8899371" cy="2713563"/>
          </a:xfrm>
          <a:prstGeom prst="rect">
            <a:avLst/>
          </a:prstGeom>
        </p:spPr>
        <p:txBody>
          <a:bodyPr wrap="square">
            <a:spAutoFit/>
          </a:bodyPr>
          <a:lstStyle/>
          <a:p>
            <a:pPr algn="just">
              <a:lnSpc>
                <a:spcPct val="150000"/>
              </a:lnSpc>
              <a:spcAft>
                <a:spcPts val="1000"/>
              </a:spcAft>
            </a:pPr>
            <a:r>
              <a:rPr lang="tr-TR" b="1" dirty="0" smtClean="0"/>
              <a:t>LENZING ECOVERO </a:t>
            </a:r>
            <a:r>
              <a:rPr lang="tr-TR" dirty="0" err="1" smtClean="0"/>
              <a:t>viskon</a:t>
            </a:r>
            <a:r>
              <a:rPr lang="tr-TR" dirty="0" smtClean="0"/>
              <a:t> </a:t>
            </a:r>
            <a:r>
              <a:rPr lang="tr-TR" dirty="0"/>
              <a:t>elyaflar, sertifikalı ve kontrollü kaynaklardan gelen sürdürülebilir ağaç ve hamurdan elde </a:t>
            </a:r>
            <a:r>
              <a:rPr lang="tr-TR" dirty="0" smtClean="0"/>
              <a:t>edilir,</a:t>
            </a:r>
            <a:r>
              <a:rPr lang="tr-TR" dirty="0"/>
              <a:t> </a:t>
            </a:r>
            <a:r>
              <a:rPr lang="tr-TR" dirty="0" smtClean="0"/>
              <a:t>nihai </a:t>
            </a:r>
            <a:r>
              <a:rPr lang="tr-TR" dirty="0"/>
              <a:t>üründe net bir şekilde tespit </a:t>
            </a:r>
            <a:r>
              <a:rPr lang="tr-TR" dirty="0" smtClean="0"/>
              <a:t>edilebilir. </a:t>
            </a:r>
            <a:r>
              <a:rPr lang="tr-TR" dirty="0" smtClean="0">
                <a:solidFill>
                  <a:srgbClr val="000000"/>
                </a:solidFill>
                <a:ea typeface="Calibri" panose="020F0502020204030204" pitchFamily="34" charset="0"/>
              </a:rPr>
              <a:t>(</a:t>
            </a:r>
            <a:r>
              <a:rPr lang="tr-TR" dirty="0">
                <a:solidFill>
                  <a:srgbClr val="000000"/>
                </a:solidFill>
                <a:ea typeface="Calibri" panose="020F0502020204030204" pitchFamily="34" charset="0"/>
              </a:rPr>
              <a:t>izlenebilir ve </a:t>
            </a:r>
            <a:r>
              <a:rPr lang="tr-TR" dirty="0" smtClean="0">
                <a:solidFill>
                  <a:srgbClr val="000000"/>
                </a:solidFill>
                <a:ea typeface="Calibri" panose="020F0502020204030204" pitchFamily="34" charset="0"/>
              </a:rPr>
              <a:t>sertifikalandırılabilir) </a:t>
            </a:r>
            <a:r>
              <a:rPr lang="tr-TR" dirty="0" smtClean="0"/>
              <a:t>Üretimi normal </a:t>
            </a:r>
            <a:r>
              <a:rPr lang="tr-TR" dirty="0" err="1" smtClean="0"/>
              <a:t>viskona</a:t>
            </a:r>
            <a:r>
              <a:rPr lang="tr-TR" dirty="0" smtClean="0"/>
              <a:t> kıyasla %50 </a:t>
            </a:r>
            <a:r>
              <a:rPr lang="tr-TR" dirty="0"/>
              <a:t>daha düşük emisyona ve su </a:t>
            </a:r>
            <a:r>
              <a:rPr lang="tr-TR" dirty="0" smtClean="0"/>
              <a:t>etkisine </a:t>
            </a:r>
            <a:r>
              <a:rPr lang="tr-TR" dirty="0"/>
              <a:t>sahiptir. </a:t>
            </a:r>
            <a:r>
              <a:rPr lang="tr-TR" dirty="0" smtClean="0"/>
              <a:t>(AB eko etiketi taşır) </a:t>
            </a:r>
            <a:r>
              <a:rPr lang="tr-TR" dirty="0" err="1" smtClean="0"/>
              <a:t>Lenzing</a:t>
            </a:r>
            <a:r>
              <a:rPr lang="tr-TR" dirty="0"/>
              <a:t>, ağacı sorumlulukla yönetilen ve sürdürülebilir kaynaklardan geldiği belgelenmiş olan ormanlardan satın alır. </a:t>
            </a:r>
            <a:endParaRPr lang="tr-TR" dirty="0">
              <a:solidFill>
                <a:srgbClr val="000000"/>
              </a:solidFill>
              <a:ea typeface="Calibri" panose="020F0502020204030204" pitchFamily="34" charset="0"/>
            </a:endParaRPr>
          </a:p>
          <a:p>
            <a:pPr algn="just">
              <a:lnSpc>
                <a:spcPct val="150000"/>
              </a:lnSpc>
              <a:spcAft>
                <a:spcPts val="1000"/>
              </a:spcAft>
            </a:pP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Dikdörtgen 13"/>
          <p:cNvSpPr/>
          <p:nvPr/>
        </p:nvSpPr>
        <p:spPr>
          <a:xfrm>
            <a:off x="26700" y="1150041"/>
            <a:ext cx="8980174" cy="1261884"/>
          </a:xfrm>
          <a:prstGeom prst="rect">
            <a:avLst/>
          </a:prstGeom>
        </p:spPr>
        <p:txBody>
          <a:bodyPr wrap="square">
            <a:spAutoFit/>
          </a:bodyPr>
          <a:lstStyle/>
          <a:p>
            <a:pPr>
              <a:spcAft>
                <a:spcPts val="0"/>
              </a:spcAft>
            </a:pPr>
            <a:r>
              <a:rPr lang="tr-TR" b="1" dirty="0">
                <a:solidFill>
                  <a:srgbClr val="000000"/>
                </a:solidFill>
                <a:latin typeface="Calibri" panose="020F0502020204030204" pitchFamily="34" charset="0"/>
                <a:ea typeface="Calibri" panose="020F0502020204030204" pitchFamily="34" charset="0"/>
              </a:rPr>
              <a:t>PEFC</a:t>
            </a:r>
            <a:r>
              <a:rPr lang="tr-TR" dirty="0">
                <a:solidFill>
                  <a:srgbClr val="000000"/>
                </a:solidFill>
                <a:latin typeface="Calibri" panose="020F0502020204030204" pitchFamily="34" charset="0"/>
                <a:ea typeface="Calibri" panose="020F0502020204030204" pitchFamily="34" charset="0"/>
              </a:rPr>
              <a:t> sertifikası </a:t>
            </a:r>
            <a:r>
              <a:rPr lang="tr-TR" dirty="0" err="1">
                <a:solidFill>
                  <a:srgbClr val="000000"/>
                </a:solidFill>
                <a:latin typeface="Calibri" panose="020F0502020204030204" pitchFamily="34" charset="0"/>
                <a:ea typeface="Calibri" panose="020F0502020204030204" pitchFamily="34" charset="0"/>
              </a:rPr>
              <a:t>Avrupadaki</a:t>
            </a:r>
            <a:r>
              <a:rPr lang="tr-TR" dirty="0">
                <a:solidFill>
                  <a:srgbClr val="000000"/>
                </a:solidFill>
                <a:latin typeface="Calibri" panose="020F0502020204030204" pitchFamily="34" charset="0"/>
                <a:ea typeface="Calibri" panose="020F0502020204030204" pitchFamily="34" charset="0"/>
              </a:rPr>
              <a:t> ormanların sürdürülebilir </a:t>
            </a:r>
            <a:r>
              <a:rPr lang="tr-TR" dirty="0" err="1" smtClean="0">
                <a:solidFill>
                  <a:srgbClr val="000000"/>
                </a:solidFill>
                <a:latin typeface="Calibri" panose="020F0502020204030204" pitchFamily="34" charset="0"/>
                <a:ea typeface="Calibri" panose="020F0502020204030204" pitchFamily="34" charset="0"/>
              </a:rPr>
              <a:t>viskon</a:t>
            </a:r>
            <a:r>
              <a:rPr lang="tr-TR" dirty="0" smtClean="0">
                <a:solidFill>
                  <a:srgbClr val="000000"/>
                </a:solidFill>
                <a:latin typeface="Calibri" panose="020F0502020204030204" pitchFamily="34" charset="0"/>
                <a:ea typeface="Calibri" panose="020F0502020204030204" pitchFamily="34" charset="0"/>
              </a:rPr>
              <a:t> sertifikası (izlenebilir)</a:t>
            </a:r>
            <a:endParaRPr lang="tr-TR" sz="2000" dirty="0">
              <a:solidFill>
                <a:srgbClr val="000000"/>
              </a:solidFill>
              <a:latin typeface="Times New Roman" panose="02020603050405020304" pitchFamily="18" charset="0"/>
              <a:ea typeface="Calibri" panose="020F0502020204030204" pitchFamily="34" charset="0"/>
            </a:endParaRPr>
          </a:p>
          <a:p>
            <a:pPr>
              <a:spcAft>
                <a:spcPts val="0"/>
              </a:spcAft>
            </a:pPr>
            <a:r>
              <a:rPr lang="tr-TR" dirty="0">
                <a:solidFill>
                  <a:srgbClr val="000000"/>
                </a:solidFill>
                <a:latin typeface="Calibri" panose="020F0502020204030204" pitchFamily="34" charset="0"/>
                <a:ea typeface="Calibri" panose="020F0502020204030204" pitchFamily="34" charset="0"/>
              </a:rPr>
              <a:t> </a:t>
            </a:r>
            <a:endParaRPr lang="tr-TR" sz="2000" dirty="0">
              <a:solidFill>
                <a:srgbClr val="000000"/>
              </a:solidFill>
              <a:latin typeface="Times New Roman" panose="02020603050405020304" pitchFamily="18" charset="0"/>
              <a:ea typeface="Calibri" panose="020F0502020204030204" pitchFamily="34" charset="0"/>
            </a:endParaRPr>
          </a:p>
          <a:p>
            <a:r>
              <a:rPr lang="tr-TR" b="1" dirty="0">
                <a:solidFill>
                  <a:srgbClr val="000000"/>
                </a:solidFill>
                <a:latin typeface="Calibri" panose="020F0502020204030204" pitchFamily="34" charset="0"/>
                <a:ea typeface="Calibri" panose="020F0502020204030204" pitchFamily="34" charset="0"/>
              </a:rPr>
              <a:t>FSC</a:t>
            </a:r>
            <a:r>
              <a:rPr lang="tr-TR" dirty="0">
                <a:solidFill>
                  <a:srgbClr val="000000"/>
                </a:solidFill>
                <a:latin typeface="Calibri" panose="020F0502020204030204" pitchFamily="34" charset="0"/>
                <a:ea typeface="Calibri" panose="020F0502020204030204" pitchFamily="34" charset="0"/>
              </a:rPr>
              <a:t> sertifikası Avrupa dışındaki ormanların sürdürülebilir </a:t>
            </a:r>
            <a:r>
              <a:rPr lang="tr-TR" dirty="0" err="1" smtClean="0">
                <a:solidFill>
                  <a:srgbClr val="000000"/>
                </a:solidFill>
                <a:latin typeface="Calibri" panose="020F0502020204030204" pitchFamily="34" charset="0"/>
                <a:ea typeface="Calibri" panose="020F0502020204030204" pitchFamily="34" charset="0"/>
              </a:rPr>
              <a:t>viskon</a:t>
            </a:r>
            <a:r>
              <a:rPr lang="tr-TR" dirty="0" smtClean="0">
                <a:solidFill>
                  <a:srgbClr val="000000"/>
                </a:solidFill>
                <a:latin typeface="Calibri" panose="020F0502020204030204" pitchFamily="34" charset="0"/>
                <a:ea typeface="Calibri" panose="020F0502020204030204" pitchFamily="34" charset="0"/>
              </a:rPr>
              <a:t> sertifikası </a:t>
            </a:r>
            <a:r>
              <a:rPr lang="tr-TR" dirty="0">
                <a:solidFill>
                  <a:srgbClr val="000000"/>
                </a:solidFill>
                <a:latin typeface="Calibri" panose="020F0502020204030204" pitchFamily="34" charset="0"/>
                <a:ea typeface="Calibri" panose="020F0502020204030204" pitchFamily="34" charset="0"/>
              </a:rPr>
              <a:t>(izlenebilir)</a:t>
            </a:r>
            <a:endParaRPr lang="tr-TR" dirty="0">
              <a:solidFill>
                <a:srgbClr val="000000"/>
              </a:solidFill>
              <a:latin typeface="Times New Roman" panose="02020603050405020304" pitchFamily="18" charset="0"/>
              <a:ea typeface="Calibri" panose="020F0502020204030204" pitchFamily="34" charset="0"/>
            </a:endParaRPr>
          </a:p>
          <a:p>
            <a:pPr>
              <a:spcAft>
                <a:spcPts val="0"/>
              </a:spcAft>
            </a:pPr>
            <a:endParaRPr lang="tr-TR" sz="2000" dirty="0">
              <a:solidFill>
                <a:srgbClr val="000000"/>
              </a:solidFill>
              <a:effectLst/>
              <a:latin typeface="Times New Roman" panose="02020603050405020304" pitchFamily="18" charset="0"/>
              <a:ea typeface="Calibri" panose="020F0502020204030204" pitchFamily="34" charset="0"/>
            </a:endParaRPr>
          </a:p>
        </p:txBody>
      </p:sp>
      <p:pic>
        <p:nvPicPr>
          <p:cNvPr id="15" name="Resim 14"/>
          <p:cNvPicPr>
            <a:picLocks noChangeAspect="1"/>
          </p:cNvPicPr>
          <p:nvPr/>
        </p:nvPicPr>
        <p:blipFill>
          <a:blip r:embed="rId5" cstate="print"/>
          <a:stretch>
            <a:fillRect/>
          </a:stretch>
        </p:blipFill>
        <p:spPr>
          <a:xfrm>
            <a:off x="542764" y="2060848"/>
            <a:ext cx="2125147" cy="2543895"/>
          </a:xfrm>
          <a:prstGeom prst="rect">
            <a:avLst/>
          </a:prstGeom>
        </p:spPr>
      </p:pic>
      <p:pic>
        <p:nvPicPr>
          <p:cNvPr id="16" name="Resim 15"/>
          <p:cNvPicPr>
            <a:picLocks noChangeAspect="1"/>
          </p:cNvPicPr>
          <p:nvPr/>
        </p:nvPicPr>
        <p:blipFill>
          <a:blip r:embed="rId6" cstate="print"/>
          <a:stretch>
            <a:fillRect/>
          </a:stretch>
        </p:blipFill>
        <p:spPr>
          <a:xfrm>
            <a:off x="3707904" y="2079826"/>
            <a:ext cx="1976346" cy="2543896"/>
          </a:xfrm>
          <a:prstGeom prst="rect">
            <a:avLst/>
          </a:prstGeom>
        </p:spPr>
      </p:pic>
    </p:spTree>
    <p:extLst>
      <p:ext uri="{BB962C8B-B14F-4D97-AF65-F5344CB8AC3E}">
        <p14:creationId xmlns:p14="http://schemas.microsoft.com/office/powerpoint/2010/main" xmlns="" val="3148110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307" y="280268"/>
            <a:ext cx="1393031" cy="466725"/>
          </a:xfrm>
          <a:prstGeom prst="rect">
            <a:avLst/>
          </a:prstGeom>
          <a:noFill/>
          <a:ln>
            <a:noFill/>
          </a:ln>
        </p:spPr>
      </p:pic>
      <p:pic>
        <p:nvPicPr>
          <p:cNvPr id="8" name="Resim 7"/>
          <p:cNvPicPr/>
          <p:nvPr/>
        </p:nvPicPr>
        <p:blipFill>
          <a:blip r:embed="rId4" cstate="print">
            <a:extLst>
              <a:ext uri="{28A0092B-C50C-407E-A947-70E740481C1C}">
                <a14:useLocalDpi xmlns:a14="http://schemas.microsoft.com/office/drawing/2010/main" xmlns="" val="0"/>
              </a:ext>
            </a:extLst>
          </a:blip>
          <a:stretch>
            <a:fillRect/>
          </a:stretch>
        </p:blipFill>
        <p:spPr>
          <a:xfrm>
            <a:off x="7585269" y="332656"/>
            <a:ext cx="1421606" cy="361950"/>
          </a:xfrm>
          <a:prstGeom prst="rect">
            <a:avLst/>
          </a:prstGeom>
        </p:spPr>
      </p:pic>
      <p:sp>
        <p:nvSpPr>
          <p:cNvPr id="11" name="Dikdörtgen 10"/>
          <p:cNvSpPr/>
          <p:nvPr/>
        </p:nvSpPr>
        <p:spPr>
          <a:xfrm>
            <a:off x="72481" y="3337740"/>
            <a:ext cx="1164871" cy="492122"/>
          </a:xfrm>
          <a:prstGeom prst="rect">
            <a:avLst/>
          </a:prstGeom>
        </p:spPr>
        <p:txBody>
          <a:bodyPr wrap="none">
            <a:spAutoFit/>
          </a:bodyPr>
          <a:lstStyle/>
          <a:p>
            <a:pPr algn="just">
              <a:lnSpc>
                <a:spcPct val="115000"/>
              </a:lnSpc>
              <a:spcAft>
                <a:spcPts val="1000"/>
              </a:spcAft>
            </a:pPr>
            <a:r>
              <a:rPr lang="tr-TR" sz="2400" b="1" dirty="0" smtClean="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MODAL</a:t>
            </a:r>
            <a:endParaRPr lang="tr-TR" sz="2400" b="1"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Dikdörtgen 2"/>
          <p:cNvSpPr/>
          <p:nvPr/>
        </p:nvSpPr>
        <p:spPr>
          <a:xfrm>
            <a:off x="40491" y="2880807"/>
            <a:ext cx="6373662" cy="369332"/>
          </a:xfrm>
          <a:prstGeom prst="rect">
            <a:avLst/>
          </a:prstGeom>
        </p:spPr>
        <p:txBody>
          <a:bodyPr wrap="square">
            <a:spAutoFit/>
          </a:bodyPr>
          <a:lstStyle/>
          <a:p>
            <a:r>
              <a:rPr lang="tr-TR" dirty="0"/>
              <a:t>Su tüketimi de pamuk ile karşılaştırıldığında 10 – 20 kat daha azdır. </a:t>
            </a:r>
          </a:p>
        </p:txBody>
      </p:sp>
      <p:sp>
        <p:nvSpPr>
          <p:cNvPr id="4" name="Dikdörtgen 3"/>
          <p:cNvSpPr/>
          <p:nvPr/>
        </p:nvSpPr>
        <p:spPr>
          <a:xfrm>
            <a:off x="112938" y="2064203"/>
            <a:ext cx="8894381" cy="646331"/>
          </a:xfrm>
          <a:prstGeom prst="rect">
            <a:avLst/>
          </a:prstGeom>
        </p:spPr>
        <p:txBody>
          <a:bodyPr wrap="square">
            <a:spAutoFit/>
          </a:bodyPr>
          <a:lstStyle/>
          <a:p>
            <a:pPr algn="just"/>
            <a:r>
              <a:rPr lang="tr-TR" b="1" dirty="0" smtClean="0"/>
              <a:t>TENCEL</a:t>
            </a:r>
            <a:r>
              <a:rPr lang="tr-TR" dirty="0" smtClean="0"/>
              <a:t> doğadan </a:t>
            </a:r>
            <a:r>
              <a:rPr lang="tr-TR" dirty="0"/>
              <a:t>gelen fonksiyonel elyaftır. Ağaç gövdesinden elde edildiği için botanik kökenlidir.</a:t>
            </a:r>
          </a:p>
        </p:txBody>
      </p:sp>
      <p:sp>
        <p:nvSpPr>
          <p:cNvPr id="5" name="Dikdörtgen 4"/>
          <p:cNvSpPr/>
          <p:nvPr/>
        </p:nvSpPr>
        <p:spPr>
          <a:xfrm>
            <a:off x="112938" y="4005064"/>
            <a:ext cx="8821934" cy="1477328"/>
          </a:xfrm>
          <a:prstGeom prst="rect">
            <a:avLst/>
          </a:prstGeom>
        </p:spPr>
        <p:txBody>
          <a:bodyPr wrap="square">
            <a:spAutoFit/>
          </a:bodyPr>
          <a:lstStyle/>
          <a:p>
            <a:pPr algn="just"/>
            <a:r>
              <a:rPr lang="tr-TR" b="1" dirty="0" smtClean="0"/>
              <a:t>MODAL, </a:t>
            </a:r>
            <a:r>
              <a:rPr lang="tr-TR" dirty="0" smtClean="0"/>
              <a:t>ağırlıklı </a:t>
            </a:r>
            <a:r>
              <a:rPr lang="tr-TR" dirty="0"/>
              <a:t>olarak Avusturya ve komşu ülkelerdeki sürdürülebilir ormanlardan elde edilen kayın ağacından üretilir. Kayın ağacı ormanları, yenilenebilir bir hammadde kaynağıdır. </a:t>
            </a:r>
            <a:r>
              <a:rPr lang="tr-TR" dirty="0" err="1"/>
              <a:t>Lenzing</a:t>
            </a:r>
            <a:r>
              <a:rPr lang="tr-TR" dirty="0"/>
              <a:t> tesislerinde kullanılan ağaçların büyük bir kısmı, Avusturya'da yer alan </a:t>
            </a:r>
            <a:r>
              <a:rPr lang="tr-TR" dirty="0" err="1"/>
              <a:t>Lenzing</a:t>
            </a:r>
            <a:r>
              <a:rPr lang="tr-TR" dirty="0"/>
              <a:t> Ağaç ve Hamur </a:t>
            </a:r>
            <a:r>
              <a:rPr lang="tr-TR" dirty="0" err="1"/>
              <a:t>Politikası'nın</a:t>
            </a:r>
            <a:r>
              <a:rPr lang="tr-TR" dirty="0"/>
              <a:t> katı yönergelerine uygun sertifikalı ve kontrollü ağaç kaynaklarından gelir.</a:t>
            </a:r>
          </a:p>
        </p:txBody>
      </p:sp>
      <p:sp>
        <p:nvSpPr>
          <p:cNvPr id="17" name="Dikdörtgen 16"/>
          <p:cNvSpPr/>
          <p:nvPr/>
        </p:nvSpPr>
        <p:spPr>
          <a:xfrm>
            <a:off x="19596" y="1298491"/>
            <a:ext cx="1133644" cy="492122"/>
          </a:xfrm>
          <a:prstGeom prst="rect">
            <a:avLst/>
          </a:prstGeom>
        </p:spPr>
        <p:txBody>
          <a:bodyPr wrap="none">
            <a:spAutoFit/>
          </a:bodyPr>
          <a:lstStyle/>
          <a:p>
            <a:pPr algn="just">
              <a:lnSpc>
                <a:spcPct val="115000"/>
              </a:lnSpc>
              <a:spcAft>
                <a:spcPts val="1000"/>
              </a:spcAft>
            </a:pPr>
            <a:r>
              <a:rPr lang="tr-TR" sz="2400" b="1" dirty="0" smtClean="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TENCEL</a:t>
            </a:r>
            <a:endParaRPr lang="tr-TR" sz="2400" b="1"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772586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339752" y="725472"/>
            <a:ext cx="4465465" cy="1732434"/>
          </a:xfrm>
        </p:spPr>
        <p:txBody>
          <a:bodyPr>
            <a:normAutofit/>
          </a:bodyPr>
          <a:lstStyle/>
          <a:p>
            <a:pPr algn="ctr"/>
            <a:r>
              <a:rPr lang="tr-TR" sz="3600" b="1" dirty="0" smtClean="0">
                <a:solidFill>
                  <a:schemeClr val="accent3">
                    <a:lumMod val="50000"/>
                  </a:schemeClr>
                </a:solidFill>
                <a:latin typeface="+mn-lt"/>
              </a:rPr>
              <a:t>SÜRDÜRÜLEBİLİR </a:t>
            </a:r>
            <a:br>
              <a:rPr lang="tr-TR" sz="3600" b="1" dirty="0" smtClean="0">
                <a:solidFill>
                  <a:schemeClr val="accent3">
                    <a:lumMod val="50000"/>
                  </a:schemeClr>
                </a:solidFill>
                <a:latin typeface="+mn-lt"/>
              </a:rPr>
            </a:br>
            <a:r>
              <a:rPr lang="tr-TR" sz="3600" b="1" dirty="0" smtClean="0">
                <a:solidFill>
                  <a:schemeClr val="accent3">
                    <a:lumMod val="50000"/>
                  </a:schemeClr>
                </a:solidFill>
                <a:latin typeface="+mn-lt"/>
              </a:rPr>
              <a:t>ENERJİ YÖNETİMİ</a:t>
            </a:r>
            <a:r>
              <a:rPr lang="tr-TR" sz="3200" b="1" dirty="0" smtClean="0">
                <a:latin typeface="Bodoni MT Black" pitchFamily="18" charset="0"/>
              </a:rPr>
              <a:t/>
            </a:r>
            <a:br>
              <a:rPr lang="tr-TR" sz="3200" b="1" dirty="0" smtClean="0">
                <a:latin typeface="Bodoni MT Black" pitchFamily="18" charset="0"/>
              </a:rPr>
            </a:br>
            <a:endParaRPr lang="tr-TR" sz="3200" b="1" dirty="0">
              <a:latin typeface="Bodoni MT Black" pitchFamily="18" charset="0"/>
            </a:endParaRPr>
          </a:p>
        </p:txBody>
      </p:sp>
      <p:pic>
        <p:nvPicPr>
          <p:cNvPr id="4" name="Resim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12" y="250517"/>
            <a:ext cx="1393031" cy="466725"/>
          </a:xfrm>
          <a:prstGeom prst="rect">
            <a:avLst/>
          </a:prstGeom>
          <a:noFill/>
          <a:ln>
            <a:noFill/>
          </a:ln>
        </p:spPr>
      </p:pic>
      <p:pic>
        <p:nvPicPr>
          <p:cNvPr id="5" name="Resim 4"/>
          <p:cNvPicPr/>
          <p:nvPr/>
        </p:nvPicPr>
        <p:blipFill>
          <a:blip r:embed="rId3" cstate="print">
            <a:extLst>
              <a:ext uri="{28A0092B-C50C-407E-A947-70E740481C1C}">
                <a14:useLocalDpi xmlns:a14="http://schemas.microsoft.com/office/drawing/2010/main" xmlns="" val="0"/>
              </a:ext>
            </a:extLst>
          </a:blip>
          <a:stretch>
            <a:fillRect/>
          </a:stretch>
        </p:blipFill>
        <p:spPr>
          <a:xfrm>
            <a:off x="7390558" y="326504"/>
            <a:ext cx="1421606" cy="361950"/>
          </a:xfrm>
          <a:prstGeom prst="rect">
            <a:avLst/>
          </a:prstGeom>
        </p:spPr>
      </p:pic>
      <p:pic>
        <p:nvPicPr>
          <p:cNvPr id="8" name="Picture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75656" y="2132856"/>
            <a:ext cx="6365903" cy="440970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79095096"/>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1709</TotalTime>
  <Words>1707</Words>
  <Application>Microsoft Office PowerPoint</Application>
  <PresentationFormat>Ekran Gösterisi (4:3)</PresentationFormat>
  <Paragraphs>202</Paragraphs>
  <Slides>30</Slides>
  <Notes>7</Notes>
  <HiddenSlides>0</HiddenSlides>
  <MMClips>0</MMClips>
  <ScaleCrop>false</ScaleCrop>
  <HeadingPairs>
    <vt:vector size="4" baseType="variant">
      <vt:variant>
        <vt:lpstr>Tema</vt:lpstr>
      </vt:variant>
      <vt:variant>
        <vt:i4>5</vt:i4>
      </vt:variant>
      <vt:variant>
        <vt:lpstr>Slayt Başlıkları</vt:lpstr>
      </vt:variant>
      <vt:variant>
        <vt:i4>30</vt:i4>
      </vt:variant>
    </vt:vector>
  </HeadingPairs>
  <TitlesOfParts>
    <vt:vector size="35" baseType="lpstr">
      <vt:lpstr>Ofis Teması</vt:lpstr>
      <vt:lpstr>Office Teması</vt:lpstr>
      <vt:lpstr>1_Office Teması</vt:lpstr>
      <vt:lpstr>2_Office Teması</vt:lpstr>
      <vt:lpstr>3_Office Teması</vt:lpstr>
      <vt:lpstr>SÜRDÜRÜLEBİLİRLİK  YÖNETİMİ </vt:lpstr>
      <vt:lpstr>Slayt 2</vt:lpstr>
      <vt:lpstr>Slayt 3</vt:lpstr>
      <vt:lpstr>Slayt 4</vt:lpstr>
      <vt:lpstr>Slayt 5</vt:lpstr>
      <vt:lpstr>Slayt 6</vt:lpstr>
      <vt:lpstr>Slayt 7</vt:lpstr>
      <vt:lpstr>Slayt 8</vt:lpstr>
      <vt:lpstr>SÜRDÜRÜLEBİLİR  ENERJİ YÖNETİMİ </vt:lpstr>
      <vt:lpstr>Slayt 10</vt:lpstr>
      <vt:lpstr>Slayt 11</vt:lpstr>
      <vt:lpstr>Slayt 12</vt:lpstr>
      <vt:lpstr>Slayt 13</vt:lpstr>
      <vt:lpstr>Slayt 14</vt:lpstr>
      <vt:lpstr>Slayt 15</vt:lpstr>
      <vt:lpstr>Slayt 16</vt:lpstr>
      <vt:lpstr>Slayt 17</vt:lpstr>
      <vt:lpstr>SÜRDÜRÜLEBİLİR ÇEVRE VE KİMYASAL YÖNETİMİ </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SÜRDÜRÜLEBİLİR  ENERJİ YÖNETİMİ</dc:title>
  <dc:creator>Gamze Sert</dc:creator>
  <cp:lastModifiedBy>user</cp:lastModifiedBy>
  <cp:revision>133</cp:revision>
  <dcterms:created xsi:type="dcterms:W3CDTF">2019-01-25T12:30:48Z</dcterms:created>
  <dcterms:modified xsi:type="dcterms:W3CDTF">2019-05-14T11:43:50Z</dcterms:modified>
</cp:coreProperties>
</file>