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şlık Slaydı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rgbClr val="878878">
              <a:alpha val="64705"/>
            </a:srgbClr>
          </a:solidFill>
          <a:ln w="11000" cap="rnd" cmpd="sng">
            <a:solidFill>
              <a:srgbClr val="9B9F8D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28600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800"/>
              <a:buFont typeface="Rockwell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4687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2240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SzPts val="1620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5562600" y="6509004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8638952" y="6509004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1600200" y="6509004"/>
            <a:ext cx="39074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, Dikey Metin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1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body" idx="1"/>
          </p:nvPr>
        </p:nvSpPr>
        <p:spPr>
          <a:xfrm rot="5400000">
            <a:off x="2308860" y="-205423"/>
            <a:ext cx="452628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0861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marL="914400" lvl="1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ldNum" idx="12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key Başlık ve Metin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600"/>
              <a:buFont typeface="Rockwel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0861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marL="914400" lvl="1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sldNum" idx="12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şlık ve İçerik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08610" algn="l">
              <a:spcBef>
                <a:spcPts val="0"/>
              </a:spcBef>
              <a:spcAft>
                <a:spcPts val="0"/>
              </a:spcAft>
              <a:buSzPts val="1260"/>
              <a:buChar char="⦿"/>
              <a:defRPr/>
            </a:lvl1pPr>
            <a:lvl2pPr marL="914400" lvl="1" indent="-331469" algn="l">
              <a:spcBef>
                <a:spcPts val="400"/>
              </a:spcBef>
              <a:spcAft>
                <a:spcPts val="0"/>
              </a:spcAft>
              <a:buSzPts val="1620"/>
              <a:buChar char="•"/>
              <a:defRPr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sldNum" idx="12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ölüm Üstbilgisi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0057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68BE6E"/>
              </a:buClr>
              <a:buSzPts val="4000"/>
              <a:buFont typeface="Rockwell"/>
              <a:buNone/>
              <a:defRPr sz="4000" b="1" cap="none">
                <a:solidFill>
                  <a:srgbClr val="68BE6E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128000" bIns="45700" anchor="t" anchorCtr="0"/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14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620"/>
              <a:buFont typeface="Rockwell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5562600" y="651367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8638952" y="6513670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ftr" idx="11"/>
          </p:nvPr>
        </p:nvSpPr>
        <p:spPr>
          <a:xfrm>
            <a:off x="1600200" y="6513670"/>
            <a:ext cx="39074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İki İçerik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457200" y="1645920"/>
            <a:ext cx="4038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3060" algn="l">
              <a:spcBef>
                <a:spcPts val="0"/>
              </a:spcBef>
              <a:spcAft>
                <a:spcPts val="0"/>
              </a:spcAft>
              <a:buSzPts val="1960"/>
              <a:buChar char="⦿"/>
              <a:defRPr sz="2800"/>
            </a:lvl1pPr>
            <a:lvl2pPr marL="914400" lvl="1" indent="-365760" algn="l">
              <a:spcBef>
                <a:spcPts val="400"/>
              </a:spcBef>
              <a:spcAft>
                <a:spcPts val="0"/>
              </a:spcAft>
              <a:buSzPts val="2160"/>
              <a:buFont typeface="Rockwell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2"/>
          </p:nvPr>
        </p:nvSpPr>
        <p:spPr>
          <a:xfrm>
            <a:off x="4648200" y="1645920"/>
            <a:ext cx="4038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3060" algn="l">
              <a:spcBef>
                <a:spcPts val="0"/>
              </a:spcBef>
              <a:spcAft>
                <a:spcPts val="0"/>
              </a:spcAft>
              <a:buSzPts val="1960"/>
              <a:buChar char="⦿"/>
              <a:defRPr sz="2800"/>
            </a:lvl1pPr>
            <a:lvl2pPr marL="914400" lvl="1" indent="-365760" algn="l">
              <a:spcBef>
                <a:spcPts val="400"/>
              </a:spcBef>
              <a:spcAft>
                <a:spcPts val="0"/>
              </a:spcAft>
              <a:buSzPts val="2160"/>
              <a:buFont typeface="Rockwell"/>
              <a:buChar char="•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rşılaştırma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7" name="Google Shape;47;p6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600"/>
              <a:buFont typeface="Rockwel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540"/>
              <a:buNone/>
              <a:defRPr sz="2200" b="0" cap="none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None/>
              <a:defRPr sz="2000" b="1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2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540"/>
              <a:buNone/>
              <a:defRPr sz="2200" b="0" cap="none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None/>
              <a:defRPr sz="2000" b="1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3"/>
          </p:nvPr>
        </p:nvSpPr>
        <p:spPr>
          <a:xfrm>
            <a:off x="457200" y="2362200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6390" algn="l">
              <a:spcBef>
                <a:spcPts val="0"/>
              </a:spcBef>
              <a:spcAft>
                <a:spcPts val="0"/>
              </a:spcAft>
              <a:buSzPts val="1540"/>
              <a:buChar char="⦿"/>
              <a:defRPr sz="22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Char char="•"/>
              <a:defRPr sz="20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body" idx="4"/>
          </p:nvPr>
        </p:nvSpPr>
        <p:spPr>
          <a:xfrm>
            <a:off x="4645025" y="2362200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6390" algn="l">
              <a:spcBef>
                <a:spcPts val="0"/>
              </a:spcBef>
              <a:spcAft>
                <a:spcPts val="0"/>
              </a:spcAft>
              <a:buSzPts val="1540"/>
              <a:buChar char="⦿"/>
              <a:defRPr sz="2200"/>
            </a:lvl1pPr>
            <a:lvl2pPr marL="914400" lvl="1" indent="-342900" algn="l">
              <a:spcBef>
                <a:spcPts val="400"/>
              </a:spcBef>
              <a:spcAft>
                <a:spcPts val="0"/>
              </a:spcAft>
              <a:buSzPts val="1800"/>
              <a:buFont typeface="Rockwell"/>
              <a:buChar char="•"/>
              <a:defRPr sz="2000"/>
            </a:lvl2pPr>
            <a:lvl3pPr marL="1371600" lvl="2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Yalnızca Başlık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1" name="Google Shape;61;p7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ş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şlıklı İçerik" type="objTx">
  <p:cSld name="OBJECT_WITH_CAPTION_TEXT">
    <p:bg>
      <p:bgPr>
        <a:solidFill>
          <a:schemeClr val="dk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700" dist="12900" dir="5400000" algn="tl" rotWithShape="0">
              <a:srgbClr val="000000">
                <a:alpha val="7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2000"/>
              <a:buFont typeface="Rockwel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1"/>
          </p:nvPr>
        </p:nvSpPr>
        <p:spPr>
          <a:xfrm>
            <a:off x="4963136" y="1107560"/>
            <a:ext cx="393192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080"/>
              <a:buFont typeface="Rockwell"/>
              <a:buNone/>
              <a:defRPr sz="12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2"/>
          </p:nvPr>
        </p:nvSpPr>
        <p:spPr>
          <a:xfrm>
            <a:off x="228600" y="2209800"/>
            <a:ext cx="8666456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70840" algn="l">
              <a:spcBef>
                <a:spcPts val="0"/>
              </a:spcBef>
              <a:spcAft>
                <a:spcPts val="0"/>
              </a:spcAft>
              <a:buSzPts val="2240"/>
              <a:buChar char="⦿"/>
              <a:defRPr sz="3200"/>
            </a:lvl1pPr>
            <a:lvl2pPr marL="914400" lvl="1" indent="-388619" algn="l">
              <a:spcBef>
                <a:spcPts val="400"/>
              </a:spcBef>
              <a:spcAft>
                <a:spcPts val="0"/>
              </a:spcAft>
              <a:buSzPts val="2520"/>
              <a:buFont typeface="Rockwell"/>
              <a:buChar char="•"/>
              <a:defRPr sz="2800"/>
            </a:lvl2pPr>
            <a:lvl3pPr marL="1371600" lvl="2" indent="-381000" algn="l">
              <a:spcBef>
                <a:spcPts val="4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5562600" y="651367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8638952" y="6513670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ftr" idx="11"/>
          </p:nvPr>
        </p:nvSpPr>
        <p:spPr>
          <a:xfrm>
            <a:off x="1600200" y="6513670"/>
            <a:ext cx="39074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şlıklı Resim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2000"/>
              <a:buFont typeface="Rockwel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body" idx="1"/>
          </p:nvPr>
        </p:nvSpPr>
        <p:spPr>
          <a:xfrm>
            <a:off x="3040443" y="5388936"/>
            <a:ext cx="5486400" cy="912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>
              <a:spcBef>
                <a:spcPts val="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97180" algn="l">
              <a:spcBef>
                <a:spcPts val="400"/>
              </a:spcBef>
              <a:spcAft>
                <a:spcPts val="0"/>
              </a:spcAft>
              <a:buSzPts val="1080"/>
              <a:buFont typeface="Rockwell"/>
              <a:buChar char="•"/>
              <a:defRPr sz="1200"/>
            </a:lvl2pPr>
            <a:lvl3pPr marL="1371600" lvl="2" indent="-292100" algn="l">
              <a:spcBef>
                <a:spcPts val="40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40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40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spcBef>
                <a:spcPts val="40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>
            <a:spLocks noGrp="1"/>
          </p:cNvSpPr>
          <p:nvPr>
            <p:ph type="pic" idx="2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rgbClr val="878878">
              <a:alpha val="64705"/>
            </a:srgbClr>
          </a:solidFill>
          <a:ln w="11000" cap="rnd" cmpd="sng">
            <a:solidFill>
              <a:srgbClr val="9B9F8D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dt" idx="10"/>
          </p:nvPr>
        </p:nvSpPr>
        <p:spPr>
          <a:xfrm>
            <a:off x="5562600" y="6509004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8638952" y="6509004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lvl="1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lvl="2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lvl="3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lvl="4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lvl="5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lvl="6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lvl="7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lvl="8" indent="0" algn="r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ftr" idx="11"/>
          </p:nvPr>
        </p:nvSpPr>
        <p:spPr>
          <a:xfrm>
            <a:off x="1600200" y="6509004"/>
            <a:ext cx="39074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50000" sy="50000" flip="none" algn="t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rgbClr val="878878">
              <a:alpha val="64705"/>
            </a:srgbClr>
          </a:solidFill>
          <a:ln w="11000" cap="rnd" cmpd="sng">
            <a:solidFill>
              <a:srgbClr val="9B9F8D">
                <a:alpha val="87843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B8B9B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rgbClr val="B8B9B0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DFE0D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4600"/>
              <a:buFont typeface="Rockwell"/>
              <a:buNone/>
              <a:defRPr sz="4600" b="0" i="0" u="none" strike="noStrike" cap="none">
                <a:solidFill>
                  <a:srgbClr val="E7E9C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7084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⦿"/>
              <a:defRPr sz="3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7719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340"/>
              <a:buFont typeface="Rockwell"/>
              <a:buChar char="•"/>
              <a:defRPr sz="2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746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492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429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302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 txBox="1">
            <a:spLocks noGrp="1"/>
          </p:cNvSpPr>
          <p:nvPr>
            <p:ph type="ctrTitle"/>
          </p:nvPr>
        </p:nvSpPr>
        <p:spPr>
          <a:xfrm>
            <a:off x="464234" y="381001"/>
            <a:ext cx="8229600" cy="1319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28600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3000"/>
              <a:buFont typeface="Rockwell"/>
              <a:buNone/>
            </a:pPr>
            <a:r>
              <a:rPr lang="tr-TR" sz="3000"/>
              <a:t>GİRİŞİMCİLİK NEDİR?  </a:t>
            </a:r>
            <a:br>
              <a:rPr lang="tr-TR" sz="3000"/>
            </a:br>
            <a:r>
              <a:rPr lang="tr-TR" sz="3000"/>
              <a:t>                                    GİRİŞİMCİ KİMDİR?</a:t>
            </a:r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subTitle" idx="1"/>
          </p:nvPr>
        </p:nvSpPr>
        <p:spPr>
          <a:xfrm>
            <a:off x="251520" y="2852936"/>
            <a:ext cx="8568952" cy="3312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24687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tr-TR" sz="2240"/>
              <a:t>Girişimcilik ;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tr-TR" sz="2240"/>
              <a:t>1- Kâr elde etmek amacıyla işler organize etmek ve işin riskini üstlenmek işidir.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tr-TR" sz="2240"/>
              <a:t>2-İnsanın maddi anlamda kendini geliştirme sanatıdır.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tr-TR" sz="2240"/>
              <a:t>3-Sosyal ve ekonomik yönleri ile geleceği inşa etmek ve toplumsal fayda yaratmaktır.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tr-TR" sz="2240"/>
              <a:t>4-Risk alarak yenilik yapmaktır.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tr-TR" sz="2240"/>
              <a:t>5-Risk almak, fırsatları kovalama, hayata geçirme ve yenilik süreçlerinin tümüne verilen isimdir.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endParaRPr sz="224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r>
              <a:rPr lang="tr-TR" sz="2240"/>
              <a:t>Ve yukarıdaki tanıma uyan, risk almayı seven kişiye de ‘Girişimci’ diyoruz.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endParaRPr sz="224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endParaRPr sz="224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endParaRPr sz="224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endParaRPr sz="224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68"/>
              <a:buNone/>
            </a:pPr>
            <a:endParaRPr sz="224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1-Başarmak istiyorsan önce başlaman gerekir.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2-Başladığın işi iyi planla, asla yarı yolda pes etme.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3-Bir girişimde bulunduysan, yaşam konforundan bir şeyler feda etmeye hazır ol.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4-Cesur olmakta ve risk almakta ılımlı ol. Sonuç olumsuz olsa dahi hayatının kalan bölümü alt üst olmamalıdır.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5-Ne kadar iyi plan yaparsan yap, bazı şeyler mutlaka ters gidecektir. Stres yapma.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6-Girişimini ayakta tutmaya çalışırken elde edeceğin tecrübeler ileride seni rahatlatacak ve daha hızlı düşünmeni sağlayacaktır.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7-Sorumluluklar devamlı artacak ve sen geri dönüp baktığında ne kadar küçük sorunlar için kendini ne kadar çok üzdüğünü göreceksin.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Char char="⦿"/>
            </a:pPr>
            <a:r>
              <a:rPr lang="tr-TR" sz="2000"/>
              <a:t>8-Aldığınız eğitim size bir meslek kazandırmış olabilir. Ama, pratikte yapacağınız iş için bu yeterli olmaz.</a:t>
            </a:r>
            <a:endParaRPr/>
          </a:p>
          <a:p>
            <a:pPr marL="292100" lvl="0" indent="-203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00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tr-TR" sz="2000"/>
              <a:t>Sizin, ilaveten yöneticilik, insani ilişkilerde de girişimcilik rollerini iyi oynamanız gerekir.(Yönetim becerisi)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lvl="0" indent="0" algn="l" rtl="0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3600"/>
              <a:buFont typeface="Rockwell"/>
              <a:buNone/>
            </a:pPr>
            <a:r>
              <a:rPr lang="tr-TR" sz="3600"/>
              <a:t>Girişimci bir kişide olması gerekenler;</a:t>
            </a:r>
            <a:endParaRPr sz="3600"/>
          </a:p>
        </p:txBody>
      </p:sp>
      <p:sp>
        <p:nvSpPr>
          <p:cNvPr id="109" name="Google Shape;109;p15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1-İstek,Heves,Tutku.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2-Planlı disiplinli çalışma.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3-Zaman yönetimi.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4-Finans becerisi.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5-İnsani ilişkiler ( Networking)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6-Mücadele ruhu-hızlı sorun çözme.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7-Takımına güven.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8-Doğru ürünü seçme.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9-Doğru bir takım oluşturma.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10-Doğru bir uygulama.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11-Gizlilik(Şans).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72"/>
              <a:buChar char="⦿"/>
            </a:pPr>
            <a:r>
              <a:rPr lang="tr-TR" sz="2960"/>
              <a:t>12-Sürekli kendini geliştirme.</a:t>
            </a:r>
            <a:endParaRPr sz="2960"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lvl="0" indent="0" algn="l" rtl="0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3600"/>
              <a:buFont typeface="Rockwell"/>
              <a:buNone/>
            </a:pPr>
            <a:r>
              <a:rPr lang="tr-TR" sz="3600"/>
              <a:t>Girişimcinin en belirgin  özellikleri;</a:t>
            </a:r>
            <a:endParaRPr sz="3600"/>
          </a:p>
        </p:txBody>
      </p:sp>
      <p:sp>
        <p:nvSpPr>
          <p:cNvPr id="115" name="Google Shape;115;p16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1-Kararlı ve azimli olma.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2-Hayal gücü yüksek.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3-İyi bir gözlemci.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4-İkna gücü sahibi (Dilini iyi kullanma).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5-Güçlü ve dayanıklı.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6-Israrcı.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7-Yaratıcı.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8-Kendine güvenen.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9-Hızlı düşünme ve karar verme.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10-Çok yönlü düşünebilen.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11-İyi iletişim kurabilen.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12-Güçlü sezgileri olan.</a:t>
            </a:r>
            <a:endParaRPr/>
          </a:p>
          <a:p>
            <a:pPr marL="292100" lvl="0" indent="-2921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Char char="⦿"/>
            </a:pPr>
            <a:r>
              <a:rPr lang="tr-TR" sz="2720"/>
              <a:t>13-Düşünme ve muhakeme yetenekleri olan.</a:t>
            </a:r>
            <a:endParaRPr/>
          </a:p>
          <a:p>
            <a:pPr marL="292100" lvl="0" indent="-1711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None/>
            </a:pPr>
            <a:endParaRPr sz="2720"/>
          </a:p>
          <a:p>
            <a:pPr marL="292100" lvl="0" indent="-17119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4"/>
              <a:buNone/>
            </a:pPr>
            <a:endParaRPr sz="2720"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4864" lvl="0" indent="0" algn="l" rtl="0">
              <a:spcBef>
                <a:spcPts val="0"/>
              </a:spcBef>
              <a:spcAft>
                <a:spcPts val="0"/>
              </a:spcAft>
              <a:buClr>
                <a:srgbClr val="E7E9C9"/>
              </a:buClr>
              <a:buSzPts val="3600"/>
              <a:buFont typeface="Rockwell"/>
              <a:buNone/>
            </a:pPr>
            <a:r>
              <a:rPr lang="tr-TR" sz="3600"/>
              <a:t>Düşündükleriniz, Söyledikleriniz, Yaptıklarınız</a:t>
            </a:r>
            <a:r>
              <a:rPr lang="tr-TR" sz="2520"/>
              <a:t>;</a:t>
            </a:r>
            <a:endParaRPr sz="2520"/>
          </a:p>
        </p:txBody>
      </p:sp>
      <p:sp>
        <p:nvSpPr>
          <p:cNvPr id="121" name="Google Shape;121;p17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92100" lvl="0" indent="-292100" algn="l" rtl="0">
              <a:spcBef>
                <a:spcPts val="0"/>
              </a:spcBef>
              <a:spcAft>
                <a:spcPts val="0"/>
              </a:spcAft>
              <a:buSzPts val="3080"/>
              <a:buChar char="⦿"/>
            </a:pPr>
            <a:r>
              <a:rPr lang="tr-TR" sz="4400"/>
              <a:t>1-Gerçeğe Uygun mu?</a:t>
            </a:r>
            <a:endParaRPr/>
          </a:p>
          <a:p>
            <a:pPr marL="292100" lvl="0" indent="-292100" algn="l" rtl="0">
              <a:spcBef>
                <a:spcPts val="0"/>
              </a:spcBef>
              <a:spcAft>
                <a:spcPts val="0"/>
              </a:spcAft>
              <a:buSzPts val="3080"/>
              <a:buChar char="⦿"/>
            </a:pPr>
            <a:r>
              <a:rPr lang="tr-TR" sz="4400"/>
              <a:t>2-İlgililerin tümü için adil mi?</a:t>
            </a:r>
            <a:endParaRPr/>
          </a:p>
          <a:p>
            <a:pPr marL="292100" lvl="0" indent="-292100" algn="l" rtl="0">
              <a:spcBef>
                <a:spcPts val="0"/>
              </a:spcBef>
              <a:spcAft>
                <a:spcPts val="0"/>
              </a:spcAft>
              <a:buSzPts val="3080"/>
              <a:buChar char="⦿"/>
            </a:pPr>
            <a:r>
              <a:rPr lang="tr-TR" sz="4400"/>
              <a:t>3-İyi niyet ve daha iyi  dostluklar, müşteriler kazandırıyor mu?</a:t>
            </a:r>
            <a:endParaRPr/>
          </a:p>
          <a:p>
            <a:pPr marL="292100" lvl="0" indent="-292100" algn="l" rtl="0">
              <a:spcBef>
                <a:spcPts val="0"/>
              </a:spcBef>
              <a:spcAft>
                <a:spcPts val="0"/>
              </a:spcAft>
              <a:buSzPts val="3080"/>
              <a:buChar char="⦿"/>
            </a:pPr>
            <a:r>
              <a:rPr lang="tr-TR" sz="4400"/>
              <a:t>4-İlgililerin tümü için hayırlı mı?</a:t>
            </a:r>
            <a:endParaRPr/>
          </a:p>
          <a:p>
            <a:pPr marL="292100" lvl="0" indent="-149860" algn="l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292100" lvl="0" indent="-149860" algn="l" rtl="0">
              <a:spcBef>
                <a:spcPts val="0"/>
              </a:spcBef>
              <a:spcAft>
                <a:spcPts val="0"/>
              </a:spcAft>
              <a:buSzPts val="224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tr-TR" sz="4000"/>
              <a:t>İnsanlar girişimci mi doğar , Yoksa sonradan girişimci mi olur ?</a:t>
            </a:r>
            <a:endParaRPr sz="4000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lang="tr-TR" sz="3100"/>
              <a:t>*Risk almaktan korkmayın.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lang="tr-TR" sz="3100"/>
              <a:t>*İsteklerinizden asla vazgeçmeyin.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lang="tr-TR" sz="3100"/>
              <a:t>*İsteklerinizi ertelemeyin.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lang="tr-TR" sz="3100"/>
              <a:t>*Bakmayın, Görün.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lang="tr-TR" sz="3100"/>
              <a:t>*İnandığınız arkadaşlarınızla takım çalışması yapın.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lang="tr-TR" sz="3100"/>
              <a:t>*Siz orijinalsiniz kendinizi başkası ile kıyaslamayın.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70"/>
              <a:buNone/>
            </a:pPr>
            <a:r>
              <a:rPr lang="tr-TR" sz="3100"/>
              <a:t>*En az bir yabancı dili çok iyi öğrenin *Başarmak için yola çıktınız, asla vazgeçmeyin.</a:t>
            </a:r>
            <a:endParaRPr sz="3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öküm">
  <a:themeElements>
    <a:clrScheme name="Döküm">
      <a:dk1>
        <a:srgbClr val="000000"/>
      </a:dk1>
      <a:lt1>
        <a:srgbClr val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417</Words>
  <Application>Microsoft Office PowerPoint</Application>
  <PresentationFormat>Ekran Gösterisi (4:3)</PresentationFormat>
  <Paragraphs>62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Döküm</vt:lpstr>
      <vt:lpstr>GİRİŞİMCİLİK NEDİR?                                       GİRİŞİMCİ KİMDİR?</vt:lpstr>
      <vt:lpstr>Slayt 2</vt:lpstr>
      <vt:lpstr>Girişimci bir kişide olması gerekenler;</vt:lpstr>
      <vt:lpstr>Girişimcinin en belirgin  özellikleri;</vt:lpstr>
      <vt:lpstr>Düşündükleriniz, Söyledikleriniz, Yaptıklarınız;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GİRİŞİMCİLİK NEDİR?                                       GİRİŞİMCİ KİMDİR?</dc:title>
  <dc:creator>Binnaz Kaplangiray</dc:creator>
  <cp:lastModifiedBy>user</cp:lastModifiedBy>
  <cp:revision>1</cp:revision>
  <dcterms:modified xsi:type="dcterms:W3CDTF">2019-05-29T12:59:58Z</dcterms:modified>
</cp:coreProperties>
</file>