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1" r:id="rId3"/>
    <p:sldId id="268" r:id="rId4"/>
    <p:sldId id="256" r:id="rId5"/>
    <p:sldId id="269" r:id="rId6"/>
    <p:sldId id="270" r:id="rId7"/>
    <p:sldId id="262" r:id="rId8"/>
    <p:sldId id="271" r:id="rId9"/>
    <p:sldId id="272" r:id="rId10"/>
    <p:sldId id="263" r:id="rId11"/>
    <p:sldId id="257" r:id="rId12"/>
    <p:sldId id="258" r:id="rId13"/>
    <p:sldId id="26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3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33034ED-F718-4E7A-975E-9452C3ADF6D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AEC66216-DA94-4C6C-A538-1AAE4DA786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7DD686FE-A924-4926-90A6-D0E43E2EA06D}"/>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5" name="Alt Bilgi Yer Tutucusu 4">
            <a:extLst>
              <a:ext uri="{FF2B5EF4-FFF2-40B4-BE49-F238E27FC236}">
                <a16:creationId xmlns:a16="http://schemas.microsoft.com/office/drawing/2014/main" xmlns="" id="{C149DC9A-F053-4EC8-BDAB-5E49C721873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2CB24420-EF3F-4B26-B3DD-70481BFEE9DD}"/>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83302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3AD5408-EF11-48A0-B248-77AFB6699F6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EBC501F3-D740-4853-B812-610256664F1E}"/>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9A8DFA72-60C4-458A-AA64-5E2A86E1B4DF}"/>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5" name="Alt Bilgi Yer Tutucusu 4">
            <a:extLst>
              <a:ext uri="{FF2B5EF4-FFF2-40B4-BE49-F238E27FC236}">
                <a16:creationId xmlns:a16="http://schemas.microsoft.com/office/drawing/2014/main" xmlns="" id="{1AC734D9-ADFF-48F7-ADDE-2DAA8136496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3775DF55-7753-4306-B774-5089AE476E03}"/>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2180517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161152AD-77C0-4308-B164-4662AB1943D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36E2C69E-45E5-46CB-9197-78BCA878B673}"/>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B2C0664E-2B60-46EE-B4AF-E7BAADE94436}"/>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5" name="Alt Bilgi Yer Tutucusu 4">
            <a:extLst>
              <a:ext uri="{FF2B5EF4-FFF2-40B4-BE49-F238E27FC236}">
                <a16:creationId xmlns:a16="http://schemas.microsoft.com/office/drawing/2014/main" xmlns="" id="{DCCDE6D7-171E-43B4-B586-A547A7B55EF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6AF6533D-9F80-4CB6-9CE2-553C0FD777D3}"/>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3475971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7FD87D8-9DD9-4529-B291-AAE68EB288E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3AFB232A-1495-41AD-BE16-192D2E879141}"/>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746D2487-36B4-4985-92A3-38DD96B3C6A4}"/>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5" name="Alt Bilgi Yer Tutucusu 4">
            <a:extLst>
              <a:ext uri="{FF2B5EF4-FFF2-40B4-BE49-F238E27FC236}">
                <a16:creationId xmlns:a16="http://schemas.microsoft.com/office/drawing/2014/main" xmlns="" id="{EDFD191F-7290-47B4-BFAF-621F80707B0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8118239-DDB6-4A4A-8EBB-14504ED71613}"/>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885573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792FC67-02B3-4E29-9189-55145188219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D94800F4-C07D-4DFF-841C-E29E6522DD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xmlns="" id="{1C95B116-8262-4C36-9446-1A9352DC51E9}"/>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5" name="Alt Bilgi Yer Tutucusu 4">
            <a:extLst>
              <a:ext uri="{FF2B5EF4-FFF2-40B4-BE49-F238E27FC236}">
                <a16:creationId xmlns:a16="http://schemas.microsoft.com/office/drawing/2014/main" xmlns="" id="{CEBFBC23-129C-4BE5-8338-1C4D54B4EB2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EAD98D38-E66A-46EF-A099-1798BF03502F}"/>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4218872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014866A-3049-47D4-A2D6-E6F5C339275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5E5215C2-8926-4A22-BA2A-30B082434F43}"/>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31D3F906-0101-423B-BE6E-2457970B8C7A}"/>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527FDE2A-39A5-4ED6-B638-BA3DDEDBEDF8}"/>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6" name="Alt Bilgi Yer Tutucusu 5">
            <a:extLst>
              <a:ext uri="{FF2B5EF4-FFF2-40B4-BE49-F238E27FC236}">
                <a16:creationId xmlns:a16="http://schemas.microsoft.com/office/drawing/2014/main" xmlns="" id="{5234823B-FB4C-4DF2-81A4-7F29948CE1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0FB0ECD9-ED7B-47FF-8D96-A6BAD63F5D85}"/>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3840917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62054E0-EEE3-4FA9-A58F-DF157FD1F27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788A27A2-B8E4-4714-814A-DF6E77ECC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xmlns="" id="{B10CFF36-CA39-4F1E-ACF9-230E4B6BD73E}"/>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A8E925B8-E30F-4762-9911-41689C9767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xmlns="" id="{77243E1A-2C4B-4FFB-8DD1-6401AFFC0022}"/>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2B443422-E886-47FB-8919-713BCB3F5874}"/>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8" name="Alt Bilgi Yer Tutucusu 7">
            <a:extLst>
              <a:ext uri="{FF2B5EF4-FFF2-40B4-BE49-F238E27FC236}">
                <a16:creationId xmlns:a16="http://schemas.microsoft.com/office/drawing/2014/main" xmlns="" id="{E7E50C3C-56BD-44A0-B800-2BA63386564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DCF5AFD3-9A5C-44AE-9605-19A97B7DD100}"/>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341462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03AC8CC-DFD9-4284-9AF9-02C05829802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6FF03085-1B0C-4921-B753-9BC869F3E54C}"/>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4" name="Alt Bilgi Yer Tutucusu 3">
            <a:extLst>
              <a:ext uri="{FF2B5EF4-FFF2-40B4-BE49-F238E27FC236}">
                <a16:creationId xmlns:a16="http://schemas.microsoft.com/office/drawing/2014/main" xmlns="" id="{4EE5D5B3-F5AB-475B-9638-F4930E6ACF2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5E1EDD0E-6F4C-41D4-8E09-ACB77CE2377D}"/>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2913739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9763A204-DBC6-4C2F-8545-4C643C534C57}"/>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3" name="Alt Bilgi Yer Tutucusu 2">
            <a:extLst>
              <a:ext uri="{FF2B5EF4-FFF2-40B4-BE49-F238E27FC236}">
                <a16:creationId xmlns:a16="http://schemas.microsoft.com/office/drawing/2014/main" xmlns="" id="{A0954EAA-C495-4BFB-93D7-479EB56DC8C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181C1964-A8F4-4DF3-86A3-6153274B75EC}"/>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3521378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DB9C638-989C-413A-872E-C6A426DF41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57D0C199-3DB6-4F3A-8366-2DC53E18DE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396B41CE-EDEB-4074-AF06-8A78FDE5EE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E2890DFD-1361-40A6-BBC8-CE26C6FCE06E}"/>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6" name="Alt Bilgi Yer Tutucusu 5">
            <a:extLst>
              <a:ext uri="{FF2B5EF4-FFF2-40B4-BE49-F238E27FC236}">
                <a16:creationId xmlns:a16="http://schemas.microsoft.com/office/drawing/2014/main" xmlns="" id="{234CBFA3-7A82-4B7E-BBC1-EFD58A7E367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BDD6E445-B492-4B55-AB0F-2794BFA82BA9}"/>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1908071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67B11DD9-9A45-49B2-8A46-5A6A9FBE7C8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50ED0DF5-433B-40A6-B42E-DB3D2BBDDB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6F402ACB-C900-46E4-8377-733E3FEAC9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xmlns="" id="{641B9282-E45F-48C9-8268-792115B86C93}"/>
              </a:ext>
            </a:extLst>
          </p:cNvPr>
          <p:cNvSpPr>
            <a:spLocks noGrp="1"/>
          </p:cNvSpPr>
          <p:nvPr>
            <p:ph type="dt" sz="half" idx="10"/>
          </p:nvPr>
        </p:nvSpPr>
        <p:spPr/>
        <p:txBody>
          <a:bodyPr/>
          <a:lstStyle/>
          <a:p>
            <a:fld id="{36B50E2F-23D4-44DF-8DDA-3DDFEB207707}" type="datetimeFigureOut">
              <a:rPr lang="tr-TR" smtClean="0"/>
              <a:pPr/>
              <a:t>29.05.2019</a:t>
            </a:fld>
            <a:endParaRPr lang="tr-TR"/>
          </a:p>
        </p:txBody>
      </p:sp>
      <p:sp>
        <p:nvSpPr>
          <p:cNvPr id="6" name="Alt Bilgi Yer Tutucusu 5">
            <a:extLst>
              <a:ext uri="{FF2B5EF4-FFF2-40B4-BE49-F238E27FC236}">
                <a16:creationId xmlns:a16="http://schemas.microsoft.com/office/drawing/2014/main" xmlns="" id="{3439065F-8AC1-4179-A20C-31B82D4AD90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17632521-22EB-4B3D-9F93-7D20EC213F72}"/>
              </a:ext>
            </a:extLst>
          </p:cNvPr>
          <p:cNvSpPr>
            <a:spLocks noGrp="1"/>
          </p:cNvSpPr>
          <p:nvPr>
            <p:ph type="sldNum" sz="quarter" idx="12"/>
          </p:nvPr>
        </p:nvSpPr>
        <p:spPr/>
        <p:txBody>
          <a:bodyPr/>
          <a:lstStyle/>
          <a:p>
            <a:fld id="{AD026D74-0463-4E7E-86B3-58B57DD0A3D5}" type="slidenum">
              <a:rPr lang="tr-TR" smtClean="0"/>
              <a:pPr/>
              <a:t>‹#›</a:t>
            </a:fld>
            <a:endParaRPr lang="tr-TR"/>
          </a:p>
        </p:txBody>
      </p:sp>
    </p:spTree>
    <p:extLst>
      <p:ext uri="{BB962C8B-B14F-4D97-AF65-F5344CB8AC3E}">
        <p14:creationId xmlns:p14="http://schemas.microsoft.com/office/powerpoint/2010/main" xmlns="" val="2881547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44CCC50C-08B2-400D-AFFA-38DE5BA45E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A8E26F4E-45B6-4924-B966-8D67C7AB55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5ED4AF4B-906C-424B-BF06-29D820191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50E2F-23D4-44DF-8DDA-3DDFEB207707}" type="datetimeFigureOut">
              <a:rPr lang="tr-TR" smtClean="0"/>
              <a:pPr/>
              <a:t>29.05.2019</a:t>
            </a:fld>
            <a:endParaRPr lang="tr-TR"/>
          </a:p>
        </p:txBody>
      </p:sp>
      <p:sp>
        <p:nvSpPr>
          <p:cNvPr id="5" name="Alt Bilgi Yer Tutucusu 4">
            <a:extLst>
              <a:ext uri="{FF2B5EF4-FFF2-40B4-BE49-F238E27FC236}">
                <a16:creationId xmlns:a16="http://schemas.microsoft.com/office/drawing/2014/main" xmlns="" id="{C0A93928-9918-405A-8C1D-8D2C8AEDAF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301AABE9-EC7E-4021-BC7E-C1AC3BEDF6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026D74-0463-4E7E-86B3-58B57DD0A3D5}" type="slidenum">
              <a:rPr lang="tr-TR" smtClean="0"/>
              <a:pPr/>
              <a:t>‹#›</a:t>
            </a:fld>
            <a:endParaRPr lang="tr-TR"/>
          </a:p>
        </p:txBody>
      </p:sp>
      <p:sp>
        <p:nvSpPr>
          <p:cNvPr id="8" name="MSIPCMContentMarking" descr="{&quot;HashCode&quot;:-424964394,&quot;Placement&quot;:&quot;Footer&quot;}">
            <a:extLst>
              <a:ext uri="{FF2B5EF4-FFF2-40B4-BE49-F238E27FC236}">
                <a16:creationId xmlns:a16="http://schemas.microsoft.com/office/drawing/2014/main" xmlns="" id="{DCB2D75B-CD44-496C-B17D-D334913BE7E1}"/>
              </a:ext>
            </a:extLst>
          </p:cNvPr>
          <p:cNvSpPr txBox="1"/>
          <p:nvPr userDrawn="1"/>
        </p:nvSpPr>
        <p:spPr>
          <a:xfrm>
            <a:off x="11109634" y="6608802"/>
            <a:ext cx="1082366" cy="249198"/>
          </a:xfrm>
          <a:prstGeom prst="rect">
            <a:avLst/>
          </a:prstGeom>
          <a:noFill/>
        </p:spPr>
        <p:txBody>
          <a:bodyPr vert="horz" wrap="square" lIns="0" tIns="0" rIns="0" bIns="0" rtlCol="0" anchor="ctr" anchorCtr="1">
            <a:spAutoFit/>
          </a:bodyPr>
          <a:lstStyle/>
          <a:p>
            <a:pPr algn="r">
              <a:spcBef>
                <a:spcPts val="0"/>
              </a:spcBef>
              <a:spcAft>
                <a:spcPts val="0"/>
              </a:spcAft>
            </a:pPr>
            <a:r>
              <a:rPr lang="tr-TR" sz="1000">
                <a:solidFill>
                  <a:srgbClr val="000000"/>
                </a:solidFill>
                <a:latin typeface="Arial" panose="020B0604020202020204" pitchFamily="34" charset="0"/>
              </a:rPr>
              <a:t>Confidential C</a:t>
            </a:r>
          </a:p>
        </p:txBody>
      </p:sp>
    </p:spTree>
    <p:extLst>
      <p:ext uri="{BB962C8B-B14F-4D97-AF65-F5344CB8AC3E}">
        <p14:creationId xmlns:p14="http://schemas.microsoft.com/office/powerpoint/2010/main" xmlns="" val="2034361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9FD069BC-D4D4-4A8D-8FA2-C2CB76EE6807}"/>
              </a:ext>
            </a:extLst>
          </p:cNvPr>
          <p:cNvPicPr>
            <a:picLocks noChangeAspect="1"/>
          </p:cNvPicPr>
          <p:nvPr/>
        </p:nvPicPr>
        <p:blipFill rotWithShape="1">
          <a:blip r:embed="rId2" cstate="print"/>
          <a:srcRect t="34648" b="7362"/>
          <a:stretch/>
        </p:blipFill>
        <p:spPr>
          <a:xfrm>
            <a:off x="20" y="10"/>
            <a:ext cx="12191980" cy="6857990"/>
          </a:xfrm>
          <a:prstGeom prst="rect">
            <a:avLst/>
          </a:prstGeom>
        </p:spPr>
      </p:pic>
      <p:sp>
        <p:nvSpPr>
          <p:cNvPr id="25" name="Freeform 5">
            <a:extLst>
              <a:ext uri="{FF2B5EF4-FFF2-40B4-BE49-F238E27FC236}">
                <a16:creationId xmlns:a16="http://schemas.microsoft.com/office/drawing/2014/main" xmlns="" id="{87CC2527-562A-4F69-B487-4371E5B243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Unvan 1">
            <a:extLst>
              <a:ext uri="{FF2B5EF4-FFF2-40B4-BE49-F238E27FC236}">
                <a16:creationId xmlns:a16="http://schemas.microsoft.com/office/drawing/2014/main" xmlns="" id="{12FAC866-C505-4E43-9E8C-4941F585360B}"/>
              </a:ext>
            </a:extLst>
          </p:cNvPr>
          <p:cNvSpPr>
            <a:spLocks noGrp="1"/>
          </p:cNvSpPr>
          <p:nvPr>
            <p:ph type="ctrTitle"/>
          </p:nvPr>
        </p:nvSpPr>
        <p:spPr>
          <a:xfrm>
            <a:off x="8022021" y="3231931"/>
            <a:ext cx="3852041" cy="1834056"/>
          </a:xfrm>
        </p:spPr>
        <p:txBody>
          <a:bodyPr>
            <a:normAutofit/>
          </a:bodyPr>
          <a:lstStyle/>
          <a:p>
            <a:r>
              <a:rPr lang="tr-TR" sz="2500" b="1" dirty="0"/>
              <a:t>DİJİTAL DÖNÜŞÜM:MÜHENDİSLİK VE TEKNOLOJİ YÖNETİMİ</a:t>
            </a:r>
          </a:p>
        </p:txBody>
      </p:sp>
      <p:cxnSp>
        <p:nvCxnSpPr>
          <p:cNvPr id="29" name="Straight Connector 26">
            <a:extLst>
              <a:ext uri="{FF2B5EF4-FFF2-40B4-BE49-F238E27FC236}">
                <a16:creationId xmlns:a16="http://schemas.microsoft.com/office/drawing/2014/main" xmlns="" id="{BCDAEC91-5BCE-4B55-9CC0-43EF94CB73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187883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DEDB9F9-0883-4A38-A1BC-6D49F8E1E52B}"/>
              </a:ext>
            </a:extLst>
          </p:cNvPr>
          <p:cNvSpPr>
            <a:spLocks noGrp="1"/>
          </p:cNvSpPr>
          <p:nvPr>
            <p:ph idx="1"/>
          </p:nvPr>
        </p:nvSpPr>
        <p:spPr/>
        <p:txBody>
          <a:bodyPr/>
          <a:lstStyle/>
          <a:p>
            <a:r>
              <a:rPr lang="tr-TR" dirty="0"/>
              <a:t>Dünya Ekonomik Forumu tarafından 2016’da yayınlanan </a:t>
            </a:r>
            <a:r>
              <a:rPr lang="tr-TR" dirty="0" err="1"/>
              <a:t>The</a:t>
            </a:r>
            <a:r>
              <a:rPr lang="tr-TR" dirty="0"/>
              <a:t> </a:t>
            </a:r>
            <a:r>
              <a:rPr lang="tr-TR" dirty="0" err="1"/>
              <a:t>Future</a:t>
            </a:r>
            <a:r>
              <a:rPr lang="tr-TR" dirty="0"/>
              <a:t> of </a:t>
            </a:r>
            <a:r>
              <a:rPr lang="tr-TR" dirty="0" err="1"/>
              <a:t>Jobs</a:t>
            </a:r>
            <a:r>
              <a:rPr lang="tr-TR" dirty="0"/>
              <a:t> adlı raporda, Endüstri 4.0 kapsamında </a:t>
            </a:r>
            <a:r>
              <a:rPr lang="tr-TR" b="1" dirty="0"/>
              <a:t>yapay zekâ, robotik, </a:t>
            </a:r>
            <a:r>
              <a:rPr lang="tr-TR" b="1" dirty="0" err="1"/>
              <a:t>nanoteknoloji</a:t>
            </a:r>
            <a:r>
              <a:rPr lang="tr-TR" b="1" dirty="0"/>
              <a:t>, 3 boyutlu yazıcı, genetik ve </a:t>
            </a:r>
            <a:r>
              <a:rPr lang="tr-TR" b="1" dirty="0" err="1"/>
              <a:t>biyoteknoloji</a:t>
            </a:r>
            <a:r>
              <a:rPr lang="tr-TR" dirty="0"/>
              <a:t> gibi alanlardaki gelişmelerin iş modellerinde önemli ölçüde değişikliğe yol açacağı belirtilmektedir. Gelecek beş yılda, işletmelerin gelişmek için ihtiyaç duyduğu kabiliyetlerde büyük bir değişim öngörülmektedir.</a:t>
            </a:r>
          </a:p>
        </p:txBody>
      </p:sp>
    </p:spTree>
    <p:extLst>
      <p:ext uri="{BB962C8B-B14F-4D97-AF65-F5344CB8AC3E}">
        <p14:creationId xmlns:p14="http://schemas.microsoft.com/office/powerpoint/2010/main" xmlns="" val="3733778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EE68B26-9306-4416-96E1-1271765929C9}"/>
              </a:ext>
            </a:extLst>
          </p:cNvPr>
          <p:cNvSpPr>
            <a:spLocks noGrp="1"/>
          </p:cNvSpPr>
          <p:nvPr>
            <p:ph idx="1"/>
          </p:nvPr>
        </p:nvSpPr>
        <p:spPr>
          <a:xfrm>
            <a:off x="838200" y="560439"/>
            <a:ext cx="10515600" cy="5616524"/>
          </a:xfrm>
        </p:spPr>
        <p:txBody>
          <a:bodyPr>
            <a:normAutofit fontScale="92500"/>
          </a:bodyPr>
          <a:lstStyle/>
          <a:p>
            <a:pPr marL="0" indent="0">
              <a:buNone/>
            </a:pPr>
            <a:r>
              <a:rPr lang="tr-TR" dirty="0"/>
              <a:t>Dijital Dönüşümün Temel Yetkinlikleri ve En Fazla Etkilenecek Meslekler, Sektörler Yeni Sanayi Devrimi robotlarla insanların bir arada, her ikisinin de bir merkezi akıl yönetiminde çalıştığı bir sistem getirmektedir. Robotlar ve insanlar bir ağ üzerinde çalışacaklardır ama beklenmeyen bir durum ortaya çıktığında, insanın rolü önem kazanmaktadır. Bu nedenle Dünya Ekonomik Forumu’nun Geleceğin Meslekleri başlıklı raporunda </a:t>
            </a:r>
            <a:r>
              <a:rPr lang="tr-TR" b="1" dirty="0"/>
              <a:t>üç temel beceriye </a:t>
            </a:r>
            <a:r>
              <a:rPr lang="tr-TR" dirty="0"/>
              <a:t>sahip insanlara ihtiyaç duyulacağı açıkça belirtilmektedir; </a:t>
            </a:r>
          </a:p>
          <a:p>
            <a:r>
              <a:rPr lang="tr-TR" b="1" dirty="0"/>
              <a:t>Karmaşık Problem Çözümü, </a:t>
            </a:r>
          </a:p>
          <a:p>
            <a:r>
              <a:rPr lang="tr-TR" b="1" dirty="0"/>
              <a:t>Eleştirel Düşünce, </a:t>
            </a:r>
          </a:p>
          <a:p>
            <a:r>
              <a:rPr lang="tr-TR" b="1" dirty="0"/>
              <a:t>Yaratıcılık </a:t>
            </a:r>
          </a:p>
          <a:p>
            <a:pPr marL="0" indent="0">
              <a:buNone/>
            </a:pPr>
            <a:r>
              <a:rPr lang="tr-TR" dirty="0"/>
              <a:t>Karmaşık problem çözümü ve eleştirel düşünce, olayların farklı açılardan değerlendirme becerisine bağlı olarak gelişeceğinden, burada da yaratıcılığın bir ön gereklilik olarak ortaya çıkacağı söylenebilir. Dolayısı ile yaratıcılık, geleceğin becerilerinin temelini oluşturmaktadır. </a:t>
            </a:r>
          </a:p>
        </p:txBody>
      </p:sp>
    </p:spTree>
    <p:extLst>
      <p:ext uri="{BB962C8B-B14F-4D97-AF65-F5344CB8AC3E}">
        <p14:creationId xmlns:p14="http://schemas.microsoft.com/office/powerpoint/2010/main" xmlns="" val="3978608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DD42BEC-1EBD-4E97-92AC-5AECDDD3F070}"/>
              </a:ext>
            </a:extLst>
          </p:cNvPr>
          <p:cNvSpPr>
            <a:spLocks noGrp="1"/>
          </p:cNvSpPr>
          <p:nvPr>
            <p:ph idx="1"/>
          </p:nvPr>
        </p:nvSpPr>
        <p:spPr/>
        <p:txBody>
          <a:bodyPr>
            <a:normAutofit/>
          </a:bodyPr>
          <a:lstStyle/>
          <a:p>
            <a:pPr marL="0" indent="0">
              <a:buNone/>
            </a:pPr>
            <a:r>
              <a:rPr lang="tr-TR" dirty="0"/>
              <a:t>4.Sanayi Devriminden en fazla etkilenecek yüksek, orta ve düşük riskli meslekler arasında bilgisayarlaştırma (bilgisayar temelli otomasyon) olasılığına bağlı olarak ayrım yapılmaktadır, örneğin ABD’de mesleklerin %47’si yüksek risk altındadır. Risk altında olan meslekler; lojistik ve taşımada çalışanlar, ofis ve idari destek görevlileri, üretimde çalışanlardır. </a:t>
            </a:r>
          </a:p>
        </p:txBody>
      </p:sp>
    </p:spTree>
    <p:extLst>
      <p:ext uri="{BB962C8B-B14F-4D97-AF65-F5344CB8AC3E}">
        <p14:creationId xmlns:p14="http://schemas.microsoft.com/office/powerpoint/2010/main" xmlns="" val="355420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a:extLst>
              <a:ext uri="{FF2B5EF4-FFF2-40B4-BE49-F238E27FC236}">
                <a16:creationId xmlns:a16="http://schemas.microsoft.com/office/drawing/2014/main" xmlns="" id="{D285ADE4-66A8-4388-81B2-4F0923D4A38A}"/>
              </a:ext>
            </a:extLst>
          </p:cNvPr>
          <p:cNvSpPr>
            <a:spLocks noGrp="1"/>
          </p:cNvSpPr>
          <p:nvPr>
            <p:ph idx="1"/>
          </p:nvPr>
        </p:nvSpPr>
        <p:spPr/>
        <p:txBody>
          <a:bodyPr>
            <a:normAutofit fontScale="92500" lnSpcReduction="10000"/>
          </a:bodyPr>
          <a:lstStyle/>
          <a:p>
            <a:pPr marL="0" indent="0">
              <a:buNone/>
            </a:pPr>
            <a:r>
              <a:rPr lang="tr-TR" dirty="0"/>
              <a:t>4. Sanayi Devrimi’nden, özellikle uzay ve savunma, otomotiv, kimya, elektronik, mühendislik ve inşaat, orman ürünleri, kağıt ve ambalaj, metaller, imalat sanayi, taşımacılık ve lojistik sektörlerinin en fazla etkileneceği belirtilmektedir. Türkiye’de öncelikle etkilenecek sektörlerin: </a:t>
            </a:r>
          </a:p>
          <a:p>
            <a:pPr marL="0" indent="0">
              <a:buNone/>
            </a:pPr>
            <a:r>
              <a:rPr lang="tr-TR" dirty="0"/>
              <a:t>• Otomotiv ve otomotiv yan sanayi </a:t>
            </a:r>
          </a:p>
          <a:p>
            <a:pPr marL="0" indent="0">
              <a:buNone/>
            </a:pPr>
            <a:r>
              <a:rPr lang="tr-TR" dirty="0"/>
              <a:t>• Makina </a:t>
            </a:r>
          </a:p>
          <a:p>
            <a:pPr marL="0" indent="0">
              <a:buNone/>
            </a:pPr>
            <a:r>
              <a:rPr lang="tr-TR" dirty="0"/>
              <a:t>• Beyaz eşya </a:t>
            </a:r>
          </a:p>
          <a:p>
            <a:pPr marL="0" indent="0">
              <a:buNone/>
            </a:pPr>
            <a:r>
              <a:rPr lang="tr-TR" dirty="0"/>
              <a:t>• Gıda ve içecek </a:t>
            </a:r>
          </a:p>
          <a:p>
            <a:pPr marL="0" indent="0">
              <a:buNone/>
            </a:pPr>
            <a:r>
              <a:rPr lang="tr-TR" dirty="0"/>
              <a:t>• Tekstil </a:t>
            </a:r>
          </a:p>
          <a:p>
            <a:pPr marL="0" indent="0">
              <a:buNone/>
            </a:pPr>
            <a:r>
              <a:rPr lang="tr-TR" dirty="0"/>
              <a:t>• Kimya olacağı belirtilmektedir. </a:t>
            </a:r>
          </a:p>
          <a:p>
            <a:endParaRPr lang="tr-TR" dirty="0"/>
          </a:p>
        </p:txBody>
      </p:sp>
    </p:spTree>
    <p:extLst>
      <p:ext uri="{BB962C8B-B14F-4D97-AF65-F5344CB8AC3E}">
        <p14:creationId xmlns:p14="http://schemas.microsoft.com/office/powerpoint/2010/main" xmlns="" val="2197932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85C8381-6840-4CCE-A1F3-EE6D499A63AA}"/>
              </a:ext>
            </a:extLst>
          </p:cNvPr>
          <p:cNvSpPr>
            <a:spLocks noGrp="1"/>
          </p:cNvSpPr>
          <p:nvPr>
            <p:ph type="title"/>
          </p:nvPr>
        </p:nvSpPr>
        <p:spPr/>
        <p:txBody>
          <a:bodyPr>
            <a:normAutofit/>
          </a:bodyPr>
          <a:lstStyle/>
          <a:p>
            <a:r>
              <a:rPr lang="tr-TR" sz="4000" b="1" dirty="0">
                <a:solidFill>
                  <a:srgbClr val="FFC000"/>
                </a:solidFill>
                <a:latin typeface="+mn-lt"/>
              </a:rPr>
              <a:t>ENDÜSTRİ 4.0 ÖNCÜ ÜLKELER</a:t>
            </a:r>
            <a:endParaRPr lang="tr-TR" sz="4000" dirty="0">
              <a:latin typeface="+mn-lt"/>
            </a:endParaRPr>
          </a:p>
        </p:txBody>
      </p:sp>
      <p:sp>
        <p:nvSpPr>
          <p:cNvPr id="4" name="Rectangle 21">
            <a:extLst>
              <a:ext uri="{FF2B5EF4-FFF2-40B4-BE49-F238E27FC236}">
                <a16:creationId xmlns:a16="http://schemas.microsoft.com/office/drawing/2014/main" xmlns="" id="{2FA76D5E-7703-4AAB-8AFF-E1D5922D0470}"/>
              </a:ext>
            </a:extLst>
          </p:cNvPr>
          <p:cNvSpPr>
            <a:spLocks noGrp="1"/>
          </p:cNvSpPr>
          <p:nvPr>
            <p:ph idx="1"/>
          </p:nvPr>
        </p:nvSpPr>
        <p:spPr>
          <a:xfrm>
            <a:off x="838199" y="1825625"/>
            <a:ext cx="10515599" cy="4591000"/>
          </a:xfrm>
          <a:prstGeom prst="rect">
            <a:avLst/>
          </a:prstGeom>
        </p:spPr>
        <p:txBody>
          <a:bodyPr wrap="square">
            <a:spAutoFit/>
          </a:bodyPr>
          <a:lstStyle/>
          <a:p>
            <a:pPr marL="342900" indent="-342900">
              <a:buFont typeface="Arial" panose="020B0604020202020204" pitchFamily="34" charset="0"/>
              <a:buChar char="•"/>
            </a:pPr>
            <a:r>
              <a:rPr lang="tr-TR" sz="2800" dirty="0">
                <a:latin typeface="Arial" panose="020B0604020202020204" pitchFamily="34" charset="0"/>
                <a:cs typeface="Arial" panose="020B0604020202020204" pitchFamily="34" charset="0"/>
              </a:rPr>
              <a:t>ALMANYA</a:t>
            </a:r>
          </a:p>
          <a:p>
            <a:pPr marL="800100" lvl="1" indent="-342900">
              <a:buFont typeface="Arial" panose="020B0604020202020204" pitchFamily="34" charset="0"/>
              <a:buChar char="•"/>
            </a:pPr>
            <a:r>
              <a:rPr lang="tr-TR" sz="2000" dirty="0">
                <a:latin typeface="Arial" panose="020B0604020202020204" pitchFamily="34" charset="0"/>
                <a:cs typeface="Arial" panose="020B0604020202020204" pitchFamily="34" charset="0"/>
              </a:rPr>
              <a:t>Platform (bakanlık, akademi, iş dünyası, sendikalar)</a:t>
            </a:r>
          </a:p>
          <a:p>
            <a:pPr marL="800100" lvl="1" indent="-342900">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tr-TR" dirty="0">
                <a:latin typeface="Arial" panose="020B0604020202020204" pitchFamily="34" charset="0"/>
                <a:cs typeface="Arial" panose="020B0604020202020204" pitchFamily="34" charset="0"/>
              </a:rPr>
              <a:t>JAPONYA</a:t>
            </a:r>
          </a:p>
          <a:p>
            <a:pPr marL="800100" lvl="1" indent="-342900">
              <a:buFont typeface="Arial" panose="020B0604020202020204" pitchFamily="34" charset="0"/>
              <a:buChar char="•"/>
            </a:pPr>
            <a:r>
              <a:rPr lang="tr-TR" sz="2000" dirty="0" err="1">
                <a:latin typeface="Arial" panose="020B0604020202020204" pitchFamily="34" charset="0"/>
                <a:cs typeface="Arial" panose="020B0604020202020204" pitchFamily="34" charset="0"/>
              </a:rPr>
              <a:t>Society</a:t>
            </a:r>
            <a:r>
              <a:rPr lang="tr-TR" sz="2000" dirty="0">
                <a:latin typeface="Arial" panose="020B0604020202020204" pitchFamily="34" charset="0"/>
                <a:cs typeface="Arial" panose="020B0604020202020204" pitchFamily="34" charset="0"/>
              </a:rPr>
              <a:t> 5.0</a:t>
            </a:r>
          </a:p>
          <a:p>
            <a:pPr marL="800100" lvl="1" indent="-342900">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tr-TR" sz="2800" dirty="0">
                <a:latin typeface="Arial" panose="020B0604020202020204" pitchFamily="34" charset="0"/>
                <a:cs typeface="Arial" panose="020B0604020202020204" pitchFamily="34" charset="0"/>
              </a:rPr>
              <a:t>ABD</a:t>
            </a:r>
          </a:p>
          <a:p>
            <a:pPr marL="800100" lvl="1" indent="-342900">
              <a:buFont typeface="Arial" panose="020B0604020202020204" pitchFamily="34" charset="0"/>
              <a:buChar char="•"/>
            </a:pPr>
            <a:r>
              <a:rPr lang="tr-TR" sz="2000" dirty="0">
                <a:latin typeface="Arial" panose="020B0604020202020204" pitchFamily="34" charset="0"/>
                <a:cs typeface="Arial" panose="020B0604020202020204" pitchFamily="34" charset="0"/>
              </a:rPr>
              <a:t>Silikon vadisi</a:t>
            </a:r>
          </a:p>
          <a:p>
            <a:pPr marL="800100" lvl="1" indent="-342900">
              <a:buFont typeface="Arial" panose="020B0604020202020204" pitchFamily="34" charset="0"/>
              <a:buChar char="•"/>
            </a:pPr>
            <a:r>
              <a:rPr lang="tr-TR" sz="2000" dirty="0">
                <a:latin typeface="Arial" panose="020B0604020202020204" pitchFamily="34" charset="0"/>
                <a:cs typeface="Arial" panose="020B0604020202020204" pitchFamily="34" charset="0"/>
              </a:rPr>
              <a:t>Ulusal üretim </a:t>
            </a:r>
            <a:r>
              <a:rPr lang="tr-TR" sz="2000" dirty="0" err="1">
                <a:latin typeface="Arial" panose="020B0604020202020204" pitchFamily="34" charset="0"/>
                <a:cs typeface="Arial" panose="020B0604020202020204" pitchFamily="34" charset="0"/>
              </a:rPr>
              <a:t>inovasyon</a:t>
            </a:r>
            <a:r>
              <a:rPr lang="tr-TR" sz="2000" dirty="0">
                <a:latin typeface="Arial" panose="020B0604020202020204" pitchFamily="34" charset="0"/>
                <a:cs typeface="Arial" panose="020B0604020202020204" pitchFamily="34" charset="0"/>
              </a:rPr>
              <a:t> ağı</a:t>
            </a:r>
          </a:p>
          <a:p>
            <a:pPr marL="342900" indent="-342900">
              <a:buFont typeface="Arial" panose="020B0604020202020204" pitchFamily="34" charset="0"/>
              <a:buChar char="•"/>
            </a:pPr>
            <a:endParaRPr lang="tr-TR" sz="2800" dirty="0">
              <a:solidFill>
                <a:srgbClr val="000000">
                  <a:lumMod val="65000"/>
                  <a:lumOff val="35000"/>
                </a:srgbClr>
              </a:solidFill>
              <a:latin typeface="Arial" panose="020B0604020202020204" pitchFamily="34" charset="0"/>
              <a:cs typeface="Arial" panose="020B0604020202020204" pitchFamily="34" charset="0"/>
            </a:endParaRPr>
          </a:p>
          <a:p>
            <a:endParaRPr lang="en-US" sz="2800" dirty="0">
              <a:solidFill>
                <a:srgbClr val="000000">
                  <a:lumMod val="65000"/>
                  <a:lumOff val="3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709545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9186CA8-F1D2-4AEE-8020-8FA2BE5487F3}"/>
              </a:ext>
            </a:extLst>
          </p:cNvPr>
          <p:cNvSpPr>
            <a:spLocks noGrp="1"/>
          </p:cNvSpPr>
          <p:nvPr>
            <p:ph idx="1"/>
          </p:nvPr>
        </p:nvSpPr>
        <p:spPr>
          <a:xfrm>
            <a:off x="838200" y="635922"/>
            <a:ext cx="10515600" cy="4351338"/>
          </a:xfrm>
        </p:spPr>
        <p:txBody>
          <a:bodyPr>
            <a:noAutofit/>
          </a:bodyPr>
          <a:lstStyle/>
          <a:p>
            <a:r>
              <a:rPr lang="tr-TR" dirty="0"/>
              <a:t>İlk olarak 2011 yılında</a:t>
            </a:r>
            <a:r>
              <a:rPr lang="tr-TR" b="1" dirty="0"/>
              <a:t> </a:t>
            </a:r>
            <a:r>
              <a:rPr lang="tr-TR" dirty="0"/>
              <a:t>Almanya</a:t>
            </a:r>
            <a:r>
              <a:rPr lang="tr-TR" b="1" dirty="0"/>
              <a:t> </a:t>
            </a:r>
            <a:r>
              <a:rPr lang="tr-TR" dirty="0"/>
              <a:t>Hannover Fuarı’nda gündeme giren Endüstri 4.0 veya Dördüncü Endüstri Devrimi terimi günümüzde sıkça karşımıza çıkmaktadır. Endüstri 4.0, makine gücünün insan gücünün yerini alarak kendi başına üretim süreçlerini yönetebilir hale gelmesi olarak tanımlanmaktadır. Sanayileşmeye geç başlamasına rağmen bunu fırsata dönüştürebilen ve yaşanan çoğu ekonomik krizden en az hasarla çıkmayı başararak bugün dünyanın en büyük ekonomileri arasında dördüncü sırayı alan Almanya’nın öncülük ettiği bu akım, endüstrinin gelişmesi ve yaygınlaşmasında ülkelere ve işletmelere yeni bir pencere açmaktadır. Üretim akışlarında uygulanan yenilik ve stratejiler kayda değer verimlilik artışları getirmektedir. Büyük veri ve veri analizi temelinde uygulanan dijital teknolojiler çeşitli endüstrilerin ve sektörlerin rekabet gücünü artırmaktadır.</a:t>
            </a:r>
          </a:p>
        </p:txBody>
      </p:sp>
    </p:spTree>
    <p:extLst>
      <p:ext uri="{BB962C8B-B14F-4D97-AF65-F5344CB8AC3E}">
        <p14:creationId xmlns:p14="http://schemas.microsoft.com/office/powerpoint/2010/main" xmlns="" val="764433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a:extLst>
              <a:ext uri="{FF2B5EF4-FFF2-40B4-BE49-F238E27FC236}">
                <a16:creationId xmlns:a16="http://schemas.microsoft.com/office/drawing/2014/main" xmlns="" id="{A2F8DDCC-0CEF-49FE-8A9A-3487392D4478}"/>
              </a:ext>
            </a:extLst>
          </p:cNvPr>
          <p:cNvSpPr/>
          <p:nvPr/>
        </p:nvSpPr>
        <p:spPr>
          <a:xfrm>
            <a:off x="1189703" y="1725279"/>
            <a:ext cx="8496497" cy="4401205"/>
          </a:xfrm>
          <a:prstGeom prst="rect">
            <a:avLst/>
          </a:prstGeom>
        </p:spPr>
        <p:txBody>
          <a:bodyPr wrap="square">
            <a:spAutoFit/>
          </a:bodyPr>
          <a:lstStyle/>
          <a:p>
            <a:pPr marL="342900" indent="-342900">
              <a:buFont typeface="Arial" panose="020B0604020202020204" pitchFamily="34" charset="0"/>
              <a:buChar char="•"/>
            </a:pPr>
            <a:r>
              <a:rPr lang="tr-TR" sz="2800" dirty="0">
                <a:cs typeface="Arial" panose="020B0604020202020204" pitchFamily="34" charset="0"/>
              </a:rPr>
              <a:t>26 ülkede 9000 şirketin %33 ü yüksek seviyede dijitalleşmiş,5 yıl içinde %72 si üst seviyede dijitalleşmiş olacak</a:t>
            </a:r>
          </a:p>
          <a:p>
            <a:pPr marL="342900" indent="-342900">
              <a:buFont typeface="Arial" panose="020B0604020202020204" pitchFamily="34" charset="0"/>
              <a:buChar char="•"/>
            </a:pPr>
            <a:endParaRPr lang="tr-TR" sz="2800" dirty="0">
              <a:cs typeface="Arial" panose="020B0604020202020204" pitchFamily="34" charset="0"/>
            </a:endParaRPr>
          </a:p>
          <a:p>
            <a:pPr marL="342900" indent="-342900">
              <a:buFont typeface="Arial" panose="020B0604020202020204" pitchFamily="34" charset="0"/>
              <a:buChar char="•"/>
            </a:pPr>
            <a:r>
              <a:rPr lang="tr-TR" sz="2800" dirty="0">
                <a:cs typeface="Arial" panose="020B0604020202020204" pitchFamily="34" charset="0"/>
              </a:rPr>
              <a:t>Tüm şirketlerde oran %10 a düşüyor</a:t>
            </a:r>
          </a:p>
          <a:p>
            <a:pPr marL="342900" indent="-342900">
              <a:buFont typeface="Arial" panose="020B0604020202020204" pitchFamily="34" charset="0"/>
              <a:buChar char="•"/>
            </a:pPr>
            <a:endParaRPr lang="tr-TR" sz="2800" dirty="0">
              <a:cs typeface="Arial" panose="020B0604020202020204" pitchFamily="34" charset="0"/>
            </a:endParaRPr>
          </a:p>
          <a:p>
            <a:r>
              <a:rPr lang="tr-TR" sz="2800" dirty="0">
                <a:cs typeface="Arial" panose="020B0604020202020204" pitchFamily="34" charset="0"/>
                <a:sym typeface="Wingdings" panose="05000000000000000000" pitchFamily="2" charset="2"/>
              </a:rPr>
              <a:t>Şirketlerin %27 si 5 yıl içinde gelirlerinde %30 artış ve %30 üzerinde gider tasarrufu beklentisi var.</a:t>
            </a:r>
            <a:endParaRPr lang="tr-TR" sz="2800" dirty="0">
              <a:cs typeface="Arial" panose="020B0604020202020204" pitchFamily="34" charset="0"/>
            </a:endParaRPr>
          </a:p>
          <a:p>
            <a:endParaRPr lang="tr-TR" sz="2800" dirty="0">
              <a:cs typeface="Arial" panose="020B0604020202020204" pitchFamily="34" charset="0"/>
            </a:endParaRPr>
          </a:p>
          <a:p>
            <a:endParaRPr lang="en-US" sz="2800" dirty="0">
              <a:solidFill>
                <a:srgbClr val="000000">
                  <a:lumMod val="65000"/>
                  <a:lumOff val="35000"/>
                </a:srgbClr>
              </a:solidFill>
              <a:latin typeface="Arial" panose="020B0604020202020204" pitchFamily="34" charset="0"/>
              <a:cs typeface="Arial" panose="020B0604020202020204" pitchFamily="34" charset="0"/>
            </a:endParaRPr>
          </a:p>
        </p:txBody>
      </p:sp>
      <p:sp>
        <p:nvSpPr>
          <p:cNvPr id="5" name="Titre 12">
            <a:extLst>
              <a:ext uri="{FF2B5EF4-FFF2-40B4-BE49-F238E27FC236}">
                <a16:creationId xmlns:a16="http://schemas.microsoft.com/office/drawing/2014/main" xmlns="" id="{4E11EF96-9351-4120-A95D-1FEB17F4BF22}"/>
              </a:ext>
            </a:extLst>
          </p:cNvPr>
          <p:cNvSpPr txBox="1">
            <a:spLocks/>
          </p:cNvSpPr>
          <p:nvPr/>
        </p:nvSpPr>
        <p:spPr>
          <a:xfrm>
            <a:off x="1189703" y="857780"/>
            <a:ext cx="5732207" cy="5760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4000" b="1" dirty="0">
                <a:solidFill>
                  <a:srgbClr val="FFC000"/>
                </a:solidFill>
                <a:latin typeface="+mn-lt"/>
              </a:rPr>
              <a:t>DÜNYADA ENDÜSTRİ 4.0</a:t>
            </a:r>
            <a:endParaRPr lang="fr-FR" sz="4000" b="1" dirty="0">
              <a:latin typeface="+mn-lt"/>
            </a:endParaRPr>
          </a:p>
        </p:txBody>
      </p:sp>
    </p:spTree>
    <p:extLst>
      <p:ext uri="{BB962C8B-B14F-4D97-AF65-F5344CB8AC3E}">
        <p14:creationId xmlns:p14="http://schemas.microsoft.com/office/powerpoint/2010/main" xmlns="" val="4047619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FCF8C292-4F5A-4CD0-8C34-A2D16DA87674}"/>
              </a:ext>
            </a:extLst>
          </p:cNvPr>
          <p:cNvSpPr>
            <a:spLocks noGrp="1"/>
          </p:cNvSpPr>
          <p:nvPr>
            <p:ph idx="1"/>
          </p:nvPr>
        </p:nvSpPr>
        <p:spPr>
          <a:xfrm>
            <a:off x="582561" y="1904284"/>
            <a:ext cx="10515600" cy="4351338"/>
          </a:xfrm>
        </p:spPr>
        <p:txBody>
          <a:bodyPr/>
          <a:lstStyle/>
          <a:p>
            <a:r>
              <a:rPr lang="tr-TR" dirty="0"/>
              <a:t>En yalın haliyle sanayinin dijital dönüşümü olarak nitelendirilen bu endüstriyel devrim üretim zincirindeki her ekipmanın, makinenin ve robotun dijital olarak birbirine bağlanmasıyla bir yandan müşteriler, tedarikçiler, diğer paydaşlar, hammadde ve enerji kaynaklarıyla kesintisiz iletişim halinde olma, bir yandan da üretimin dijitalleşmesi kavramlarını karşımıza çıkarmaktadır.</a:t>
            </a:r>
          </a:p>
        </p:txBody>
      </p:sp>
    </p:spTree>
    <p:extLst>
      <p:ext uri="{BB962C8B-B14F-4D97-AF65-F5344CB8AC3E}">
        <p14:creationId xmlns:p14="http://schemas.microsoft.com/office/powerpoint/2010/main" xmlns="" val="2749769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xmlns="" id="{CE5B8BA4-7308-4A26-9340-3FF85397FC03}"/>
              </a:ext>
            </a:extLst>
          </p:cNvPr>
          <p:cNvPicPr>
            <a:picLocks noChangeAspect="1"/>
          </p:cNvPicPr>
          <p:nvPr/>
        </p:nvPicPr>
        <p:blipFill rotWithShape="1">
          <a:blip r:embed="rId2" cstate="print"/>
          <a:srcRect l="12771" r="15961" b="-1"/>
          <a:stretch/>
        </p:blipFill>
        <p:spPr>
          <a:xfrm>
            <a:off x="20" y="10"/>
            <a:ext cx="4635571" cy="6857990"/>
          </a:xfrm>
          <a:prstGeom prst="rect">
            <a:avLst/>
          </a:prstGeom>
          <a:effectLst/>
        </p:spPr>
      </p:pic>
      <p:cxnSp>
        <p:nvCxnSpPr>
          <p:cNvPr id="15" name="Straight Connector 8">
            <a:extLst>
              <a:ext uri="{FF2B5EF4-FFF2-40B4-BE49-F238E27FC236}">
                <a16:creationId xmlns:a16="http://schemas.microsoft.com/office/drawing/2014/main" xmlns=""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080934" y="2115117"/>
            <a:ext cx="6309360" cy="0"/>
          </a:xfrm>
          <a:prstGeom prst="line">
            <a:avLst/>
          </a:prstGeom>
          <a:ln w="19050">
            <a:solidFill>
              <a:srgbClr val="2B95FB"/>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xmlns="" id="{2CC0673B-95DC-4BCD-AFA5-5BD40D4469B2}"/>
              </a:ext>
            </a:extLst>
          </p:cNvPr>
          <p:cNvSpPr>
            <a:spLocks noGrp="1"/>
          </p:cNvSpPr>
          <p:nvPr>
            <p:ph idx="1"/>
          </p:nvPr>
        </p:nvSpPr>
        <p:spPr>
          <a:xfrm>
            <a:off x="5080934" y="2115117"/>
            <a:ext cx="6586489" cy="3785419"/>
          </a:xfrm>
        </p:spPr>
        <p:txBody>
          <a:bodyPr>
            <a:noAutofit/>
          </a:bodyPr>
          <a:lstStyle/>
          <a:p>
            <a:r>
              <a:rPr lang="tr-TR" sz="2400" dirty="0"/>
              <a:t>Endüstri 4.0’ın kazanımları arasında; daha az maliyetle, minimum enerji sarfiyatıyla, az ısı üretimiyle, daha az zamanda, daha az kaynak ve bellek kullanımıyla, yüksek hızda, yüksek güvenilirlikte, kaliteli ve verimli üretim yer almaktadır. Planlanandan az veya çok üretim, hatalı üretim ve stok israfı gibi verimsiz üretim süreçlerini ortadan kaldırmayı hedefleyen bu akım, doğal olarak üretimi etkileyen ve üretim yönetimini tetikleyen tüm süreçlerin bu kapsamda yenilenmesini ve akıllı hale getirilmesini de beraberinde getirmektedir.</a:t>
            </a:r>
          </a:p>
        </p:txBody>
      </p:sp>
    </p:spTree>
    <p:extLst>
      <p:ext uri="{BB962C8B-B14F-4D97-AF65-F5344CB8AC3E}">
        <p14:creationId xmlns:p14="http://schemas.microsoft.com/office/powerpoint/2010/main" xmlns="" val="195966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5D0280B-D324-4EE5-A21E-67D27CBDA802}"/>
              </a:ext>
            </a:extLst>
          </p:cNvPr>
          <p:cNvSpPr>
            <a:spLocks noGrp="1"/>
          </p:cNvSpPr>
          <p:nvPr>
            <p:ph type="title"/>
          </p:nvPr>
        </p:nvSpPr>
        <p:spPr/>
        <p:txBody>
          <a:bodyPr>
            <a:normAutofit/>
          </a:bodyPr>
          <a:lstStyle/>
          <a:p>
            <a:r>
              <a:rPr lang="tr-TR" sz="4000" b="1" dirty="0">
                <a:solidFill>
                  <a:srgbClr val="FFC000"/>
                </a:solidFill>
                <a:latin typeface="+mn-lt"/>
              </a:rPr>
              <a:t>TÜRKİYE’DE ENDÜSTRİ 4.0</a:t>
            </a:r>
            <a:endParaRPr lang="tr-TR" sz="4000" dirty="0">
              <a:latin typeface="+mn-lt"/>
            </a:endParaRPr>
          </a:p>
        </p:txBody>
      </p:sp>
      <p:sp>
        <p:nvSpPr>
          <p:cNvPr id="4" name="Rectangle 21">
            <a:extLst>
              <a:ext uri="{FF2B5EF4-FFF2-40B4-BE49-F238E27FC236}">
                <a16:creationId xmlns:a16="http://schemas.microsoft.com/office/drawing/2014/main" xmlns="" id="{AE295B00-8063-4237-A14B-855D8F95CE98}"/>
              </a:ext>
            </a:extLst>
          </p:cNvPr>
          <p:cNvSpPr>
            <a:spLocks noGrp="1"/>
          </p:cNvSpPr>
          <p:nvPr>
            <p:ph idx="1"/>
          </p:nvPr>
        </p:nvSpPr>
        <p:spPr>
          <a:xfrm>
            <a:off x="838200" y="1825625"/>
            <a:ext cx="10515600" cy="4783361"/>
          </a:xfrm>
          <a:prstGeom prst="rect">
            <a:avLst/>
          </a:prstGeom>
        </p:spPr>
        <p:txBody>
          <a:bodyPr wrap="square">
            <a:spAutoFit/>
          </a:bodyPr>
          <a:lstStyle/>
          <a:p>
            <a:r>
              <a:rPr lang="tr-TR" sz="2800" dirty="0">
                <a:cs typeface="Arial" panose="020B0604020202020204" pitchFamily="34" charset="0"/>
              </a:rPr>
              <a:t>İlk 10 ekonomi arasına girmek için %8,5 büyüme gerekiyor!</a:t>
            </a:r>
          </a:p>
          <a:p>
            <a:pPr marL="457200" indent="-457200">
              <a:buFont typeface="Arial" panose="020B0604020202020204" pitchFamily="34" charset="0"/>
              <a:buChar char="•"/>
            </a:pPr>
            <a:r>
              <a:rPr lang="tr-TR" sz="2400" dirty="0" err="1">
                <a:cs typeface="Arial" panose="020B0604020202020204" pitchFamily="34" charset="0"/>
              </a:rPr>
              <a:t>IoT</a:t>
            </a:r>
            <a:endParaRPr lang="tr-TR" sz="2400" dirty="0">
              <a:cs typeface="Arial" panose="020B0604020202020204" pitchFamily="34" charset="0"/>
            </a:endParaRPr>
          </a:p>
          <a:p>
            <a:pPr marL="457200" indent="-457200">
              <a:buFont typeface="Arial" panose="020B0604020202020204" pitchFamily="34" charset="0"/>
              <a:buChar char="•"/>
            </a:pPr>
            <a:r>
              <a:rPr lang="tr-TR" sz="2400" dirty="0">
                <a:cs typeface="Arial" panose="020B0604020202020204" pitchFamily="34" charset="0"/>
              </a:rPr>
              <a:t>Bilişim eğitimi</a:t>
            </a:r>
          </a:p>
          <a:p>
            <a:pPr marL="457200" indent="-457200">
              <a:buFont typeface="Arial" panose="020B0604020202020204" pitchFamily="34" charset="0"/>
              <a:buChar char="•"/>
            </a:pPr>
            <a:r>
              <a:rPr lang="tr-TR" sz="2400" dirty="0">
                <a:cs typeface="Arial" panose="020B0604020202020204" pitchFamily="34" charset="0"/>
              </a:rPr>
              <a:t>3D</a:t>
            </a:r>
          </a:p>
          <a:p>
            <a:pPr marL="457200" indent="-457200">
              <a:buFont typeface="Arial" panose="020B0604020202020204" pitchFamily="34" charset="0"/>
              <a:buChar char="•"/>
            </a:pPr>
            <a:r>
              <a:rPr lang="tr-TR" sz="2400" dirty="0">
                <a:cs typeface="Arial" panose="020B0604020202020204" pitchFamily="34" charset="0"/>
              </a:rPr>
              <a:t>Dijital planlama ve izleme</a:t>
            </a:r>
          </a:p>
          <a:p>
            <a:pPr marL="457200" indent="-457200">
              <a:buFont typeface="Arial" panose="020B0604020202020204" pitchFamily="34" charset="0"/>
              <a:buChar char="•"/>
            </a:pPr>
            <a:r>
              <a:rPr lang="tr-TR" sz="2400" dirty="0" err="1">
                <a:cs typeface="Arial" panose="020B0604020202020204" pitchFamily="34" charset="0"/>
              </a:rPr>
              <a:t>Kestirimci</a:t>
            </a:r>
            <a:r>
              <a:rPr lang="tr-TR" sz="2400" dirty="0">
                <a:cs typeface="Arial" panose="020B0604020202020204" pitchFamily="34" charset="0"/>
              </a:rPr>
              <a:t> uygulamalar</a:t>
            </a:r>
          </a:p>
          <a:p>
            <a:pPr marL="457200" indent="-457200">
              <a:buFont typeface="Arial" panose="020B0604020202020204" pitchFamily="34" charset="0"/>
              <a:buChar char="•"/>
            </a:pPr>
            <a:endParaRPr lang="tr-TR" sz="2400" dirty="0">
              <a:cs typeface="Arial" panose="020B0604020202020204" pitchFamily="34" charset="0"/>
            </a:endParaRPr>
          </a:p>
          <a:p>
            <a:pPr marL="914400" lvl="1" indent="-457200">
              <a:buFont typeface="Arial" panose="020B0604020202020204" pitchFamily="34" charset="0"/>
              <a:buChar char="•"/>
            </a:pPr>
            <a:r>
              <a:rPr lang="tr-TR" sz="2000" dirty="0" err="1">
                <a:cs typeface="Arial" panose="020B0604020202020204" pitchFamily="34" charset="0"/>
                <a:sym typeface="Wingdings" panose="05000000000000000000" pitchFamily="2" charset="2"/>
              </a:rPr>
              <a:t>MvP</a:t>
            </a:r>
            <a:r>
              <a:rPr lang="tr-TR" sz="2000" dirty="0">
                <a:cs typeface="Arial" panose="020B0604020202020204" pitchFamily="34" charset="0"/>
                <a:sym typeface="Wingdings" panose="05000000000000000000" pitchFamily="2" charset="2"/>
              </a:rPr>
              <a:t> süreleri %25-%50 kısalma</a:t>
            </a:r>
          </a:p>
          <a:p>
            <a:pPr marL="914400" lvl="1" indent="-457200">
              <a:buFont typeface="Arial" panose="020B0604020202020204" pitchFamily="34" charset="0"/>
              <a:buChar char="•"/>
            </a:pPr>
            <a:r>
              <a:rPr lang="tr-TR" sz="2000" dirty="0">
                <a:cs typeface="Arial" panose="020B0604020202020204" pitchFamily="34" charset="0"/>
                <a:sym typeface="Wingdings" panose="05000000000000000000" pitchFamily="2" charset="2"/>
              </a:rPr>
              <a:t>Mühendislik giderleri %30 düşme</a:t>
            </a:r>
          </a:p>
          <a:p>
            <a:pPr marL="914400" lvl="1" indent="-457200">
              <a:buFont typeface="Arial" panose="020B0604020202020204" pitchFamily="34" charset="0"/>
              <a:buChar char="•"/>
            </a:pPr>
            <a:r>
              <a:rPr lang="tr-TR" sz="2000" dirty="0">
                <a:cs typeface="Arial" panose="020B0604020202020204" pitchFamily="34" charset="0"/>
                <a:sym typeface="Wingdings" panose="05000000000000000000" pitchFamily="2" charset="2"/>
              </a:rPr>
              <a:t>%70 enerji tasarrufu</a:t>
            </a:r>
          </a:p>
          <a:p>
            <a:endParaRPr lang="tr-TR" sz="2800" dirty="0">
              <a:solidFill>
                <a:srgbClr val="000000">
                  <a:lumMod val="65000"/>
                  <a:lumOff val="35000"/>
                </a:srgbClr>
              </a:solidFill>
              <a:latin typeface="Arial" panose="020B0604020202020204" pitchFamily="34" charset="0"/>
              <a:cs typeface="Arial" panose="020B0604020202020204" pitchFamily="34" charset="0"/>
              <a:sym typeface="Wingdings" panose="05000000000000000000" pitchFamily="2" charset="2"/>
            </a:endParaRPr>
          </a:p>
        </p:txBody>
      </p:sp>
    </p:spTree>
    <p:extLst>
      <p:ext uri="{BB962C8B-B14F-4D97-AF65-F5344CB8AC3E}">
        <p14:creationId xmlns:p14="http://schemas.microsoft.com/office/powerpoint/2010/main" xmlns="" val="2156798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CEB41C5C-0F34-4DDA-9D7C-5E717F35F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6134677" y="303591"/>
            <a:ext cx="5735590"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Resim 3">
            <a:extLst>
              <a:ext uri="{FF2B5EF4-FFF2-40B4-BE49-F238E27FC236}">
                <a16:creationId xmlns:a16="http://schemas.microsoft.com/office/drawing/2014/main" xmlns="" id="{05D0F760-C96D-4F69-BD8F-F4C93339586A}"/>
              </a:ext>
            </a:extLst>
          </p:cNvPr>
          <p:cNvPicPr>
            <a:picLocks noChangeAspect="1"/>
          </p:cNvPicPr>
          <p:nvPr/>
        </p:nvPicPr>
        <p:blipFill>
          <a:blip r:embed="rId2" cstate="print"/>
          <a:stretch>
            <a:fillRect/>
          </a:stretch>
        </p:blipFill>
        <p:spPr>
          <a:xfrm>
            <a:off x="484632" y="1781213"/>
            <a:ext cx="5126736" cy="3140125"/>
          </a:xfrm>
          <a:prstGeom prst="rect">
            <a:avLst/>
          </a:prstGeom>
        </p:spPr>
      </p:pic>
      <p:sp>
        <p:nvSpPr>
          <p:cNvPr id="3" name="İçerik Yer Tutucusu 2">
            <a:extLst>
              <a:ext uri="{FF2B5EF4-FFF2-40B4-BE49-F238E27FC236}">
                <a16:creationId xmlns:a16="http://schemas.microsoft.com/office/drawing/2014/main" xmlns="" id="{DFBC17E5-A7FC-47D3-8D22-B5EB559BBB1A}"/>
              </a:ext>
            </a:extLst>
          </p:cNvPr>
          <p:cNvSpPr>
            <a:spLocks noGrp="1"/>
          </p:cNvSpPr>
          <p:nvPr>
            <p:ph idx="1"/>
          </p:nvPr>
        </p:nvSpPr>
        <p:spPr>
          <a:xfrm>
            <a:off x="6391903" y="865239"/>
            <a:ext cx="5235490" cy="5029534"/>
          </a:xfrm>
        </p:spPr>
        <p:txBody>
          <a:bodyPr>
            <a:normAutofit/>
          </a:bodyPr>
          <a:lstStyle/>
          <a:p>
            <a:r>
              <a:rPr lang="tr-TR" sz="2400" dirty="0"/>
              <a:t>Gelecekte küresel rekabette lider konumda olmayı planlayan işletmeler; imalat ve dağıtım süreçlerinde çalışacak akıllı robotlarla, Ar-Ge, satış pazarlama ve yönetim süreçlerinde kullanılacak yapay zekâ sistemleriyle ve bunların uyumlu bir şekilde çalışmasını sağlayacak tasarımcı, yazılımcı ve uygulayıcı bir ekiple çalışmak zorundadır. Üretimde esnekliği, üretim hızının artırılmasını ve verimli ve kaliteli üretimi ifade eden bu dijital endüstri devrimi dünya ile rekabette Türkiye için de hayati önemdedir.</a:t>
            </a:r>
          </a:p>
        </p:txBody>
      </p:sp>
    </p:spTree>
    <p:extLst>
      <p:ext uri="{BB962C8B-B14F-4D97-AF65-F5344CB8AC3E}">
        <p14:creationId xmlns:p14="http://schemas.microsoft.com/office/powerpoint/2010/main" xmlns="" val="2802381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42F095C-83ED-42DA-8B88-6A735DED640B}"/>
              </a:ext>
            </a:extLst>
          </p:cNvPr>
          <p:cNvSpPr>
            <a:spLocks noGrp="1"/>
          </p:cNvSpPr>
          <p:nvPr>
            <p:ph type="title"/>
          </p:nvPr>
        </p:nvSpPr>
        <p:spPr/>
        <p:txBody>
          <a:bodyPr>
            <a:normAutofit/>
          </a:bodyPr>
          <a:lstStyle/>
          <a:p>
            <a:r>
              <a:rPr lang="tr-TR" sz="4000" b="1" dirty="0">
                <a:solidFill>
                  <a:srgbClr val="FFC000"/>
                </a:solidFill>
                <a:latin typeface="+mn-lt"/>
              </a:rPr>
              <a:t>ENDÜSTRİ 4.0 İLE GELEN DİJİTAL DÖNÜŞÜM VE RİSK ALTINDAKİ MESLEKLER</a:t>
            </a:r>
          </a:p>
        </p:txBody>
      </p:sp>
      <p:sp>
        <p:nvSpPr>
          <p:cNvPr id="3" name="İçerik Yer Tutucusu 2">
            <a:extLst>
              <a:ext uri="{FF2B5EF4-FFF2-40B4-BE49-F238E27FC236}">
                <a16:creationId xmlns:a16="http://schemas.microsoft.com/office/drawing/2014/main" xmlns="" id="{66C1BE97-61B8-450B-9A35-2E926B696B96}"/>
              </a:ext>
            </a:extLst>
          </p:cNvPr>
          <p:cNvSpPr>
            <a:spLocks noGrp="1"/>
          </p:cNvSpPr>
          <p:nvPr>
            <p:ph idx="1"/>
          </p:nvPr>
        </p:nvSpPr>
        <p:spPr/>
        <p:txBody>
          <a:bodyPr>
            <a:normAutofit fontScale="92500" lnSpcReduction="10000"/>
          </a:bodyPr>
          <a:lstStyle/>
          <a:p>
            <a:r>
              <a:rPr lang="tr-TR" dirty="0"/>
              <a:t>Endüstri 4.0, bir yandan şirketlere çok sayıda fırsat sunarken diğer yandan da aşılması gereken yeni tehditler yaratmaktadır. Özellikle robotik alanındaki gelişmeler, üretim sektöründe akıllı üretim sistemlerinin geliştirilmesini tetiklemektedir. Örnek olarak 60.000 </a:t>
            </a:r>
            <a:r>
              <a:rPr lang="tr-TR" dirty="0" err="1"/>
              <a:t>Foxconn</a:t>
            </a:r>
            <a:r>
              <a:rPr lang="tr-TR" dirty="0"/>
              <a:t> çalışanının işinin makine ve robotlara devredilmesi, </a:t>
            </a:r>
            <a:r>
              <a:rPr lang="tr-TR" dirty="0" err="1"/>
              <a:t>Walmart’ın</a:t>
            </a:r>
            <a:r>
              <a:rPr lang="tr-TR" dirty="0"/>
              <a:t> yeni otomasyon sistemlerinin 7.000 çalışanı işinden etmesi ve bu sektöre yapılan yatırımların hızla artması gösterilebilir. Tam otomasyon ve akıllı fabrikalarda çoğu iş otomasyonla yürütüleceği için beden gücüyle çalışanların artan ölçüde işsiz kalabileceği sık sık gündeme taşınmaktadır. Gerek bu yeni ve akıllı teknolojilere uyum sağlamak, gerekse bazı sektör ve meslek gruplarında işgücünün gereksizleşmesi sonucu işsizliğin artmasının önüne geçmek üzere, çalışanların yeni beceriler ve yetkinlikler kazanması kaçınılmaz hale gelmektedir.</a:t>
            </a:r>
          </a:p>
        </p:txBody>
      </p:sp>
    </p:spTree>
    <p:extLst>
      <p:ext uri="{BB962C8B-B14F-4D97-AF65-F5344CB8AC3E}">
        <p14:creationId xmlns:p14="http://schemas.microsoft.com/office/powerpoint/2010/main" xmlns="" val="238798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855</Words>
  <Application>Microsoft Office PowerPoint</Application>
  <PresentationFormat>Özel</PresentationFormat>
  <Paragraphs>48</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Office Teması</vt:lpstr>
      <vt:lpstr>DİJİTAL DÖNÜŞÜM:MÜHENDİSLİK VE TEKNOLOJİ YÖNETİMİ</vt:lpstr>
      <vt:lpstr>ENDÜSTRİ 4.0 ÖNCÜ ÜLKELER</vt:lpstr>
      <vt:lpstr>Slayt 3</vt:lpstr>
      <vt:lpstr>Slayt 4</vt:lpstr>
      <vt:lpstr>Slayt 5</vt:lpstr>
      <vt:lpstr>Slayt 6</vt:lpstr>
      <vt:lpstr>TÜRKİYE’DE ENDÜSTRİ 4.0</vt:lpstr>
      <vt:lpstr>Slayt 8</vt:lpstr>
      <vt:lpstr>ENDÜSTRİ 4.0 İLE GELEN DİJİTAL DÖNÜŞÜM VE RİSK ALTINDAKİ MESLEKLER</vt:lpstr>
      <vt:lpstr>Slayt 10</vt:lpstr>
      <vt:lpstr>Slayt 11</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DİJİTAL DÖNÜŞÜM:MÜHENDİSLİK VE TEKNOLOJİ YÖNETİMİ</dc:title>
  <dc:creator>VATANSEVER Baris</dc:creator>
  <cp:lastModifiedBy>user</cp:lastModifiedBy>
  <cp:revision>11</cp:revision>
  <dcterms:created xsi:type="dcterms:W3CDTF">2019-04-07T19:43:34Z</dcterms:created>
  <dcterms:modified xsi:type="dcterms:W3CDTF">2019-05-29T08:38:41Z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5eeb3e6-85f8-4106-953e-4f1eacb9bdc3_Enabled">
    <vt:lpwstr>True</vt:lpwstr>
  </property>
  <property fmtid="{D5CDD505-2E9C-101B-9397-08002B2CF9AE}" pid="3" name="MSIP_Label_a5eeb3e6-85f8-4106-953e-4f1eacb9bdc3_SiteId">
    <vt:lpwstr>d6b0bbee-7cd9-4d60-bce6-4a67b543e2ae</vt:lpwstr>
  </property>
  <property fmtid="{D5CDD505-2E9C-101B-9397-08002B2CF9AE}" pid="4" name="MSIP_Label_a5eeb3e6-85f8-4106-953e-4f1eacb9bdc3_Owner">
    <vt:lpwstr>baris.vatansever@renault.com</vt:lpwstr>
  </property>
  <property fmtid="{D5CDD505-2E9C-101B-9397-08002B2CF9AE}" pid="5" name="MSIP_Label_a5eeb3e6-85f8-4106-953e-4f1eacb9bdc3_SetDate">
    <vt:lpwstr>2019-04-07T20:21:17.0990678Z</vt:lpwstr>
  </property>
  <property fmtid="{D5CDD505-2E9C-101B-9397-08002B2CF9AE}" pid="6" name="MSIP_Label_a5eeb3e6-85f8-4106-953e-4f1eacb9bdc3_Name">
    <vt:lpwstr>Confidential C</vt:lpwstr>
  </property>
  <property fmtid="{D5CDD505-2E9C-101B-9397-08002B2CF9AE}" pid="7" name="MSIP_Label_a5eeb3e6-85f8-4106-953e-4f1eacb9bdc3_Application">
    <vt:lpwstr>Microsoft Azure Information Protection</vt:lpwstr>
  </property>
  <property fmtid="{D5CDD505-2E9C-101B-9397-08002B2CF9AE}" pid="8" name="MSIP_Label_a5eeb3e6-85f8-4106-953e-4f1eacb9bdc3_Extended_MSFT_Method">
    <vt:lpwstr>Automatic</vt:lpwstr>
  </property>
  <property fmtid="{D5CDD505-2E9C-101B-9397-08002B2CF9AE}" pid="9" name="MSIP_Label_fd1c0902-ed92-4fed-896d-2e7725de02d4_Enabled">
    <vt:lpwstr>True</vt:lpwstr>
  </property>
  <property fmtid="{D5CDD505-2E9C-101B-9397-08002B2CF9AE}" pid="10" name="MSIP_Label_fd1c0902-ed92-4fed-896d-2e7725de02d4_SiteId">
    <vt:lpwstr>d6b0bbee-7cd9-4d60-bce6-4a67b543e2ae</vt:lpwstr>
  </property>
  <property fmtid="{D5CDD505-2E9C-101B-9397-08002B2CF9AE}" pid="11" name="MSIP_Label_fd1c0902-ed92-4fed-896d-2e7725de02d4_Owner">
    <vt:lpwstr>baris.vatansever@renault.com</vt:lpwstr>
  </property>
  <property fmtid="{D5CDD505-2E9C-101B-9397-08002B2CF9AE}" pid="12" name="MSIP_Label_fd1c0902-ed92-4fed-896d-2e7725de02d4_SetDate">
    <vt:lpwstr>2019-04-07T20:21:17.0990678Z</vt:lpwstr>
  </property>
  <property fmtid="{D5CDD505-2E9C-101B-9397-08002B2CF9AE}" pid="13" name="MSIP_Label_fd1c0902-ed92-4fed-896d-2e7725de02d4_Name">
    <vt:lpwstr>Accessible to everybody</vt:lpwstr>
  </property>
  <property fmtid="{D5CDD505-2E9C-101B-9397-08002B2CF9AE}" pid="14" name="MSIP_Label_fd1c0902-ed92-4fed-896d-2e7725de02d4_Application">
    <vt:lpwstr>Microsoft Azure Information Protection</vt:lpwstr>
  </property>
  <property fmtid="{D5CDD505-2E9C-101B-9397-08002B2CF9AE}" pid="15" name="MSIP_Label_fd1c0902-ed92-4fed-896d-2e7725de02d4_Parent">
    <vt:lpwstr>a5eeb3e6-85f8-4106-953e-4f1eacb9bdc3</vt:lpwstr>
  </property>
  <property fmtid="{D5CDD505-2E9C-101B-9397-08002B2CF9AE}" pid="16" name="MSIP_Label_fd1c0902-ed92-4fed-896d-2e7725de02d4_Extended_MSFT_Method">
    <vt:lpwstr>Automatic</vt:lpwstr>
  </property>
  <property fmtid="{D5CDD505-2E9C-101B-9397-08002B2CF9AE}" pid="17" name="Sensitivity">
    <vt:lpwstr>Confidential C Accessible to everybody</vt:lpwstr>
  </property>
</Properties>
</file>