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78" r:id="rId3"/>
    <p:sldId id="275" r:id="rId4"/>
    <p:sldId id="279" r:id="rId5"/>
    <p:sldId id="258" r:id="rId6"/>
    <p:sldId id="259" r:id="rId7"/>
    <p:sldId id="261" r:id="rId8"/>
    <p:sldId id="260" r:id="rId9"/>
    <p:sldId id="262" r:id="rId10"/>
    <p:sldId id="263" r:id="rId11"/>
    <p:sldId id="264" r:id="rId12"/>
    <p:sldId id="277" r:id="rId13"/>
    <p:sldId id="265" r:id="rId14"/>
    <p:sldId id="274" r:id="rId15"/>
    <p:sldId id="266" r:id="rId16"/>
    <p:sldId id="267" r:id="rId17"/>
    <p:sldId id="268" r:id="rId18"/>
    <p:sldId id="273" r:id="rId19"/>
    <p:sldId id="270" r:id="rId20"/>
    <p:sldId id="271" r:id="rId21"/>
    <p:sldId id="272" r:id="rId22"/>
    <p:sldId id="280" r:id="rId23"/>
    <p:sldId id="276"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718" autoAdjust="0"/>
  </p:normalViewPr>
  <p:slideViewPr>
    <p:cSldViewPr>
      <p:cViewPr varScale="1">
        <p:scale>
          <a:sx n="67" d="100"/>
          <a:sy n="67" d="100"/>
        </p:scale>
        <p:origin x="-1476" y="-108"/>
      </p:cViewPr>
      <p:guideLst>
        <p:guide orient="horz" pos="2160"/>
        <p:guide pos="2880"/>
      </p:guideLst>
    </p:cSldViewPr>
  </p:slideViewPr>
  <p:outlineViewPr>
    <p:cViewPr>
      <p:scale>
        <a:sx n="33" d="100"/>
        <a:sy n="33" d="100"/>
      </p:scale>
      <p:origin x="0" y="431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D9F75050-0E15-4C5B-92B0-66D068882F1F}" type="datetimeFigureOut">
              <a:rPr lang="tr-TR" smtClean="0"/>
              <a:pPr/>
              <a:t>27.02.2019</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27.02.2019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27.02.2019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D9F75050-0E15-4C5B-92B0-66D068882F1F}" type="datetimeFigureOut">
              <a:rPr lang="tr-TR" smtClean="0"/>
              <a:pPr/>
              <a:t>27.02.2019</a:t>
            </a:fld>
            <a:endParaRPr lang="tr-TR"/>
          </a:p>
        </p:txBody>
      </p:sp>
      <p:sp>
        <p:nvSpPr>
          <p:cNvPr id="9" name="8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D9F75050-0E15-4C5B-92B0-66D068882F1F}" type="datetimeFigureOut">
              <a:rPr lang="tr-TR" smtClean="0"/>
              <a:pPr/>
              <a:t>27.02.2019</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27.02.2019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27.02.2019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D9F75050-0E15-4C5B-92B0-66D068882F1F}" type="datetimeFigureOut">
              <a:rPr lang="tr-TR" smtClean="0"/>
              <a:pPr/>
              <a:t>27.02.2019</a:t>
            </a:fld>
            <a:endParaRPr lang="tr-TR"/>
          </a:p>
        </p:txBody>
      </p:sp>
      <p:sp>
        <p:nvSpPr>
          <p:cNvPr id="7" name="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27.02.2019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D9F75050-0E15-4C5B-92B0-66D068882F1F}" type="datetimeFigureOut">
              <a:rPr lang="tr-TR" smtClean="0"/>
              <a:pPr/>
              <a:t>27.02.2019</a:t>
            </a:fld>
            <a:endParaRPr lang="tr-TR"/>
          </a:p>
        </p:txBody>
      </p:sp>
      <p:sp>
        <p:nvSpPr>
          <p:cNvPr id="22" name="21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D9F75050-0E15-4C5B-92B0-66D068882F1F}" type="datetimeFigureOut">
              <a:rPr lang="tr-TR" smtClean="0"/>
              <a:pPr/>
              <a:t>27.02.2019</a:t>
            </a:fld>
            <a:endParaRPr lang="tr-TR"/>
          </a:p>
        </p:txBody>
      </p:sp>
      <p:sp>
        <p:nvSpPr>
          <p:cNvPr id="18" name="17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F75050-0E15-4C5B-92B0-66D068882F1F}" type="datetimeFigureOut">
              <a:rPr lang="tr-TR" smtClean="0"/>
              <a:pPr/>
              <a:t>27.02.2019</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500298" y="1285860"/>
            <a:ext cx="6172200" cy="1894362"/>
          </a:xfrm>
        </p:spPr>
        <p:txBody>
          <a:bodyPr/>
          <a:lstStyle/>
          <a:p>
            <a:r>
              <a:rPr lang="tr-TR" dirty="0" smtClean="0"/>
              <a:t>SENTETİK İPLİK ÜRETİMİ ve KALİTE KONTROL</a:t>
            </a:r>
            <a:endParaRPr lang="tr-TR" dirty="0"/>
          </a:p>
        </p:txBody>
      </p:sp>
      <p:sp>
        <p:nvSpPr>
          <p:cNvPr id="3" name="2 Alt Başlık"/>
          <p:cNvSpPr>
            <a:spLocks noGrp="1"/>
          </p:cNvSpPr>
          <p:nvPr>
            <p:ph type="subTitle" idx="1"/>
          </p:nvPr>
        </p:nvSpPr>
        <p:spPr>
          <a:xfrm>
            <a:off x="4572000" y="4714884"/>
            <a:ext cx="3714776" cy="1714512"/>
          </a:xfrm>
        </p:spPr>
        <p:txBody>
          <a:bodyPr>
            <a:normAutofit/>
          </a:bodyPr>
          <a:lstStyle/>
          <a:p>
            <a:r>
              <a:rPr lang="tr-TR" dirty="0" smtClean="0"/>
              <a:t>Tekstil Müh. MURAT GÜNAY  PES. CF. İPL. DANIŞMANI.                                                                                               2019              U.Üniversitesi  </a:t>
            </a:r>
            <a:r>
              <a:rPr lang="tr-TR" dirty="0" err="1" smtClean="0"/>
              <a:t>Görükle</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14348" y="0"/>
            <a:ext cx="7467600" cy="1143000"/>
          </a:xfrm>
        </p:spPr>
        <p:txBody>
          <a:bodyPr/>
          <a:lstStyle/>
          <a:p>
            <a:pPr algn="ctr"/>
            <a:r>
              <a:rPr lang="tr-TR" dirty="0" err="1" smtClean="0"/>
              <a:t>Tekstürize</a:t>
            </a:r>
            <a:r>
              <a:rPr lang="tr-TR" dirty="0" smtClean="0"/>
              <a:t> </a:t>
            </a:r>
            <a:r>
              <a:rPr lang="tr-TR" dirty="0" err="1" smtClean="0"/>
              <a:t>MetodlarI</a:t>
            </a:r>
            <a:endParaRPr lang="tr-TR" dirty="0"/>
          </a:p>
        </p:txBody>
      </p:sp>
      <p:pic>
        <p:nvPicPr>
          <p:cNvPr id="2050" name="Picture 2"/>
          <p:cNvPicPr>
            <a:picLocks noGrp="1" noChangeAspect="1" noChangeArrowheads="1"/>
          </p:cNvPicPr>
          <p:nvPr>
            <p:ph sz="quarter" idx="1"/>
          </p:nvPr>
        </p:nvPicPr>
        <p:blipFill>
          <a:blip r:embed="rId2"/>
          <a:srcRect/>
          <a:stretch>
            <a:fillRect/>
          </a:stretch>
        </p:blipFill>
        <p:spPr bwMode="auto">
          <a:xfrm>
            <a:off x="357158" y="1285860"/>
            <a:ext cx="2357454" cy="198491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rot="5400000">
            <a:off x="2909395" y="1662581"/>
            <a:ext cx="2000263" cy="1246821"/>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571472" y="3714752"/>
            <a:ext cx="4438255" cy="2786058"/>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5214942" y="1214422"/>
            <a:ext cx="3643338" cy="2727156"/>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a:srcRect/>
          <a:stretch>
            <a:fillRect/>
          </a:stretch>
        </p:blipFill>
        <p:spPr bwMode="auto">
          <a:xfrm>
            <a:off x="5786446" y="4000504"/>
            <a:ext cx="2944748" cy="26308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1143000"/>
          </a:xfrm>
        </p:spPr>
        <p:txBody>
          <a:bodyPr/>
          <a:lstStyle/>
          <a:p>
            <a:r>
              <a:rPr lang="tr-TR" dirty="0" smtClean="0"/>
              <a:t>TEKSTÜRE İPLİK KALİTESİ </a:t>
            </a:r>
            <a:endParaRPr lang="tr-TR" dirty="0"/>
          </a:p>
        </p:txBody>
      </p:sp>
      <p:sp>
        <p:nvSpPr>
          <p:cNvPr id="3" name="2 İçerik Yer Tutucusu"/>
          <p:cNvSpPr>
            <a:spLocks noGrp="1"/>
          </p:cNvSpPr>
          <p:nvPr>
            <p:ph sz="quarter" idx="1"/>
          </p:nvPr>
        </p:nvSpPr>
        <p:spPr>
          <a:xfrm>
            <a:off x="457200" y="1000108"/>
            <a:ext cx="8229600" cy="5857892"/>
          </a:xfrm>
        </p:spPr>
        <p:txBody>
          <a:bodyPr>
            <a:normAutofit/>
          </a:bodyPr>
          <a:lstStyle/>
          <a:p>
            <a:r>
              <a:rPr lang="tr-TR" dirty="0" smtClean="0"/>
              <a:t>İplik tanımı ( 150/48X2  T  S.B.  </a:t>
            </a:r>
            <a:r>
              <a:rPr lang="tr-TR" dirty="0" err="1" smtClean="0"/>
              <a:t>Strong</a:t>
            </a:r>
            <a:r>
              <a:rPr lang="tr-TR" dirty="0" smtClean="0"/>
              <a:t> </a:t>
            </a:r>
            <a:r>
              <a:rPr lang="tr-TR" dirty="0" err="1" smtClean="0"/>
              <a:t>Intermingling</a:t>
            </a:r>
            <a:r>
              <a:rPr lang="tr-TR" dirty="0" smtClean="0"/>
              <a:t>, </a:t>
            </a:r>
            <a:r>
              <a:rPr lang="tr-TR" dirty="0" err="1" smtClean="0"/>
              <a:t>non</a:t>
            </a:r>
            <a:r>
              <a:rPr lang="tr-TR" dirty="0" smtClean="0"/>
              <a:t>-</a:t>
            </a:r>
            <a:r>
              <a:rPr lang="tr-TR" dirty="0" err="1" smtClean="0"/>
              <a:t>torque</a:t>
            </a:r>
            <a:r>
              <a:rPr lang="tr-TR" dirty="0" smtClean="0"/>
              <a:t>  R.W   DTY )</a:t>
            </a:r>
          </a:p>
          <a:p>
            <a:r>
              <a:rPr lang="tr-TR" dirty="0" err="1" smtClean="0"/>
              <a:t>Titer</a:t>
            </a:r>
            <a:r>
              <a:rPr lang="tr-TR" dirty="0" smtClean="0"/>
              <a:t> / </a:t>
            </a:r>
            <a:r>
              <a:rPr lang="tr-TR" dirty="0" err="1" smtClean="0"/>
              <a:t>Filament</a:t>
            </a:r>
            <a:r>
              <a:rPr lang="tr-TR" dirty="0" smtClean="0"/>
              <a:t>: 150/48  D(</a:t>
            </a:r>
            <a:r>
              <a:rPr lang="tr-TR" dirty="0" err="1" smtClean="0"/>
              <a:t>denier</a:t>
            </a:r>
            <a:r>
              <a:rPr lang="tr-TR" dirty="0" smtClean="0"/>
              <a:t>) /F, 167/48 d( </a:t>
            </a:r>
            <a:r>
              <a:rPr lang="tr-TR" dirty="0" err="1" smtClean="0"/>
              <a:t>dtex</a:t>
            </a:r>
            <a:r>
              <a:rPr lang="tr-TR" dirty="0" smtClean="0"/>
              <a:t>)/f.  ST(2060)</a:t>
            </a:r>
          </a:p>
          <a:p>
            <a:r>
              <a:rPr lang="tr-TR" dirty="0" smtClean="0"/>
              <a:t>Kopma Uzama %E:  %18-20  ST(2062)</a:t>
            </a:r>
          </a:p>
          <a:p>
            <a:r>
              <a:rPr lang="tr-TR" dirty="0" smtClean="0"/>
              <a:t>Kıvrım ve hacimlilik değerleri % CC  16, 12 CM, 9 CS.  VS..   ST (…)</a:t>
            </a:r>
          </a:p>
          <a:p>
            <a:r>
              <a:rPr lang="tr-TR" dirty="0" smtClean="0"/>
              <a:t>Kaynama Çekme %: at hot </a:t>
            </a:r>
            <a:r>
              <a:rPr lang="tr-TR" dirty="0" err="1" smtClean="0"/>
              <a:t>air</a:t>
            </a:r>
            <a:r>
              <a:rPr lang="tr-TR" dirty="0" smtClean="0"/>
              <a:t>, </a:t>
            </a:r>
            <a:r>
              <a:rPr lang="tr-TR" dirty="0" err="1" smtClean="0"/>
              <a:t>steam</a:t>
            </a:r>
            <a:r>
              <a:rPr lang="tr-TR" dirty="0" smtClean="0"/>
              <a:t> </a:t>
            </a:r>
            <a:r>
              <a:rPr lang="tr-TR" dirty="0" err="1" smtClean="0"/>
              <a:t>or</a:t>
            </a:r>
            <a:r>
              <a:rPr lang="tr-TR" dirty="0" smtClean="0"/>
              <a:t> </a:t>
            </a:r>
            <a:r>
              <a:rPr lang="tr-TR" dirty="0" err="1" smtClean="0"/>
              <a:t>boiling</a:t>
            </a:r>
            <a:r>
              <a:rPr lang="tr-TR" dirty="0" smtClean="0"/>
              <a:t> </a:t>
            </a:r>
            <a:r>
              <a:rPr lang="tr-TR" dirty="0" err="1" smtClean="0"/>
              <a:t>water</a:t>
            </a:r>
            <a:r>
              <a:rPr lang="tr-TR" dirty="0" smtClean="0"/>
              <a:t>.. ST (…  )  </a:t>
            </a:r>
          </a:p>
          <a:p>
            <a:r>
              <a:rPr lang="tr-TR" dirty="0" smtClean="0"/>
              <a:t>IMG (</a:t>
            </a:r>
            <a:r>
              <a:rPr lang="tr-TR" dirty="0" err="1" smtClean="0"/>
              <a:t>Intercommingling</a:t>
            </a:r>
            <a:r>
              <a:rPr lang="tr-TR" dirty="0" smtClean="0"/>
              <a:t> )    adet/metre.</a:t>
            </a:r>
          </a:p>
          <a:p>
            <a:r>
              <a:rPr lang="tr-TR" dirty="0" smtClean="0"/>
              <a:t>IMG </a:t>
            </a:r>
            <a:r>
              <a:rPr lang="tr-TR" dirty="0" err="1" smtClean="0"/>
              <a:t>strength</a:t>
            </a:r>
            <a:r>
              <a:rPr lang="tr-TR" dirty="0" smtClean="0"/>
              <a:t>/ re </a:t>
            </a:r>
            <a:r>
              <a:rPr lang="tr-TR" dirty="0" err="1" smtClean="0"/>
              <a:t>tension</a:t>
            </a:r>
            <a:r>
              <a:rPr lang="tr-TR" dirty="0" smtClean="0"/>
              <a:t>.. Kalıcı, normal vs</a:t>
            </a:r>
          </a:p>
          <a:p>
            <a:r>
              <a:rPr lang="tr-TR" dirty="0" smtClean="0"/>
              <a:t>Yağ oranı %   2-3  vs </a:t>
            </a:r>
          </a:p>
          <a:p>
            <a:endParaRPr lang="tr-TR" dirty="0" smtClean="0"/>
          </a:p>
          <a:p>
            <a:pPr>
              <a:buNone/>
            </a:pPr>
            <a:endParaRPr lang="tr-TR" dirty="0" smtClean="0"/>
          </a:p>
          <a:p>
            <a:pPr>
              <a:buNone/>
            </a:pPr>
            <a:endParaRPr lang="tr-TR" dirty="0" smtClean="0"/>
          </a:p>
          <a:p>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85728"/>
            <a:ext cx="9144000" cy="1142960"/>
          </a:xfrm>
        </p:spPr>
        <p:txBody>
          <a:bodyPr>
            <a:normAutofit fontScale="90000"/>
          </a:bodyPr>
          <a:lstStyle/>
          <a:p>
            <a:pPr algn="ctr"/>
            <a:r>
              <a:rPr lang="tr-TR" dirty="0" smtClean="0"/>
              <a:t> İPLİK KALİTESİ SPEKT DEĞERLERİNİ BİLİYORMUYUZ;</a:t>
            </a:r>
            <a:br>
              <a:rPr lang="tr-TR" dirty="0" smtClean="0"/>
            </a:br>
            <a:endParaRPr lang="tr-TR" dirty="0"/>
          </a:p>
        </p:txBody>
      </p:sp>
      <p:sp>
        <p:nvSpPr>
          <p:cNvPr id="3" name="2 İçerik Yer Tutucusu"/>
          <p:cNvSpPr>
            <a:spLocks noGrp="1"/>
          </p:cNvSpPr>
          <p:nvPr>
            <p:ph sz="quarter" idx="1"/>
          </p:nvPr>
        </p:nvSpPr>
        <p:spPr>
          <a:xfrm>
            <a:off x="785786" y="1142984"/>
            <a:ext cx="7467600" cy="5500726"/>
          </a:xfrm>
        </p:spPr>
        <p:txBody>
          <a:bodyPr>
            <a:normAutofit fontScale="85000" lnSpcReduction="20000"/>
          </a:bodyPr>
          <a:lstStyle/>
          <a:p>
            <a:r>
              <a:rPr lang="tr-TR" dirty="0" smtClean="0"/>
              <a:t>İplik kısa tanımı.</a:t>
            </a:r>
          </a:p>
          <a:p>
            <a:r>
              <a:rPr lang="tr-TR" dirty="0" smtClean="0"/>
              <a:t>Test standartları.</a:t>
            </a:r>
          </a:p>
          <a:p>
            <a:r>
              <a:rPr lang="tr-TR" dirty="0" smtClean="0"/>
              <a:t>Kontrol sıklığı.</a:t>
            </a:r>
          </a:p>
          <a:p>
            <a:r>
              <a:rPr lang="tr-TR" dirty="0" err="1" smtClean="0"/>
              <a:t>Titer</a:t>
            </a:r>
            <a:r>
              <a:rPr lang="tr-TR" dirty="0" smtClean="0"/>
              <a:t> değeri. (nominal, </a:t>
            </a:r>
            <a:r>
              <a:rPr lang="tr-TR" dirty="0" err="1" smtClean="0"/>
              <a:t>efective</a:t>
            </a:r>
            <a:r>
              <a:rPr lang="tr-TR" dirty="0" smtClean="0"/>
              <a:t>  )</a:t>
            </a:r>
          </a:p>
          <a:p>
            <a:r>
              <a:rPr lang="tr-TR" dirty="0" smtClean="0"/>
              <a:t>Kesit</a:t>
            </a:r>
          </a:p>
          <a:p>
            <a:r>
              <a:rPr lang="tr-TR" dirty="0" smtClean="0"/>
              <a:t>Parlaklık</a:t>
            </a:r>
          </a:p>
          <a:p>
            <a:r>
              <a:rPr lang="tr-TR" dirty="0" smtClean="0"/>
              <a:t>Kopma uzama ve mukavemet.</a:t>
            </a:r>
          </a:p>
          <a:p>
            <a:r>
              <a:rPr lang="tr-TR" dirty="0" smtClean="0"/>
              <a:t>İplik düzgünsüzlüğü.</a:t>
            </a:r>
          </a:p>
          <a:p>
            <a:r>
              <a:rPr lang="tr-TR" dirty="0" smtClean="0"/>
              <a:t>Kıvrım ve kaynama çekme değerleri.</a:t>
            </a:r>
          </a:p>
          <a:p>
            <a:r>
              <a:rPr lang="tr-TR" dirty="0" smtClean="0"/>
              <a:t>Yağ miktarı ve cinsi ?</a:t>
            </a:r>
          </a:p>
          <a:p>
            <a:r>
              <a:rPr lang="tr-TR" dirty="0" smtClean="0"/>
              <a:t>Boya alma özelliği.</a:t>
            </a:r>
          </a:p>
          <a:p>
            <a:r>
              <a:rPr lang="tr-TR" dirty="0" err="1" smtClean="0"/>
              <a:t>Filamantasyon</a:t>
            </a:r>
            <a:r>
              <a:rPr lang="tr-TR" dirty="0" smtClean="0"/>
              <a:t> oranı.</a:t>
            </a:r>
          </a:p>
          <a:p>
            <a:r>
              <a:rPr lang="tr-TR" dirty="0" err="1" smtClean="0"/>
              <a:t>Toque</a:t>
            </a:r>
            <a:r>
              <a:rPr lang="tr-TR" dirty="0" smtClean="0"/>
              <a:t>.</a:t>
            </a:r>
          </a:p>
          <a:p>
            <a:r>
              <a:rPr lang="tr-TR" dirty="0" smtClean="0"/>
              <a:t>Varsa bükümü</a:t>
            </a:r>
          </a:p>
          <a:p>
            <a:r>
              <a:rPr lang="tr-TR" dirty="0" smtClean="0"/>
              <a:t>Varsa İMG/ICM değeri ve kalıcılığı</a:t>
            </a:r>
          </a:p>
          <a:p>
            <a:r>
              <a:rPr lang="tr-TR" dirty="0" smtClean="0"/>
              <a:t>Yaşı….</a:t>
            </a:r>
          </a:p>
          <a:p>
            <a:r>
              <a:rPr lang="tr-TR" dirty="0" err="1" smtClean="0"/>
              <a:t>Spekt</a:t>
            </a:r>
            <a:r>
              <a:rPr lang="tr-TR" dirty="0" smtClean="0"/>
              <a:t> onayı ve uygunluğu.</a:t>
            </a:r>
          </a:p>
          <a:p>
            <a:endParaRPr lang="tr-TR" dirty="0" smtClean="0"/>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FİZİKSEL İPLİK TESTLERİ </a:t>
            </a:r>
            <a:endParaRPr lang="tr-TR" dirty="0"/>
          </a:p>
        </p:txBody>
      </p:sp>
      <p:sp>
        <p:nvSpPr>
          <p:cNvPr id="6" name="5 İçerik Yer Tutucusu"/>
          <p:cNvSpPr>
            <a:spLocks noGrp="1"/>
          </p:cNvSpPr>
          <p:nvPr>
            <p:ph sz="quarter" idx="1"/>
          </p:nvPr>
        </p:nvSpPr>
        <p:spPr>
          <a:xfrm>
            <a:off x="457200" y="1600200"/>
            <a:ext cx="4471990" cy="4525963"/>
          </a:xfrm>
        </p:spPr>
        <p:txBody>
          <a:bodyPr>
            <a:normAutofit/>
          </a:bodyPr>
          <a:lstStyle/>
          <a:p>
            <a:r>
              <a:rPr lang="tr-TR" b="1" dirty="0" smtClean="0"/>
              <a:t>TİTER : İplik numarası ölçümü; </a:t>
            </a:r>
          </a:p>
          <a:p>
            <a:r>
              <a:rPr lang="tr-TR" dirty="0" smtClean="0"/>
              <a:t>Standart EN 2060.</a:t>
            </a:r>
          </a:p>
          <a:p>
            <a:pPr>
              <a:buNone/>
            </a:pPr>
            <a:r>
              <a:rPr lang="tr-TR" dirty="0" smtClean="0"/>
              <a:t>	Kullanılan malzemeler . Çevresi 1 </a:t>
            </a:r>
            <a:r>
              <a:rPr lang="tr-TR" dirty="0" err="1" smtClean="0"/>
              <a:t>mt</a:t>
            </a:r>
            <a:r>
              <a:rPr lang="tr-TR" dirty="0" smtClean="0"/>
              <a:t> olan iplik çıkrığı, gerilim ölçer ve hassas terazi . POY,DTY, BCF, Bükümlü. Vs.</a:t>
            </a:r>
          </a:p>
          <a:p>
            <a:pPr>
              <a:buNone/>
            </a:pPr>
            <a:r>
              <a:rPr lang="tr-TR" dirty="0" smtClean="0"/>
              <a:t> </a:t>
            </a:r>
            <a:r>
              <a:rPr lang="tr-TR" dirty="0" err="1" smtClean="0"/>
              <a:t>Denye</a:t>
            </a:r>
            <a:r>
              <a:rPr lang="tr-TR" dirty="0" smtClean="0"/>
              <a:t>=  (İplik ağırlığı gr/ İplik boyu m) x 9000 </a:t>
            </a:r>
            <a:endParaRPr lang="tr-TR" dirty="0"/>
          </a:p>
        </p:txBody>
      </p:sp>
      <p:pic>
        <p:nvPicPr>
          <p:cNvPr id="4103" name="Picture 7"/>
          <p:cNvPicPr>
            <a:picLocks noGrp="1" noChangeAspect="1" noChangeArrowheads="1"/>
          </p:cNvPicPr>
          <p:nvPr>
            <p:ph sz="quarter" idx="2"/>
          </p:nvPr>
        </p:nvPicPr>
        <p:blipFill>
          <a:blip r:embed="rId2"/>
          <a:srcRect/>
          <a:stretch>
            <a:fillRect/>
          </a:stretch>
        </p:blipFill>
        <p:spPr bwMode="auto">
          <a:xfrm>
            <a:off x="5286379" y="1500175"/>
            <a:ext cx="3352795" cy="2357454"/>
          </a:xfrm>
          <a:prstGeom prst="rect">
            <a:avLst/>
          </a:prstGeom>
          <a:noFill/>
          <a:ln w="9525">
            <a:noFill/>
            <a:miter lim="800000"/>
            <a:headEnd/>
            <a:tailEnd/>
          </a:ln>
          <a:effectLst/>
        </p:spPr>
      </p:pic>
      <p:pic>
        <p:nvPicPr>
          <p:cNvPr id="4104" name="Picture 8"/>
          <p:cNvPicPr>
            <a:picLocks noChangeAspect="1" noChangeArrowheads="1"/>
          </p:cNvPicPr>
          <p:nvPr/>
        </p:nvPicPr>
        <p:blipFill>
          <a:blip r:embed="rId3"/>
          <a:srcRect/>
          <a:stretch>
            <a:fillRect/>
          </a:stretch>
        </p:blipFill>
        <p:spPr bwMode="auto">
          <a:xfrm>
            <a:off x="6415611" y="4286256"/>
            <a:ext cx="1715470" cy="10715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FİZİKSEL İPLİK TESTLERİ </a:t>
            </a:r>
            <a:endParaRPr lang="tr-TR" dirty="0"/>
          </a:p>
        </p:txBody>
      </p:sp>
      <p:sp>
        <p:nvSpPr>
          <p:cNvPr id="3" name="2 İçerik Yer Tutucusu"/>
          <p:cNvSpPr>
            <a:spLocks noGrp="1"/>
          </p:cNvSpPr>
          <p:nvPr>
            <p:ph sz="quarter" idx="1"/>
          </p:nvPr>
        </p:nvSpPr>
        <p:spPr>
          <a:xfrm>
            <a:off x="457200" y="1214422"/>
            <a:ext cx="5043494" cy="5214974"/>
          </a:xfrm>
        </p:spPr>
        <p:txBody>
          <a:bodyPr>
            <a:normAutofit/>
          </a:bodyPr>
          <a:lstStyle/>
          <a:p>
            <a:r>
              <a:rPr lang="tr-TR" dirty="0" err="1" smtClean="0"/>
              <a:t>Kapasitif</a:t>
            </a:r>
            <a:r>
              <a:rPr lang="tr-TR" dirty="0" smtClean="0"/>
              <a:t> İplik Düzgünsüzlük test cihazı. </a:t>
            </a:r>
          </a:p>
          <a:p>
            <a:pPr>
              <a:buNone/>
            </a:pPr>
            <a:r>
              <a:rPr lang="tr-TR" dirty="0" smtClean="0"/>
              <a:t>	% D düzgünsüzlük, %</a:t>
            </a:r>
            <a:r>
              <a:rPr lang="tr-TR" dirty="0" err="1" smtClean="0"/>
              <a:t>Cv</a:t>
            </a:r>
            <a:r>
              <a:rPr lang="tr-TR" dirty="0" smtClean="0"/>
              <a:t>   POY ve FDY ( hacimsiz iplikler) analizinde kullanılır.  </a:t>
            </a:r>
          </a:p>
          <a:p>
            <a:pPr>
              <a:buNone/>
            </a:pPr>
            <a:r>
              <a:rPr lang="tr-TR" dirty="0" smtClean="0"/>
              <a:t>	</a:t>
            </a:r>
            <a:r>
              <a:rPr lang="tr-TR" dirty="0" err="1" smtClean="0"/>
              <a:t>Half</a:t>
            </a:r>
            <a:r>
              <a:rPr lang="tr-TR" dirty="0" smtClean="0"/>
              <a:t> -</a:t>
            </a:r>
            <a:r>
              <a:rPr lang="tr-TR" dirty="0" err="1" smtClean="0"/>
              <a:t>inert</a:t>
            </a:r>
            <a:r>
              <a:rPr lang="tr-TR" dirty="0" smtClean="0"/>
              <a:t> orta ve uzun hata ölçümlerinde kullanılır. Sentetik iplikçilikte kullanılan cihaz  çıktısı “</a:t>
            </a:r>
            <a:r>
              <a:rPr lang="tr-TR" dirty="0" err="1" smtClean="0"/>
              <a:t>Diagram</a:t>
            </a:r>
            <a:r>
              <a:rPr lang="tr-TR" dirty="0" smtClean="0"/>
              <a:t> ve </a:t>
            </a:r>
            <a:r>
              <a:rPr lang="tr-TR" dirty="0" err="1" smtClean="0"/>
              <a:t>spektrogram</a:t>
            </a:r>
            <a:r>
              <a:rPr lang="tr-TR" dirty="0" smtClean="0"/>
              <a:t>” sonuçlarına göre hata analizi yapılacaktır.</a:t>
            </a:r>
            <a:endParaRPr lang="tr-TR" dirty="0"/>
          </a:p>
        </p:txBody>
      </p:sp>
      <p:pic>
        <p:nvPicPr>
          <p:cNvPr id="34818" name="Picture 2"/>
          <p:cNvPicPr>
            <a:picLocks noGrp="1" noChangeAspect="1" noChangeArrowheads="1"/>
          </p:cNvPicPr>
          <p:nvPr>
            <p:ph sz="quarter" idx="2"/>
          </p:nvPr>
        </p:nvPicPr>
        <p:blipFill>
          <a:blip r:embed="rId2"/>
          <a:srcRect/>
          <a:stretch>
            <a:fillRect/>
          </a:stretch>
        </p:blipFill>
        <p:spPr bwMode="auto">
          <a:xfrm>
            <a:off x="5429256" y="1071546"/>
            <a:ext cx="3500462" cy="2823686"/>
          </a:xfrm>
          <a:prstGeom prst="rect">
            <a:avLst/>
          </a:prstGeom>
          <a:noFill/>
          <a:ln w="9525">
            <a:noFill/>
            <a:miter lim="800000"/>
            <a:headEnd/>
            <a:tailEnd/>
          </a:ln>
          <a:effectLst/>
        </p:spPr>
      </p:pic>
      <p:pic>
        <p:nvPicPr>
          <p:cNvPr id="34819" name="Picture 3"/>
          <p:cNvPicPr>
            <a:picLocks noChangeAspect="1" noChangeArrowheads="1"/>
          </p:cNvPicPr>
          <p:nvPr/>
        </p:nvPicPr>
        <p:blipFill>
          <a:blip r:embed="rId3"/>
          <a:srcRect/>
          <a:stretch>
            <a:fillRect/>
          </a:stretch>
        </p:blipFill>
        <p:spPr bwMode="auto">
          <a:xfrm>
            <a:off x="5572132" y="4286256"/>
            <a:ext cx="3571868" cy="1457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142984"/>
          </a:xfrm>
        </p:spPr>
        <p:txBody>
          <a:bodyPr/>
          <a:lstStyle/>
          <a:p>
            <a:r>
              <a:rPr lang="tr-TR" dirty="0" smtClean="0"/>
              <a:t>FİZİKSEL İPLİK TESTLERİ </a:t>
            </a:r>
            <a:endParaRPr lang="tr-TR" dirty="0"/>
          </a:p>
        </p:txBody>
      </p:sp>
      <p:sp>
        <p:nvSpPr>
          <p:cNvPr id="3" name="2 İçerik Yer Tutucusu"/>
          <p:cNvSpPr>
            <a:spLocks noGrp="1"/>
          </p:cNvSpPr>
          <p:nvPr>
            <p:ph sz="quarter" idx="1"/>
          </p:nvPr>
        </p:nvSpPr>
        <p:spPr>
          <a:xfrm>
            <a:off x="457200" y="1600200"/>
            <a:ext cx="4257676" cy="4525963"/>
          </a:xfrm>
        </p:spPr>
        <p:txBody>
          <a:bodyPr>
            <a:normAutofit fontScale="92500"/>
          </a:bodyPr>
          <a:lstStyle/>
          <a:p>
            <a:r>
              <a:rPr lang="tr-TR" b="1" dirty="0" smtClean="0"/>
              <a:t>İplik Mukavemeti ve Uzaması ( Kopma uzama testi )  gr/d, </a:t>
            </a:r>
            <a:r>
              <a:rPr lang="tr-TR" b="1" dirty="0" err="1" smtClean="0"/>
              <a:t>Cn</a:t>
            </a:r>
            <a:r>
              <a:rPr lang="tr-TR" b="1" dirty="0" smtClean="0"/>
              <a:t>/</a:t>
            </a:r>
            <a:r>
              <a:rPr lang="tr-TR" b="1" dirty="0" err="1" smtClean="0"/>
              <a:t>Dtex</a:t>
            </a:r>
            <a:r>
              <a:rPr lang="tr-TR" b="1" dirty="0" smtClean="0"/>
              <a:t>, %E</a:t>
            </a:r>
          </a:p>
          <a:p>
            <a:r>
              <a:rPr lang="tr-TR" dirty="0" smtClean="0"/>
              <a:t>Standart : EN 2062 –CRE?</a:t>
            </a:r>
          </a:p>
          <a:p>
            <a:r>
              <a:rPr lang="tr-TR" dirty="0" smtClean="0"/>
              <a:t>Hem POY , hem diğer (DTY, FDY, BCF, ATY) </a:t>
            </a:r>
            <a:r>
              <a:rPr lang="tr-TR" dirty="0" err="1" smtClean="0"/>
              <a:t>filament</a:t>
            </a:r>
            <a:r>
              <a:rPr lang="tr-TR" dirty="0" smtClean="0"/>
              <a:t> ipliklerde uygulanır. Genelde günlük testlerde bobin başına 5 çekim ve 20 sn yede kopma ortalaması göz önüne alınacaktır.</a:t>
            </a:r>
            <a:endParaRPr lang="tr-TR" dirty="0"/>
          </a:p>
        </p:txBody>
      </p:sp>
      <p:pic>
        <p:nvPicPr>
          <p:cNvPr id="5122" name="Picture 2"/>
          <p:cNvPicPr>
            <a:picLocks noGrp="1" noChangeAspect="1" noChangeArrowheads="1"/>
          </p:cNvPicPr>
          <p:nvPr>
            <p:ph sz="quarter" idx="2"/>
          </p:nvPr>
        </p:nvPicPr>
        <p:blipFill>
          <a:blip r:embed="rId2"/>
          <a:srcRect/>
          <a:stretch>
            <a:fillRect/>
          </a:stretch>
        </p:blipFill>
        <p:spPr bwMode="auto">
          <a:xfrm>
            <a:off x="4643438" y="1071546"/>
            <a:ext cx="3543300" cy="2348778"/>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5286380" y="3357562"/>
            <a:ext cx="2928958"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28662" y="0"/>
            <a:ext cx="7467600" cy="1143000"/>
          </a:xfrm>
        </p:spPr>
        <p:txBody>
          <a:bodyPr/>
          <a:lstStyle/>
          <a:p>
            <a:r>
              <a:rPr lang="tr-TR" dirty="0" smtClean="0"/>
              <a:t>FİZİKSEL İPLİK TESTLERİ </a:t>
            </a:r>
            <a:endParaRPr lang="tr-TR" dirty="0"/>
          </a:p>
        </p:txBody>
      </p:sp>
      <p:sp>
        <p:nvSpPr>
          <p:cNvPr id="3" name="2 İçerik Yer Tutucusu"/>
          <p:cNvSpPr>
            <a:spLocks noGrp="1"/>
          </p:cNvSpPr>
          <p:nvPr>
            <p:ph sz="quarter" idx="1"/>
          </p:nvPr>
        </p:nvSpPr>
        <p:spPr/>
        <p:txBody>
          <a:bodyPr>
            <a:normAutofit fontScale="92500" lnSpcReduction="20000"/>
          </a:bodyPr>
          <a:lstStyle/>
          <a:p>
            <a:pPr lvl="1">
              <a:buNone/>
            </a:pPr>
            <a:r>
              <a:rPr lang="tr-TR" b="1" dirty="0" smtClean="0"/>
              <a:t>İplik hacimlilik ve Kaynama çekme testleri </a:t>
            </a:r>
          </a:p>
          <a:p>
            <a:pPr lvl="1">
              <a:buNone/>
            </a:pPr>
            <a:r>
              <a:rPr lang="tr-TR" dirty="0" smtClean="0"/>
              <a:t>Hacimlilik:% CC, % CS, %CM.</a:t>
            </a:r>
          </a:p>
          <a:p>
            <a:pPr lvl="1">
              <a:buNone/>
            </a:pPr>
            <a:r>
              <a:rPr lang="tr-TR" dirty="0" smtClean="0"/>
              <a:t>Kaynama Çekme %; %</a:t>
            </a:r>
            <a:r>
              <a:rPr lang="tr-TR" dirty="0" err="1" smtClean="0"/>
              <a:t>Kç</a:t>
            </a:r>
            <a:r>
              <a:rPr lang="tr-TR" dirty="0" smtClean="0"/>
              <a:t> DIN 53866 T3 (sıcak hava) </a:t>
            </a:r>
            <a:r>
              <a:rPr lang="tr-TR" dirty="0" err="1" smtClean="0"/>
              <a:t>static</a:t>
            </a:r>
            <a:r>
              <a:rPr lang="tr-TR" dirty="0" smtClean="0"/>
              <a:t>, 53866 T2 ( sıcak su 			Cihazlar</a:t>
            </a:r>
            <a:r>
              <a:rPr lang="tr-TR" b="1" dirty="0" smtClean="0"/>
              <a:t>:- </a:t>
            </a:r>
            <a:r>
              <a:rPr lang="tr-TR" dirty="0" err="1" smtClean="0"/>
              <a:t>Wrap</a:t>
            </a:r>
            <a:r>
              <a:rPr lang="tr-TR" dirty="0" smtClean="0"/>
              <a:t> reel </a:t>
            </a:r>
            <a:r>
              <a:rPr lang="tr-TR" dirty="0" err="1" smtClean="0"/>
              <a:t>with</a:t>
            </a:r>
            <a:r>
              <a:rPr lang="tr-TR" dirty="0" smtClean="0"/>
              <a:t> </a:t>
            </a:r>
            <a:r>
              <a:rPr lang="tr-TR" dirty="0" err="1" smtClean="0"/>
              <a:t>pre</a:t>
            </a:r>
            <a:r>
              <a:rPr lang="tr-TR" dirty="0" smtClean="0"/>
              <a:t>-</a:t>
            </a:r>
            <a:r>
              <a:rPr lang="tr-TR" dirty="0" err="1" smtClean="0"/>
              <a:t>tension</a:t>
            </a:r>
            <a:r>
              <a:rPr lang="tr-TR" dirty="0" smtClean="0"/>
              <a:t> </a:t>
            </a:r>
            <a:r>
              <a:rPr lang="tr-TR" dirty="0" err="1" smtClean="0"/>
              <a:t>adjusment</a:t>
            </a:r>
            <a:r>
              <a:rPr lang="tr-TR" dirty="0" smtClean="0"/>
              <a:t>  </a:t>
            </a:r>
            <a:r>
              <a:rPr lang="tr-TR" dirty="0" err="1" smtClean="0"/>
              <a:t>Tension</a:t>
            </a:r>
            <a:r>
              <a:rPr lang="tr-TR" dirty="0" smtClean="0"/>
              <a:t> aleti </a:t>
            </a:r>
            <a:br>
              <a:rPr lang="tr-TR" dirty="0" smtClean="0"/>
            </a:br>
            <a:r>
              <a:rPr lang="tr-TR" dirty="0" smtClean="0"/>
              <a:t>              - Çile magazine .</a:t>
            </a:r>
            <a:br>
              <a:rPr lang="tr-TR" dirty="0" smtClean="0"/>
            </a:br>
            <a:r>
              <a:rPr lang="tr-TR" dirty="0" smtClean="0"/>
              <a:t>              - Kondisyoner  </a:t>
            </a:r>
            <a:br>
              <a:rPr lang="tr-TR" dirty="0" smtClean="0"/>
            </a:br>
            <a:r>
              <a:rPr lang="tr-TR" dirty="0" smtClean="0"/>
              <a:t>              - </a:t>
            </a:r>
            <a:r>
              <a:rPr lang="tr-TR" dirty="0" err="1" smtClean="0"/>
              <a:t>Automotik</a:t>
            </a:r>
            <a:r>
              <a:rPr lang="tr-TR" dirty="0" smtClean="0"/>
              <a:t> </a:t>
            </a:r>
            <a:r>
              <a:rPr lang="tr-TR" dirty="0" err="1" smtClean="0"/>
              <a:t>tension</a:t>
            </a:r>
            <a:r>
              <a:rPr lang="tr-TR" dirty="0" smtClean="0"/>
              <a:t> </a:t>
            </a:r>
            <a:r>
              <a:rPr lang="tr-TR" dirty="0" err="1" smtClean="0"/>
              <a:t>loader</a:t>
            </a:r>
            <a:r>
              <a:rPr lang="tr-TR" dirty="0" smtClean="0"/>
              <a:t> </a:t>
            </a:r>
            <a:r>
              <a:rPr lang="tr-TR" dirty="0" err="1" smtClean="0"/>
              <a:t>and</a:t>
            </a:r>
            <a:r>
              <a:rPr lang="tr-TR" dirty="0" smtClean="0"/>
              <a:t> </a:t>
            </a:r>
            <a:r>
              <a:rPr lang="tr-TR" dirty="0" err="1" smtClean="0"/>
              <a:t>load</a:t>
            </a:r>
            <a:r>
              <a:rPr lang="tr-TR" dirty="0" smtClean="0"/>
              <a:t> sensor </a:t>
            </a:r>
            <a:r>
              <a:rPr lang="tr-TR" dirty="0" err="1" smtClean="0"/>
              <a:t>system</a:t>
            </a:r>
            <a:r>
              <a:rPr lang="tr-TR" dirty="0" smtClean="0"/>
              <a:t> + PC .</a:t>
            </a:r>
            <a:endParaRPr lang="tr-TR" dirty="0"/>
          </a:p>
        </p:txBody>
      </p:sp>
      <p:graphicFrame>
        <p:nvGraphicFramePr>
          <p:cNvPr id="6146" name="Object 2"/>
          <p:cNvGraphicFramePr>
            <a:graphicFrameLocks noGrp="1" noChangeAspect="1"/>
          </p:cNvGraphicFramePr>
          <p:nvPr>
            <p:ph sz="quarter" idx="2"/>
          </p:nvPr>
        </p:nvGraphicFramePr>
        <p:xfrm>
          <a:off x="6643702" y="1285860"/>
          <a:ext cx="2071687" cy="2605088"/>
        </p:xfrm>
        <a:graphic>
          <a:graphicData uri="http://schemas.openxmlformats.org/presentationml/2006/ole">
            <mc:AlternateContent xmlns:mc="http://schemas.openxmlformats.org/markup-compatibility/2006">
              <mc:Choice xmlns:v="urn:schemas-microsoft-com:vml" Requires="v">
                <p:oleObj spid="_x0000_s6148" name="Bit Eşlem Resmi" r:id="rId3" imgW="2333333" imgH="2933333" progId="PBrush">
                  <p:embed/>
                </p:oleObj>
              </mc:Choice>
              <mc:Fallback>
                <p:oleObj name="Bit Eşlem Resmi" r:id="rId3" imgW="2333333" imgH="2933333"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3702" y="1285860"/>
                        <a:ext cx="2071687" cy="2605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3"/>
          <p:cNvPicPr>
            <a:picLocks noChangeAspect="1" noChangeArrowheads="1"/>
          </p:cNvPicPr>
          <p:nvPr/>
        </p:nvPicPr>
        <p:blipFill>
          <a:blip r:embed="rId5"/>
          <a:srcRect/>
          <a:stretch>
            <a:fillRect/>
          </a:stretch>
        </p:blipFill>
        <p:spPr bwMode="auto">
          <a:xfrm>
            <a:off x="4214810" y="1285860"/>
            <a:ext cx="2274195" cy="2400488"/>
          </a:xfrm>
          <a:prstGeom prst="rect">
            <a:avLst/>
          </a:prstGeom>
          <a:noFill/>
          <a:ln w="9525">
            <a:noFill/>
            <a:miter lim="800000"/>
            <a:headEnd/>
            <a:tailEnd/>
          </a:ln>
          <a:effectLst/>
        </p:spPr>
      </p:pic>
      <p:pic>
        <p:nvPicPr>
          <p:cNvPr id="7" name="Picture 2"/>
          <p:cNvPicPr>
            <a:picLocks noChangeAspect="1" noChangeArrowheads="1"/>
          </p:cNvPicPr>
          <p:nvPr/>
        </p:nvPicPr>
        <p:blipFill>
          <a:blip r:embed="rId6"/>
          <a:stretch>
            <a:fillRect/>
          </a:stretch>
        </p:blipFill>
        <p:spPr bwMode="auto">
          <a:xfrm>
            <a:off x="4429124" y="4071942"/>
            <a:ext cx="3657600" cy="17698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FİZİKSEL İPLİK TESTLERİ </a:t>
            </a:r>
            <a:endParaRPr lang="tr-TR" dirty="0"/>
          </a:p>
        </p:txBody>
      </p:sp>
      <p:sp>
        <p:nvSpPr>
          <p:cNvPr id="3" name="2 İçerik Yer Tutucusu"/>
          <p:cNvSpPr>
            <a:spLocks noGrp="1"/>
          </p:cNvSpPr>
          <p:nvPr>
            <p:ph sz="quarter" idx="1"/>
          </p:nvPr>
        </p:nvSpPr>
        <p:spPr/>
        <p:txBody>
          <a:bodyPr>
            <a:normAutofit fontScale="77500" lnSpcReduction="20000"/>
          </a:bodyPr>
          <a:lstStyle/>
          <a:p>
            <a:r>
              <a:rPr lang="tr-TR" b="1" dirty="0" smtClean="0"/>
              <a:t>İplik örme boyama testi;</a:t>
            </a:r>
          </a:p>
          <a:p>
            <a:pPr>
              <a:buNone/>
            </a:pPr>
            <a:r>
              <a:rPr lang="tr-TR" dirty="0" smtClean="0"/>
              <a:t>	İplik makinelerinde bobinle arası ve bobin içinde boya alma düzgünsüzlüğü kontrolü aşamasında yapılır. Bir nevi ilerde kumaş halindeyken oluşabilecek boya hatalarını önceden tespit işlemidir. İlerde yapılacak işlemlerle yakın özellikte yapılması önemlidir. Pozisyonlar arası renk farkı uluslar arası renk farklılığı skalasına göre 3, 4, 5  (gri skala) tanımlanıp müşteriye bilgi verilebilir. FDY, DTY, ATY, Bükümlü ve kritik boya alma uygulamaları.</a:t>
            </a:r>
            <a:endParaRPr lang="tr-TR" dirty="0"/>
          </a:p>
        </p:txBody>
      </p:sp>
      <p:pic>
        <p:nvPicPr>
          <p:cNvPr id="5" name="Picture 2"/>
          <p:cNvPicPr>
            <a:picLocks noGrp="1" noChangeAspect="1" noChangeArrowheads="1"/>
          </p:cNvPicPr>
          <p:nvPr>
            <p:ph sz="quarter" idx="2"/>
          </p:nvPr>
        </p:nvPicPr>
        <p:blipFill>
          <a:blip r:embed="rId2" cstate="print"/>
          <a:srcRect/>
          <a:stretch>
            <a:fillRect/>
          </a:stretch>
        </p:blipFill>
        <p:spPr bwMode="auto">
          <a:xfrm>
            <a:off x="4970264" y="1600201"/>
            <a:ext cx="1887752" cy="2517003"/>
          </a:xfrm>
          <a:prstGeom prst="rect">
            <a:avLst/>
          </a:prstGeom>
          <a:noFill/>
          <a:ln w="9525">
            <a:noFill/>
            <a:miter lim="800000"/>
            <a:headEnd/>
            <a:tailEnd/>
          </a:ln>
          <a:effectLst/>
        </p:spPr>
      </p:pic>
      <p:pic>
        <p:nvPicPr>
          <p:cNvPr id="6" name="Picture 4"/>
          <p:cNvPicPr>
            <a:picLocks noChangeAspect="1" noChangeArrowheads="1"/>
          </p:cNvPicPr>
          <p:nvPr/>
        </p:nvPicPr>
        <p:blipFill>
          <a:blip r:embed="rId3" cstate="print"/>
          <a:srcRect l="5463" r="16426" b="15602"/>
          <a:stretch>
            <a:fillRect/>
          </a:stretch>
        </p:blipFill>
        <p:spPr bwMode="auto">
          <a:xfrm>
            <a:off x="6858016" y="1643050"/>
            <a:ext cx="2113208" cy="2500330"/>
          </a:xfrm>
          <a:prstGeom prst="rect">
            <a:avLst/>
          </a:prstGeom>
          <a:noFill/>
          <a:ln w="9525">
            <a:noFill/>
            <a:miter lim="800000"/>
            <a:headEnd/>
            <a:tailEnd/>
          </a:ln>
          <a:effectLst/>
        </p:spPr>
      </p:pic>
      <p:pic>
        <p:nvPicPr>
          <p:cNvPr id="7170" name="Picture 2"/>
          <p:cNvPicPr>
            <a:picLocks noChangeAspect="1" noChangeArrowheads="1"/>
          </p:cNvPicPr>
          <p:nvPr/>
        </p:nvPicPr>
        <p:blipFill>
          <a:blip r:embed="rId4"/>
          <a:srcRect/>
          <a:stretch>
            <a:fillRect/>
          </a:stretch>
        </p:blipFill>
        <p:spPr bwMode="auto">
          <a:xfrm>
            <a:off x="5857884" y="4071942"/>
            <a:ext cx="2228850" cy="2457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FİZİKSEL İPLİK TESTLERİ </a:t>
            </a:r>
            <a:endParaRPr lang="tr-TR" dirty="0"/>
          </a:p>
        </p:txBody>
      </p:sp>
      <p:sp>
        <p:nvSpPr>
          <p:cNvPr id="3" name="2 İçerik Yer Tutucusu"/>
          <p:cNvSpPr>
            <a:spLocks noGrp="1"/>
          </p:cNvSpPr>
          <p:nvPr>
            <p:ph sz="quarter" idx="1"/>
          </p:nvPr>
        </p:nvSpPr>
        <p:spPr/>
        <p:txBody>
          <a:bodyPr>
            <a:normAutofit fontScale="92500"/>
          </a:bodyPr>
          <a:lstStyle/>
          <a:p>
            <a:r>
              <a:rPr lang="tr-TR" dirty="0" err="1" smtClean="0"/>
              <a:t>Dinamic</a:t>
            </a:r>
            <a:r>
              <a:rPr lang="tr-TR" dirty="0" smtClean="0"/>
              <a:t>  kıvrım ve kaynama çekme özellikleri test cihazı.  İplik spesifik gerilim altında, kritik termal ısıda toplama ve karşı gerilim ölçümü yapılır. </a:t>
            </a:r>
            <a:r>
              <a:rPr lang="tr-TR" dirty="0" err="1" smtClean="0"/>
              <a:t>Pozisyonel</a:t>
            </a:r>
            <a:r>
              <a:rPr lang="tr-TR" dirty="0" smtClean="0"/>
              <a:t> yada bobin içi oryantasyon ( %KÇ),  </a:t>
            </a:r>
            <a:r>
              <a:rPr lang="tr-TR" dirty="0" err="1" smtClean="0"/>
              <a:t>Bulk</a:t>
            </a:r>
            <a:r>
              <a:rPr lang="tr-TR" dirty="0" smtClean="0"/>
              <a:t> ( %TR-toplam çekme ) değerleri incelenir. İyi bir analitik proses kontrol cihazıdır. </a:t>
            </a:r>
            <a:endParaRPr lang="tr-TR" dirty="0"/>
          </a:p>
        </p:txBody>
      </p:sp>
      <p:graphicFrame>
        <p:nvGraphicFramePr>
          <p:cNvPr id="33794" name="Object 2"/>
          <p:cNvGraphicFramePr>
            <a:graphicFrameLocks noGrp="1" noChangeAspect="1"/>
          </p:cNvGraphicFramePr>
          <p:nvPr>
            <p:ph sz="quarter" idx="2"/>
          </p:nvPr>
        </p:nvGraphicFramePr>
        <p:xfrm>
          <a:off x="4270375" y="2062163"/>
          <a:ext cx="3656013" cy="3648075"/>
        </p:xfrm>
        <a:graphic>
          <a:graphicData uri="http://schemas.openxmlformats.org/presentationml/2006/ole">
            <mc:AlternateContent xmlns:mc="http://schemas.openxmlformats.org/markup-compatibility/2006">
              <mc:Choice xmlns:v="urn:schemas-microsoft-com:vml" Requires="v">
                <p:oleObj spid="_x0000_s33796" name="Bit Eşlem Resmi" r:id="rId3" imgW="4277322" imgH="4266667" progId="PBrush">
                  <p:embed/>
                </p:oleObj>
              </mc:Choice>
              <mc:Fallback>
                <p:oleObj name="Bit Eşlem Resmi" r:id="rId3" imgW="4277322" imgH="4266667"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375" y="2062163"/>
                        <a:ext cx="3656013" cy="3648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FİZİKSEL İPLİK TESTLERİ </a:t>
            </a:r>
            <a:endParaRPr lang="tr-TR" dirty="0"/>
          </a:p>
        </p:txBody>
      </p:sp>
      <p:sp>
        <p:nvSpPr>
          <p:cNvPr id="3" name="2 İçerik Yer Tutucusu"/>
          <p:cNvSpPr>
            <a:spLocks noGrp="1"/>
          </p:cNvSpPr>
          <p:nvPr>
            <p:ph sz="quarter" idx="1"/>
          </p:nvPr>
        </p:nvSpPr>
        <p:spPr>
          <a:xfrm>
            <a:off x="457200" y="1600200"/>
            <a:ext cx="4186238" cy="4525963"/>
          </a:xfrm>
        </p:spPr>
        <p:txBody>
          <a:bodyPr>
            <a:normAutofit/>
          </a:bodyPr>
          <a:lstStyle/>
          <a:p>
            <a:r>
              <a:rPr lang="tr-TR" b="1" dirty="0" smtClean="0"/>
              <a:t>İplikte Yağ Tayini (O-</a:t>
            </a:r>
            <a:r>
              <a:rPr lang="tr-TR" b="1" dirty="0" err="1" smtClean="0"/>
              <a:t>pu</a:t>
            </a:r>
            <a:r>
              <a:rPr lang="tr-TR" b="1" dirty="0" smtClean="0"/>
              <a:t>%) </a:t>
            </a:r>
          </a:p>
          <a:p>
            <a:r>
              <a:rPr lang="tr-TR" dirty="0" smtClean="0"/>
              <a:t>Gerek POY üretiminde “</a:t>
            </a:r>
            <a:r>
              <a:rPr lang="tr-TR" dirty="0" err="1" smtClean="0"/>
              <a:t>spin</a:t>
            </a:r>
            <a:r>
              <a:rPr lang="tr-TR" dirty="0" smtClean="0"/>
              <a:t> </a:t>
            </a:r>
            <a:r>
              <a:rPr lang="tr-TR" dirty="0" err="1" smtClean="0"/>
              <a:t>finish</a:t>
            </a:r>
            <a:r>
              <a:rPr lang="tr-TR" dirty="0" smtClean="0"/>
              <a:t>”, gerekse </a:t>
            </a:r>
            <a:r>
              <a:rPr lang="tr-TR" dirty="0" err="1" smtClean="0"/>
              <a:t>tekstürize</a:t>
            </a:r>
            <a:r>
              <a:rPr lang="tr-TR" dirty="0" smtClean="0"/>
              <a:t> üretimlerinde “</a:t>
            </a:r>
            <a:r>
              <a:rPr lang="tr-TR" dirty="0" err="1" smtClean="0"/>
              <a:t>cone</a:t>
            </a:r>
            <a:r>
              <a:rPr lang="tr-TR" dirty="0" smtClean="0"/>
              <a:t>” yağı ipliğe verilmektedir. İpliklerde bulunan yağ miktarı ve film tabakası homojen olması  önemlidir.</a:t>
            </a:r>
          </a:p>
          <a:p>
            <a:endParaRPr lang="tr-TR" dirty="0"/>
          </a:p>
        </p:txBody>
      </p:sp>
      <p:pic>
        <p:nvPicPr>
          <p:cNvPr id="30722" name="Picture 2"/>
          <p:cNvPicPr>
            <a:picLocks noGrp="1" noChangeAspect="1" noChangeArrowheads="1"/>
          </p:cNvPicPr>
          <p:nvPr>
            <p:ph sz="quarter" idx="2"/>
          </p:nvPr>
        </p:nvPicPr>
        <p:blipFill>
          <a:blip r:embed="rId2"/>
          <a:stretch>
            <a:fillRect/>
          </a:stretch>
        </p:blipFill>
        <p:spPr bwMode="auto">
          <a:xfrm>
            <a:off x="4270375" y="2761425"/>
            <a:ext cx="3657600" cy="22495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Sentetik iplik ürün ağacI</a:t>
            </a:r>
            <a:endParaRPr lang="tr-TR" dirty="0"/>
          </a:p>
        </p:txBody>
      </p:sp>
      <p:pic>
        <p:nvPicPr>
          <p:cNvPr id="35843" name="Picture 3"/>
          <p:cNvPicPr>
            <a:picLocks noGrp="1" noChangeAspect="1" noChangeArrowheads="1"/>
          </p:cNvPicPr>
          <p:nvPr>
            <p:ph sz="quarter" idx="1"/>
          </p:nvPr>
        </p:nvPicPr>
        <p:blipFill>
          <a:blip/>
          <a:stretch>
            <a:fillRect/>
          </a:stretch>
        </p:blipFill>
        <p:spPr bwMode="auto">
          <a:xfrm>
            <a:off x="457200" y="1785927"/>
            <a:ext cx="4161654" cy="3746746"/>
          </a:xfrm>
          <a:prstGeom prst="rect">
            <a:avLst/>
          </a:prstGeom>
          <a:noFill/>
          <a:ln w="9525">
            <a:noFill/>
            <a:miter lim="800000"/>
            <a:headEnd/>
            <a:tailEnd/>
          </a:ln>
          <a:effectLst/>
        </p:spPr>
      </p:pic>
      <p:sp>
        <p:nvSpPr>
          <p:cNvPr id="7" name="6 İçerik Yer Tutucusu"/>
          <p:cNvSpPr>
            <a:spLocks noGrp="1"/>
          </p:cNvSpPr>
          <p:nvPr>
            <p:ph sz="quarter" idx="2"/>
          </p:nvPr>
        </p:nvSpPr>
        <p:spPr/>
        <p:txBody>
          <a:bodyPr/>
          <a:lstStyle/>
          <a:p>
            <a:pPr lvl="1"/>
            <a:endParaRPr lang="tr-TR" dirty="0" smtClean="0"/>
          </a:p>
          <a:p>
            <a:pPr lvl="1"/>
            <a:r>
              <a:rPr lang="tr-TR" dirty="0" smtClean="0"/>
              <a:t>CIRF verilerine göre, dünyada insan yapısı elyafların oranı </a:t>
            </a:r>
            <a:r>
              <a:rPr lang="en-US" dirty="0" smtClean="0"/>
              <a:t>75%</a:t>
            </a:r>
          </a:p>
          <a:p>
            <a:pPr lvl="1"/>
            <a:r>
              <a:rPr lang="tr-TR" dirty="0" smtClean="0"/>
              <a:t> 2016 yılı itibariyle </a:t>
            </a:r>
            <a:r>
              <a:rPr lang="en-US" dirty="0" smtClean="0"/>
              <a:t> 69.4 mil</a:t>
            </a:r>
            <a:r>
              <a:rPr lang="tr-TR" dirty="0" smtClean="0"/>
              <a:t>yon ton , Avrupa da </a:t>
            </a:r>
            <a:r>
              <a:rPr lang="en-US" dirty="0" smtClean="0"/>
              <a:t>4.5 million ton</a:t>
            </a:r>
            <a:r>
              <a:rPr lang="tr-TR" dirty="0" smtClean="0"/>
              <a:t>/yıl kapasiteye sahip .</a:t>
            </a:r>
            <a:endParaRPr lang="en-US" dirty="0" smtClean="0"/>
          </a:p>
          <a:p>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FİZİKSEL İPLİK TESTLERİ </a:t>
            </a:r>
            <a:endParaRPr lang="tr-TR" dirty="0"/>
          </a:p>
        </p:txBody>
      </p:sp>
      <p:sp>
        <p:nvSpPr>
          <p:cNvPr id="3" name="2 İçerik Yer Tutucusu"/>
          <p:cNvSpPr>
            <a:spLocks noGrp="1"/>
          </p:cNvSpPr>
          <p:nvPr>
            <p:ph sz="quarter" idx="1"/>
          </p:nvPr>
        </p:nvSpPr>
        <p:spPr/>
        <p:txBody>
          <a:bodyPr>
            <a:normAutofit fontScale="92500"/>
          </a:bodyPr>
          <a:lstStyle/>
          <a:p>
            <a:r>
              <a:rPr lang="tr-TR" b="1" dirty="0" smtClean="0"/>
              <a:t>IMG Sıklığı ve Kalıcılığı Kontrolü.</a:t>
            </a:r>
          </a:p>
          <a:p>
            <a:pPr>
              <a:buNone/>
            </a:pPr>
            <a:r>
              <a:rPr lang="tr-TR" dirty="0" smtClean="0"/>
              <a:t>	Özellikle  </a:t>
            </a:r>
            <a:r>
              <a:rPr lang="tr-TR" dirty="0" err="1" smtClean="0"/>
              <a:t>tekstüre</a:t>
            </a:r>
            <a:r>
              <a:rPr lang="tr-TR" dirty="0" smtClean="0"/>
              <a:t> ipliklerde  bükümün yerine ikame edecek şekilde kullanılan İMG </a:t>
            </a:r>
            <a:r>
              <a:rPr lang="tr-TR" dirty="0" err="1" smtClean="0"/>
              <a:t>puntaları</a:t>
            </a:r>
            <a:r>
              <a:rPr lang="tr-TR" dirty="0" smtClean="0"/>
              <a:t>, ipliğe belli bir sıklık ve kuvvette karıştırarak </a:t>
            </a:r>
            <a:r>
              <a:rPr lang="tr-TR" dirty="0" err="1" smtClean="0"/>
              <a:t>puntalar</a:t>
            </a:r>
            <a:r>
              <a:rPr lang="tr-TR" dirty="0" smtClean="0"/>
              <a:t>. Bu noktaların iplikteki sayısı ve kalıcılığı önemlidir ve ipliği tanımlarken kullanılır.</a:t>
            </a:r>
            <a:endParaRPr lang="tr-TR" dirty="0"/>
          </a:p>
        </p:txBody>
      </p:sp>
      <p:pic>
        <p:nvPicPr>
          <p:cNvPr id="31746" name="Picture 2"/>
          <p:cNvPicPr>
            <a:picLocks noGrp="1" noChangeAspect="1" noChangeArrowheads="1"/>
          </p:cNvPicPr>
          <p:nvPr>
            <p:ph sz="quarter" idx="2"/>
          </p:nvPr>
        </p:nvPicPr>
        <p:blipFill>
          <a:blip r:embed="rId2"/>
          <a:srcRect/>
          <a:stretch>
            <a:fillRect/>
          </a:stretch>
        </p:blipFill>
        <p:spPr bwMode="auto">
          <a:xfrm>
            <a:off x="5072066" y="1643050"/>
            <a:ext cx="3114675" cy="2162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FİZİKSEL İPLİK TESTLERİ </a:t>
            </a:r>
            <a:endParaRPr lang="tr-TR" dirty="0"/>
          </a:p>
        </p:txBody>
      </p:sp>
      <p:sp>
        <p:nvSpPr>
          <p:cNvPr id="3" name="2 İçerik Yer Tutucusu"/>
          <p:cNvSpPr>
            <a:spLocks noGrp="1"/>
          </p:cNvSpPr>
          <p:nvPr>
            <p:ph sz="quarter" idx="1"/>
          </p:nvPr>
        </p:nvSpPr>
        <p:spPr/>
        <p:txBody>
          <a:bodyPr>
            <a:normAutofit fontScale="77500" lnSpcReduction="20000"/>
          </a:bodyPr>
          <a:lstStyle/>
          <a:p>
            <a:r>
              <a:rPr lang="tr-TR" b="1" dirty="0" smtClean="0"/>
              <a:t>Dinamik Yük Altında İplik profil (Optik )</a:t>
            </a:r>
            <a:r>
              <a:rPr lang="tr-TR" dirty="0" smtClean="0"/>
              <a:t> , Sürtünme test cihazı. Çekimli ipliklerin dokuma ve örme performansını önceden tahlil etmek için kullanılır. İplik/iplik, iplik/metal, iplik/</a:t>
            </a:r>
            <a:r>
              <a:rPr lang="tr-TR" dirty="0" err="1" smtClean="0"/>
              <a:t>ceramic</a:t>
            </a:r>
            <a:r>
              <a:rPr lang="tr-TR" dirty="0" smtClean="0"/>
              <a:t> sürtünme ölçümleri yapabilir.</a:t>
            </a:r>
          </a:p>
          <a:p>
            <a:endParaRPr lang="tr-TR" dirty="0" smtClean="0"/>
          </a:p>
          <a:p>
            <a:r>
              <a:rPr lang="tr-TR" b="1" dirty="0" smtClean="0"/>
              <a:t>Dinamik </a:t>
            </a:r>
            <a:r>
              <a:rPr lang="tr-TR" b="1" dirty="0" err="1" smtClean="0"/>
              <a:t>Draw</a:t>
            </a:r>
            <a:r>
              <a:rPr lang="tr-TR" b="1" dirty="0" smtClean="0"/>
              <a:t> </a:t>
            </a:r>
            <a:r>
              <a:rPr lang="tr-TR" b="1" dirty="0" err="1" smtClean="0"/>
              <a:t>Force</a:t>
            </a:r>
            <a:r>
              <a:rPr lang="tr-TR" b="1" dirty="0" smtClean="0"/>
              <a:t> </a:t>
            </a:r>
            <a:r>
              <a:rPr lang="tr-TR" dirty="0" err="1" smtClean="0"/>
              <a:t>Cn</a:t>
            </a:r>
            <a:r>
              <a:rPr lang="tr-TR" dirty="0" smtClean="0"/>
              <a:t>. </a:t>
            </a:r>
          </a:p>
          <a:p>
            <a:pPr>
              <a:buNone/>
            </a:pPr>
            <a:r>
              <a:rPr lang="tr-TR" dirty="0" smtClean="0"/>
              <a:t>	</a:t>
            </a:r>
            <a:r>
              <a:rPr lang="tr-TR" dirty="0" err="1" smtClean="0"/>
              <a:t>Thermal</a:t>
            </a:r>
            <a:r>
              <a:rPr lang="tr-TR" dirty="0" smtClean="0"/>
              <a:t>  analiz cihazı POY ve DTY ipliklerin yarı mamul ve mamul performanslarının önceden analizi için kullanılır.</a:t>
            </a:r>
            <a:endParaRPr lang="tr-TR" dirty="0"/>
          </a:p>
        </p:txBody>
      </p:sp>
      <p:pic>
        <p:nvPicPr>
          <p:cNvPr id="32770" name="Picture 2"/>
          <p:cNvPicPr>
            <a:picLocks noGrp="1" noChangeAspect="1" noChangeArrowheads="1"/>
          </p:cNvPicPr>
          <p:nvPr>
            <p:ph sz="quarter" idx="2"/>
          </p:nvPr>
        </p:nvPicPr>
        <p:blipFill>
          <a:blip r:embed="rId2"/>
          <a:srcRect/>
          <a:stretch>
            <a:fillRect/>
          </a:stretch>
        </p:blipFill>
        <p:spPr bwMode="auto">
          <a:xfrm>
            <a:off x="5929322" y="1142984"/>
            <a:ext cx="2028825" cy="2143125"/>
          </a:xfrm>
          <a:prstGeom prst="rect">
            <a:avLst/>
          </a:prstGeom>
          <a:noFill/>
          <a:ln w="9525">
            <a:noFill/>
            <a:miter lim="800000"/>
            <a:headEnd/>
            <a:tailEnd/>
          </a:ln>
          <a:effectLst/>
        </p:spPr>
      </p:pic>
      <p:pic>
        <p:nvPicPr>
          <p:cNvPr id="32771" name="Picture 3"/>
          <p:cNvPicPr>
            <a:picLocks noChangeAspect="1" noChangeArrowheads="1"/>
          </p:cNvPicPr>
          <p:nvPr/>
        </p:nvPicPr>
        <p:blipFill>
          <a:blip r:embed="rId3"/>
          <a:srcRect/>
          <a:stretch>
            <a:fillRect/>
          </a:stretch>
        </p:blipFill>
        <p:spPr bwMode="auto">
          <a:xfrm>
            <a:off x="5929322" y="3429000"/>
            <a:ext cx="2071702" cy="27336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Günümüzde iplik kalite kontrolü ve veri yönetimi</a:t>
            </a:r>
            <a:endParaRPr lang="tr-TR" dirty="0"/>
          </a:p>
        </p:txBody>
      </p:sp>
      <p:sp>
        <p:nvSpPr>
          <p:cNvPr id="5" name="4 İçerik Yer Tutucusu"/>
          <p:cNvSpPr>
            <a:spLocks noGrp="1"/>
          </p:cNvSpPr>
          <p:nvPr>
            <p:ph sz="quarter" idx="1"/>
          </p:nvPr>
        </p:nvSpPr>
        <p:spPr/>
        <p:txBody>
          <a:bodyPr>
            <a:normAutofit fontScale="92500" lnSpcReduction="10000"/>
          </a:bodyPr>
          <a:lstStyle/>
          <a:p>
            <a:r>
              <a:rPr lang="tr-TR" dirty="0" smtClean="0"/>
              <a:t>Birden çok işletmeden aynı ürün ağacına ait  veri toplanması ve sınıflandırılması.</a:t>
            </a:r>
          </a:p>
          <a:p>
            <a:r>
              <a:rPr lang="tr-TR" dirty="0" smtClean="0"/>
              <a:t>Verilerin ilgili proses kontrol ve işletmelere akışı.</a:t>
            </a:r>
          </a:p>
          <a:p>
            <a:r>
              <a:rPr lang="tr-TR" dirty="0" smtClean="0"/>
              <a:t>Günlük düzeltme ve kalite ayrımları.</a:t>
            </a:r>
          </a:p>
          <a:p>
            <a:r>
              <a:rPr lang="tr-TR" dirty="0" smtClean="0"/>
              <a:t>Üretime geri besleme ve düzeltme yapılması.</a:t>
            </a:r>
          </a:p>
          <a:p>
            <a:r>
              <a:rPr lang="tr-TR" dirty="0" smtClean="0"/>
              <a:t>Yeni ürünler için geri besleme.</a:t>
            </a:r>
          </a:p>
          <a:p>
            <a:r>
              <a:rPr lang="tr-TR" dirty="0" smtClean="0"/>
              <a:t>Yeni ürünler için standart sonrasında </a:t>
            </a:r>
            <a:r>
              <a:rPr lang="tr-TR" dirty="0" err="1" smtClean="0"/>
              <a:t>spektlerin</a:t>
            </a:r>
            <a:r>
              <a:rPr lang="tr-TR" dirty="0" smtClean="0"/>
              <a:t> belirlenmesi.</a:t>
            </a:r>
          </a:p>
          <a:p>
            <a:r>
              <a:rPr lang="tr-TR" dirty="0" smtClean="0"/>
              <a:t>Çok fazla bilgi işlemek için IT ile işbirliği. Ortak yazılım kullanımıyla zamanında uyarı sistemi.</a:t>
            </a:r>
          </a:p>
          <a:p>
            <a:r>
              <a:rPr lang="tr-TR" dirty="0" err="1" smtClean="0"/>
              <a:t>Kompak</a:t>
            </a:r>
            <a:r>
              <a:rPr lang="tr-TR" dirty="0" smtClean="0"/>
              <a:t> ve çok fonksiyonlu fizik laboratuarı; Birden fazla test sonucu veren cihazlar, Birbirlerine veri transferi yapan makine grupları, Veri yüklü etiket ve barkot sistemleri.</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a:xfrm>
            <a:off x="457200" y="1600200"/>
            <a:ext cx="7686700" cy="4572000"/>
          </a:xfrm>
        </p:spPr>
        <p:txBody>
          <a:bodyPr>
            <a:normAutofit/>
          </a:bodyPr>
          <a:lstStyle/>
          <a:p>
            <a:r>
              <a:rPr lang="tr-TR" sz="4000" dirty="0" smtClean="0"/>
              <a:t>Teşekkür ederim </a:t>
            </a:r>
            <a:endParaRPr lang="tr-TR"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0"/>
            <a:ext cx="7467600" cy="1143000"/>
          </a:xfrm>
        </p:spPr>
        <p:txBody>
          <a:bodyPr/>
          <a:lstStyle/>
          <a:p>
            <a:r>
              <a:rPr lang="tr-TR" dirty="0" smtClean="0"/>
              <a:t>GÜNCEL ÜRÜN PAZAR YAKLAŞIMI</a:t>
            </a:r>
            <a:endParaRPr lang="tr-TR" dirty="0"/>
          </a:p>
        </p:txBody>
      </p:sp>
      <p:sp>
        <p:nvSpPr>
          <p:cNvPr id="3" name="2 İçerik Yer Tutucusu"/>
          <p:cNvSpPr>
            <a:spLocks noGrp="1"/>
          </p:cNvSpPr>
          <p:nvPr>
            <p:ph sz="quarter" idx="1"/>
          </p:nvPr>
        </p:nvSpPr>
        <p:spPr/>
        <p:txBody>
          <a:bodyPr>
            <a:normAutofit fontScale="70000" lnSpcReduction="20000"/>
          </a:bodyPr>
          <a:lstStyle/>
          <a:p>
            <a:r>
              <a:rPr lang="tr-TR" b="1" dirty="0" err="1" smtClean="0"/>
              <a:t>Mass</a:t>
            </a:r>
            <a:r>
              <a:rPr lang="tr-TR" b="1" dirty="0" smtClean="0"/>
              <a:t> </a:t>
            </a:r>
            <a:r>
              <a:rPr lang="tr-TR" b="1" dirty="0" err="1" smtClean="0"/>
              <a:t>production</a:t>
            </a:r>
            <a:r>
              <a:rPr lang="tr-TR" b="1" dirty="0" smtClean="0"/>
              <a:t> </a:t>
            </a:r>
            <a:r>
              <a:rPr lang="tr-TR" b="1" dirty="0" err="1" smtClean="0"/>
              <a:t>out</a:t>
            </a:r>
            <a:r>
              <a:rPr lang="tr-TR" b="1" dirty="0" smtClean="0"/>
              <a:t>, butik in.</a:t>
            </a:r>
          </a:p>
          <a:p>
            <a:endParaRPr lang="tr-TR" b="1" dirty="0" smtClean="0"/>
          </a:p>
          <a:p>
            <a:r>
              <a:rPr lang="tr-TR" b="1" dirty="0" smtClean="0"/>
              <a:t>Ürün Geliştirme; </a:t>
            </a:r>
            <a:r>
              <a:rPr lang="tr-TR" dirty="0" smtClean="0"/>
              <a:t>Esnek AR-GE/işletme ilişkisi.              ilave malzemeler, İplik Fonksiyonel ürünler.. (anti-mikrop, UV, yanma, </a:t>
            </a:r>
            <a:r>
              <a:rPr lang="tr-TR" dirty="0" err="1" smtClean="0"/>
              <a:t>conjuge</a:t>
            </a:r>
            <a:r>
              <a:rPr lang="tr-TR" dirty="0" smtClean="0"/>
              <a:t>(</a:t>
            </a:r>
            <a:r>
              <a:rPr lang="tr-TR" dirty="0" err="1" smtClean="0"/>
              <a:t>bi</a:t>
            </a:r>
            <a:r>
              <a:rPr lang="tr-TR" dirty="0" smtClean="0"/>
              <a:t> </a:t>
            </a:r>
            <a:r>
              <a:rPr lang="tr-TR" dirty="0" err="1" smtClean="0"/>
              <a:t>co</a:t>
            </a:r>
            <a:r>
              <a:rPr lang="tr-TR" dirty="0" smtClean="0"/>
              <a:t>..), anti </a:t>
            </a:r>
            <a:r>
              <a:rPr lang="tr-TR" dirty="0" err="1" smtClean="0"/>
              <a:t>static</a:t>
            </a:r>
            <a:r>
              <a:rPr lang="tr-TR" dirty="0" smtClean="0"/>
              <a:t>…</a:t>
            </a:r>
          </a:p>
          <a:p>
            <a:endParaRPr lang="tr-TR" dirty="0" smtClean="0"/>
          </a:p>
          <a:p>
            <a:r>
              <a:rPr lang="tr-TR" b="1" dirty="0" smtClean="0"/>
              <a:t>Pazar Geliştirme;  </a:t>
            </a:r>
            <a:r>
              <a:rPr lang="tr-TR" dirty="0" smtClean="0"/>
              <a:t>Yeni</a:t>
            </a:r>
            <a:r>
              <a:rPr lang="tr-TR" b="1" dirty="0" smtClean="0"/>
              <a:t> </a:t>
            </a:r>
            <a:r>
              <a:rPr lang="tr-TR" dirty="0" smtClean="0"/>
              <a:t>Müşteri ve kullanım. Taşıt, medikal, </a:t>
            </a:r>
            <a:r>
              <a:rPr lang="tr-TR" dirty="0" err="1" smtClean="0"/>
              <a:t>geo</a:t>
            </a:r>
            <a:r>
              <a:rPr lang="tr-TR" dirty="0" smtClean="0"/>
              <a:t>, askeri,tarım, mimari, sportif…</a:t>
            </a:r>
          </a:p>
          <a:p>
            <a:endParaRPr lang="tr-TR" dirty="0" smtClean="0"/>
          </a:p>
          <a:p>
            <a:r>
              <a:rPr lang="tr-TR" b="1" dirty="0" smtClean="0"/>
              <a:t>Efektif yönetim; </a:t>
            </a:r>
            <a:r>
              <a:rPr lang="tr-TR" dirty="0" smtClean="0"/>
              <a:t>Yönetim sistemleri,</a:t>
            </a:r>
          </a:p>
          <a:p>
            <a:pPr>
              <a:buNone/>
            </a:pPr>
            <a:r>
              <a:rPr lang="tr-TR" dirty="0" smtClean="0"/>
              <a:t>	Toplam kalite ve işletme içi otomasyon. 6 </a:t>
            </a:r>
            <a:r>
              <a:rPr lang="tr-TR" dirty="0" err="1" smtClean="0"/>
              <a:t>Sig</a:t>
            </a:r>
            <a:r>
              <a:rPr lang="tr-TR" dirty="0" smtClean="0"/>
              <a:t>, 5S..</a:t>
            </a:r>
          </a:p>
          <a:p>
            <a:endParaRPr lang="tr-TR" dirty="0" smtClean="0"/>
          </a:p>
          <a:p>
            <a:endParaRPr lang="tr-TR" dirty="0"/>
          </a:p>
        </p:txBody>
      </p:sp>
      <p:pic>
        <p:nvPicPr>
          <p:cNvPr id="18433" name="Picture 1"/>
          <p:cNvPicPr>
            <a:picLocks noGrp="1" noChangeAspect="1" noChangeArrowheads="1"/>
          </p:cNvPicPr>
          <p:nvPr>
            <p:ph sz="quarter" idx="2"/>
          </p:nvPr>
        </p:nvPicPr>
        <p:blipFill>
          <a:blip r:embed="rId2"/>
          <a:srcRect/>
          <a:stretch>
            <a:fillRect/>
          </a:stretch>
        </p:blipFill>
        <p:spPr bwMode="auto">
          <a:xfrm>
            <a:off x="4270374" y="1285860"/>
            <a:ext cx="4476635" cy="43963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p:txBody>
          <a:bodyPr/>
          <a:lstStyle/>
          <a:p>
            <a:r>
              <a:rPr lang="tr-TR" dirty="0" smtClean="0"/>
              <a:t>GÜNCEL ÜRÜN PAZAR YAKLAŞIMI</a:t>
            </a:r>
            <a:endParaRPr lang="tr-TR" dirty="0"/>
          </a:p>
        </p:txBody>
      </p:sp>
      <p:sp>
        <p:nvSpPr>
          <p:cNvPr id="7" name="6 İçerik Yer Tutucusu"/>
          <p:cNvSpPr>
            <a:spLocks noGrp="1"/>
          </p:cNvSpPr>
          <p:nvPr>
            <p:ph sz="quarter" idx="1"/>
          </p:nvPr>
        </p:nvSpPr>
        <p:spPr/>
        <p:txBody>
          <a:bodyPr>
            <a:normAutofit fontScale="92500" lnSpcReduction="10000"/>
          </a:bodyPr>
          <a:lstStyle/>
          <a:p>
            <a:r>
              <a:rPr lang="tr-TR" dirty="0" smtClean="0"/>
              <a:t>Markalı ürün ? Sertifikalı ürün ?</a:t>
            </a:r>
          </a:p>
          <a:p>
            <a:pPr>
              <a:buNone/>
            </a:pPr>
            <a:r>
              <a:rPr lang="tr-TR" dirty="0" smtClean="0"/>
              <a:t>	</a:t>
            </a:r>
            <a:r>
              <a:rPr lang="tr-TR" dirty="0" err="1" smtClean="0"/>
              <a:t>Recycle</a:t>
            </a:r>
            <a:r>
              <a:rPr lang="tr-TR" dirty="0" smtClean="0"/>
              <a:t> </a:t>
            </a:r>
            <a:r>
              <a:rPr lang="tr-TR" dirty="0" err="1" smtClean="0"/>
              <a:t>certifikası</a:t>
            </a:r>
            <a:r>
              <a:rPr lang="tr-TR" dirty="0" smtClean="0"/>
              <a:t>, </a:t>
            </a:r>
            <a:r>
              <a:rPr lang="tr-TR" dirty="0" err="1" smtClean="0"/>
              <a:t>green</a:t>
            </a:r>
            <a:r>
              <a:rPr lang="tr-TR" dirty="0" smtClean="0"/>
              <a:t> </a:t>
            </a:r>
            <a:r>
              <a:rPr lang="tr-TR" dirty="0" err="1" smtClean="0"/>
              <a:t>cetificası</a:t>
            </a:r>
            <a:r>
              <a:rPr lang="tr-TR" dirty="0" smtClean="0"/>
              <a:t>, </a:t>
            </a:r>
            <a:r>
              <a:rPr lang="tr-TR" dirty="0" err="1" smtClean="0"/>
              <a:t>carbon</a:t>
            </a:r>
            <a:r>
              <a:rPr lang="tr-TR" dirty="0" smtClean="0"/>
              <a:t> </a:t>
            </a:r>
            <a:r>
              <a:rPr lang="tr-TR" dirty="0" err="1" smtClean="0"/>
              <a:t>foot</a:t>
            </a:r>
            <a:r>
              <a:rPr lang="tr-TR" dirty="0" smtClean="0"/>
              <a:t> </a:t>
            </a:r>
            <a:r>
              <a:rPr lang="tr-TR" dirty="0" err="1" smtClean="0"/>
              <a:t>print</a:t>
            </a:r>
            <a:r>
              <a:rPr lang="tr-TR" dirty="0" smtClean="0"/>
              <a:t>, </a:t>
            </a:r>
            <a:r>
              <a:rPr lang="tr-TR" dirty="0" err="1" smtClean="0"/>
              <a:t>ethic</a:t>
            </a:r>
            <a:r>
              <a:rPr lang="tr-TR" dirty="0" smtClean="0"/>
              <a:t> </a:t>
            </a:r>
            <a:r>
              <a:rPr lang="tr-TR" dirty="0" err="1" smtClean="0"/>
              <a:t>trade</a:t>
            </a:r>
            <a:r>
              <a:rPr lang="tr-TR" dirty="0" smtClean="0"/>
              <a:t> </a:t>
            </a:r>
            <a:r>
              <a:rPr lang="tr-TR" dirty="0" err="1" smtClean="0"/>
              <a:t>certificate</a:t>
            </a:r>
            <a:r>
              <a:rPr lang="tr-TR" dirty="0" smtClean="0"/>
              <a:t>, </a:t>
            </a:r>
            <a:r>
              <a:rPr lang="tr-TR" dirty="0" err="1" smtClean="0"/>
              <a:t>Eco</a:t>
            </a:r>
            <a:r>
              <a:rPr lang="tr-TR" dirty="0" smtClean="0"/>
              <a:t> </a:t>
            </a:r>
            <a:r>
              <a:rPr lang="tr-TR" dirty="0" err="1" smtClean="0"/>
              <a:t>certificate</a:t>
            </a:r>
            <a:r>
              <a:rPr lang="tr-TR" dirty="0" smtClean="0"/>
              <a:t>, </a:t>
            </a:r>
            <a:r>
              <a:rPr lang="tr-TR" dirty="0" err="1" smtClean="0"/>
              <a:t>Nordic</a:t>
            </a:r>
            <a:r>
              <a:rPr lang="tr-TR" dirty="0" smtClean="0"/>
              <a:t> </a:t>
            </a:r>
            <a:r>
              <a:rPr lang="tr-TR" dirty="0" err="1" smtClean="0"/>
              <a:t>certificate</a:t>
            </a:r>
            <a:r>
              <a:rPr lang="tr-TR" dirty="0" smtClean="0"/>
              <a:t>, izlenebilirlik.</a:t>
            </a:r>
          </a:p>
          <a:p>
            <a:pPr>
              <a:buNone/>
            </a:pPr>
            <a:endParaRPr lang="tr-TR" dirty="0" smtClean="0"/>
          </a:p>
          <a:p>
            <a:r>
              <a:rPr lang="tr-TR" dirty="0" smtClean="0"/>
              <a:t> SPC , PPAP.  PPM  Ürün güvenliği,  sürekli geliştirme, Tedarik zinciri yönetimi.</a:t>
            </a:r>
          </a:p>
          <a:p>
            <a:r>
              <a:rPr lang="tr-TR" dirty="0" smtClean="0"/>
              <a:t>Çoklu disiplin; </a:t>
            </a:r>
            <a:r>
              <a:rPr lang="tr-TR" dirty="0" err="1" smtClean="0"/>
              <a:t>İstatistic</a:t>
            </a:r>
            <a:r>
              <a:rPr lang="tr-TR" dirty="0" smtClean="0"/>
              <a:t>, IT,  veri işleme, Müşteri ilişkileri, </a:t>
            </a:r>
          </a:p>
          <a:p>
            <a:pPr>
              <a:buNone/>
            </a:pPr>
            <a:endParaRPr lang="tr-TR" dirty="0" smtClean="0"/>
          </a:p>
          <a:p>
            <a:r>
              <a:rPr lang="tr-TR" b="1" dirty="0" smtClean="0"/>
              <a:t>Sürdürülebilirlik</a:t>
            </a:r>
            <a:r>
              <a:rPr lang="tr-TR" dirty="0" smtClean="0"/>
              <a:t>…kapasite artışı-pazarda daralma..  İş birlikleri vs.. Çevreye saygılı..</a:t>
            </a:r>
          </a:p>
          <a:p>
            <a:r>
              <a:rPr lang="tr-TR" dirty="0" smtClean="0"/>
              <a:t>TEKSTİL MÜHENDİSİ ?</a:t>
            </a: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SON KULLANIM ALANLARI</a:t>
            </a:r>
            <a:endParaRPr lang="tr-TR" dirty="0"/>
          </a:p>
        </p:txBody>
      </p:sp>
      <p:sp>
        <p:nvSpPr>
          <p:cNvPr id="3" name="2 İçerik Yer Tutucusu"/>
          <p:cNvSpPr>
            <a:spLocks noGrp="1"/>
          </p:cNvSpPr>
          <p:nvPr>
            <p:ph sz="quarter" idx="1"/>
          </p:nvPr>
        </p:nvSpPr>
        <p:spPr/>
        <p:txBody>
          <a:bodyPr>
            <a:normAutofit/>
          </a:bodyPr>
          <a:lstStyle/>
          <a:p>
            <a:r>
              <a:rPr lang="tr-TR" dirty="0" smtClean="0"/>
              <a:t>Kullanım alanları halılar, giysi kumaşları, ev tekstili, araç lastikleri, </a:t>
            </a:r>
            <a:r>
              <a:rPr lang="tr-TR" dirty="0" err="1" smtClean="0"/>
              <a:t>konveyor</a:t>
            </a:r>
            <a:r>
              <a:rPr lang="tr-TR" dirty="0" smtClean="0"/>
              <a:t> bantlar, yatak içi dolguları, battaniyeler, koruyucu giysiler, </a:t>
            </a:r>
            <a:r>
              <a:rPr lang="tr-TR" dirty="0" err="1" smtClean="0"/>
              <a:t>komposit</a:t>
            </a:r>
            <a:r>
              <a:rPr lang="tr-TR" dirty="0" smtClean="0"/>
              <a:t> iç güçlendiriciler. </a:t>
            </a:r>
          </a:p>
          <a:p>
            <a:r>
              <a:rPr lang="tr-TR" dirty="0" smtClean="0"/>
              <a:t>Öne çıkan kumaş özellikleri ; görünüş, tuşe , kuvvet ve dayanıklılık, esnekliği, </a:t>
            </a:r>
            <a:r>
              <a:rPr lang="tr-TR" dirty="0" err="1" smtClean="0"/>
              <a:t>stabilite</a:t>
            </a:r>
            <a:r>
              <a:rPr lang="tr-TR" dirty="0" smtClean="0"/>
              <a:t>, sıcak tutma, koruyucu özellik, kolay bakım, nefes alma, nem  dayanımı  ve geçirgenliği , pamuk, keten, yün </a:t>
            </a:r>
            <a:r>
              <a:rPr lang="tr-TR" dirty="0" err="1" smtClean="0"/>
              <a:t>tuşeli</a:t>
            </a:r>
            <a:r>
              <a:rPr lang="tr-TR" dirty="0" smtClean="0"/>
              <a:t> gibi özelliklerine göre sentetik elyaf tipi ve seçimi yapılacaktır.</a:t>
            </a: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KONTÜNÜ FİLAMENT İPLİK  TİPLERİ </a:t>
            </a:r>
            <a:endParaRPr lang="tr-TR" dirty="0"/>
          </a:p>
        </p:txBody>
      </p:sp>
      <p:sp>
        <p:nvSpPr>
          <p:cNvPr id="3" name="2 İçerik Yer Tutucusu"/>
          <p:cNvSpPr>
            <a:spLocks noGrp="1"/>
          </p:cNvSpPr>
          <p:nvPr>
            <p:ph sz="quarter" idx="1"/>
          </p:nvPr>
        </p:nvSpPr>
        <p:spPr/>
        <p:txBody>
          <a:bodyPr>
            <a:normAutofit fontScale="92500"/>
          </a:bodyPr>
          <a:lstStyle/>
          <a:p>
            <a:r>
              <a:rPr lang="tr-TR" dirty="0" smtClean="0"/>
              <a:t>POLYESTER;  Kesikli (</a:t>
            </a:r>
            <a:r>
              <a:rPr lang="tr-TR" dirty="0" err="1" smtClean="0"/>
              <a:t>staphel</a:t>
            </a:r>
            <a:r>
              <a:rPr lang="tr-TR" dirty="0" smtClean="0"/>
              <a:t>) veya </a:t>
            </a:r>
            <a:r>
              <a:rPr lang="tr-TR" dirty="0" err="1" smtClean="0"/>
              <a:t>kontünü</a:t>
            </a:r>
            <a:r>
              <a:rPr lang="tr-TR" dirty="0" smtClean="0"/>
              <a:t> 	</a:t>
            </a:r>
            <a:r>
              <a:rPr lang="tr-TR" dirty="0" err="1" smtClean="0"/>
              <a:t>filament</a:t>
            </a:r>
            <a:r>
              <a:rPr lang="tr-TR" dirty="0" smtClean="0"/>
              <a:t>.  CF 	veya  PTT, PBT ?</a:t>
            </a:r>
          </a:p>
          <a:p>
            <a:pPr>
              <a:buNone/>
            </a:pPr>
            <a:r>
              <a:rPr lang="tr-TR" dirty="0" smtClean="0"/>
              <a:t>		POY( </a:t>
            </a:r>
            <a:r>
              <a:rPr lang="tr-TR" dirty="0" err="1" smtClean="0"/>
              <a:t>Partial</a:t>
            </a:r>
            <a:r>
              <a:rPr lang="tr-TR" dirty="0" smtClean="0"/>
              <a:t> </a:t>
            </a:r>
            <a:r>
              <a:rPr lang="tr-TR" dirty="0" err="1" smtClean="0"/>
              <a:t>orianted</a:t>
            </a:r>
            <a:r>
              <a:rPr lang="tr-TR" dirty="0" smtClean="0"/>
              <a:t> </a:t>
            </a:r>
            <a:r>
              <a:rPr lang="tr-TR" dirty="0" err="1" smtClean="0"/>
              <a:t>yarn</a:t>
            </a:r>
            <a:r>
              <a:rPr lang="tr-TR" dirty="0" smtClean="0"/>
              <a:t>) , 	DTY/PTY(</a:t>
            </a:r>
            <a:r>
              <a:rPr lang="tr-TR" dirty="0" err="1" smtClean="0"/>
              <a:t>Draw</a:t>
            </a:r>
            <a:r>
              <a:rPr lang="tr-TR" dirty="0" smtClean="0"/>
              <a:t> 	</a:t>
            </a:r>
            <a:r>
              <a:rPr lang="tr-TR" dirty="0" err="1" smtClean="0"/>
              <a:t>texturised</a:t>
            </a:r>
            <a:r>
              <a:rPr lang="tr-TR" dirty="0" smtClean="0"/>
              <a:t> </a:t>
            </a:r>
            <a:r>
              <a:rPr lang="tr-TR" dirty="0" err="1" smtClean="0"/>
              <a:t>yarn</a:t>
            </a:r>
            <a:r>
              <a:rPr lang="tr-TR" dirty="0" smtClean="0"/>
              <a:t>), FDY 	(</a:t>
            </a:r>
            <a:r>
              <a:rPr lang="tr-TR" dirty="0" err="1" smtClean="0"/>
              <a:t>Full</a:t>
            </a:r>
            <a:r>
              <a:rPr lang="tr-TR" dirty="0" smtClean="0"/>
              <a:t> </a:t>
            </a:r>
            <a:r>
              <a:rPr lang="tr-TR" dirty="0" err="1" smtClean="0"/>
              <a:t>drawn</a:t>
            </a:r>
            <a:r>
              <a:rPr lang="tr-TR" dirty="0" smtClean="0"/>
              <a:t> </a:t>
            </a:r>
            <a:r>
              <a:rPr lang="tr-TR" dirty="0" err="1" smtClean="0"/>
              <a:t>yarn</a:t>
            </a:r>
            <a:r>
              <a:rPr lang="tr-TR" dirty="0" smtClean="0"/>
              <a:t> ), ATY/ AJT ( 	</a:t>
            </a:r>
            <a:r>
              <a:rPr lang="tr-TR" dirty="0" err="1" smtClean="0"/>
              <a:t>Air</a:t>
            </a:r>
            <a:r>
              <a:rPr lang="tr-TR" dirty="0" smtClean="0"/>
              <a:t> jet 	</a:t>
            </a:r>
            <a:r>
              <a:rPr lang="tr-TR" dirty="0" err="1" smtClean="0"/>
              <a:t>texturised</a:t>
            </a:r>
            <a:r>
              <a:rPr lang="tr-TR" dirty="0" smtClean="0"/>
              <a:t> </a:t>
            </a:r>
            <a:r>
              <a:rPr lang="tr-TR" dirty="0" err="1" smtClean="0"/>
              <a:t>yarn</a:t>
            </a:r>
            <a:r>
              <a:rPr lang="tr-TR" dirty="0" smtClean="0"/>
              <a:t> ) </a:t>
            </a:r>
          </a:p>
          <a:p>
            <a:pPr>
              <a:buNone/>
            </a:pPr>
            <a:r>
              <a:rPr lang="tr-TR" dirty="0" smtClean="0"/>
              <a:t> 	 	Polyester iplik </a:t>
            </a:r>
            <a:r>
              <a:rPr lang="tr-TR" dirty="0" err="1" smtClean="0"/>
              <a:t>hammedde</a:t>
            </a:r>
            <a:r>
              <a:rPr lang="tr-TR" dirty="0" smtClean="0"/>
              <a:t> tipine göre 	giysilik ve 	teknik tekstil kullanımları 	açısından da 	sınıflandırılabilir.</a:t>
            </a:r>
          </a:p>
          <a:p>
            <a:r>
              <a:rPr lang="tr-TR" dirty="0" err="1" smtClean="0"/>
              <a:t>Polyamide</a:t>
            </a:r>
            <a:r>
              <a:rPr lang="tr-TR" dirty="0" smtClean="0"/>
              <a:t>  ;   Giysilik tekstil veya  teknik tekstil 	tipleri .  	POY   ve  DTY,  ATY üretimleri ..</a:t>
            </a:r>
          </a:p>
          <a:p>
            <a:r>
              <a:rPr lang="tr-TR" dirty="0" err="1" smtClean="0"/>
              <a:t>Polyproplen</a:t>
            </a:r>
            <a:r>
              <a:rPr lang="tr-TR" dirty="0" smtClean="0"/>
              <a:t> ;  Genelde halı ipliği üretimlerinde 	kullanılır. BCF ( </a:t>
            </a:r>
            <a:r>
              <a:rPr lang="tr-TR" dirty="0" err="1" smtClean="0"/>
              <a:t>Bulk</a:t>
            </a:r>
            <a:r>
              <a:rPr lang="tr-TR" dirty="0" smtClean="0"/>
              <a:t> </a:t>
            </a:r>
            <a:r>
              <a:rPr lang="tr-TR" dirty="0" err="1" smtClean="0"/>
              <a:t>contunious</a:t>
            </a:r>
            <a:r>
              <a:rPr lang="tr-TR" dirty="0" smtClean="0"/>
              <a:t> </a:t>
            </a:r>
            <a:r>
              <a:rPr lang="tr-TR" dirty="0" err="1" smtClean="0"/>
              <a:t>filament</a:t>
            </a:r>
            <a:r>
              <a:rPr lang="tr-TR" dirty="0" smtClean="0"/>
              <a:t>)</a:t>
            </a:r>
          </a:p>
          <a:p>
            <a:pPr>
              <a:buNone/>
            </a:pP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MMF İPLİK ÇEKİM SİSTEMİ</a:t>
            </a:r>
            <a:endParaRPr lang="tr-TR" dirty="0"/>
          </a:p>
        </p:txBody>
      </p:sp>
      <p:pic>
        <p:nvPicPr>
          <p:cNvPr id="1026" name="Picture 2"/>
          <p:cNvPicPr>
            <a:picLocks noGrp="1" noChangeAspect="1" noChangeArrowheads="1"/>
          </p:cNvPicPr>
          <p:nvPr>
            <p:ph sz="quarter" idx="1"/>
          </p:nvPr>
        </p:nvPicPr>
        <p:blipFill>
          <a:blip r:embed="rId2"/>
          <a:srcRect/>
          <a:stretch>
            <a:fillRect/>
          </a:stretch>
        </p:blipFill>
        <p:spPr bwMode="auto">
          <a:xfrm>
            <a:off x="3357554" y="1428736"/>
            <a:ext cx="4852767" cy="49368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071537" y="2000239"/>
            <a:ext cx="2271363" cy="22145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POY  </a:t>
            </a:r>
            <a:r>
              <a:rPr lang="tr-TR" dirty="0" err="1" smtClean="0"/>
              <a:t>Partial</a:t>
            </a:r>
            <a:r>
              <a:rPr lang="tr-TR" dirty="0" smtClean="0"/>
              <a:t> </a:t>
            </a:r>
            <a:r>
              <a:rPr lang="tr-TR" dirty="0" err="1" smtClean="0"/>
              <a:t>Orianted</a:t>
            </a:r>
            <a:r>
              <a:rPr lang="tr-TR" dirty="0" smtClean="0"/>
              <a:t> </a:t>
            </a:r>
            <a:r>
              <a:rPr lang="tr-TR" dirty="0" err="1" smtClean="0"/>
              <a:t>Yarn</a:t>
            </a:r>
            <a:r>
              <a:rPr lang="tr-TR" dirty="0" smtClean="0"/>
              <a:t> </a:t>
            </a:r>
            <a:endParaRPr lang="tr-TR" dirty="0"/>
          </a:p>
        </p:txBody>
      </p:sp>
      <p:sp>
        <p:nvSpPr>
          <p:cNvPr id="3" name="2 İçerik Yer Tutucusu"/>
          <p:cNvSpPr>
            <a:spLocks noGrp="1"/>
          </p:cNvSpPr>
          <p:nvPr>
            <p:ph sz="quarter" idx="1"/>
          </p:nvPr>
        </p:nvSpPr>
        <p:spPr>
          <a:xfrm>
            <a:off x="457200" y="1285860"/>
            <a:ext cx="8229600" cy="4840303"/>
          </a:xfrm>
        </p:spPr>
        <p:txBody>
          <a:bodyPr>
            <a:normAutofit fontScale="92500" lnSpcReduction="10000"/>
          </a:bodyPr>
          <a:lstStyle/>
          <a:p>
            <a:r>
              <a:rPr lang="tr-TR" dirty="0" smtClean="0"/>
              <a:t>POY : Kısmi çekimli iplik. Ham iplik</a:t>
            </a:r>
          </a:p>
          <a:p>
            <a:r>
              <a:rPr lang="tr-TR" dirty="0" smtClean="0"/>
              <a:t>Yarı mat, Mat Parlak ; Tio2 % oranı  nedir ?</a:t>
            </a:r>
          </a:p>
          <a:p>
            <a:r>
              <a:rPr lang="tr-TR" dirty="0" err="1" smtClean="0"/>
              <a:t>Titer</a:t>
            </a:r>
            <a:r>
              <a:rPr lang="tr-TR" dirty="0" smtClean="0"/>
              <a:t> : İplik numarası : </a:t>
            </a:r>
            <a:r>
              <a:rPr lang="tr-TR" dirty="0" err="1" smtClean="0"/>
              <a:t>Denier</a:t>
            </a:r>
            <a:r>
              <a:rPr lang="tr-TR" dirty="0" smtClean="0"/>
              <a:t>, </a:t>
            </a:r>
            <a:r>
              <a:rPr lang="tr-TR" dirty="0" err="1" smtClean="0"/>
              <a:t>Tex</a:t>
            </a:r>
            <a:r>
              <a:rPr lang="tr-TR" dirty="0" smtClean="0"/>
              <a:t> , </a:t>
            </a:r>
            <a:r>
              <a:rPr lang="tr-TR" dirty="0" err="1" smtClean="0"/>
              <a:t>Dtex</a:t>
            </a:r>
            <a:r>
              <a:rPr lang="tr-TR" dirty="0" smtClean="0"/>
              <a:t> ( </a:t>
            </a:r>
            <a:r>
              <a:rPr lang="tr-TR" dirty="0" err="1" smtClean="0"/>
              <a:t>Actuel</a:t>
            </a:r>
            <a:r>
              <a:rPr lang="tr-TR" dirty="0" smtClean="0"/>
              <a:t>, Nominal, </a:t>
            </a:r>
            <a:r>
              <a:rPr lang="tr-TR" dirty="0" err="1" smtClean="0"/>
              <a:t>effective</a:t>
            </a:r>
            <a:r>
              <a:rPr lang="tr-TR" dirty="0" smtClean="0"/>
              <a:t> </a:t>
            </a:r>
            <a:r>
              <a:rPr lang="tr-TR" dirty="0" err="1" smtClean="0"/>
              <a:t>values</a:t>
            </a:r>
            <a:r>
              <a:rPr lang="tr-TR" dirty="0" smtClean="0"/>
              <a:t>???)</a:t>
            </a:r>
          </a:p>
          <a:p>
            <a:r>
              <a:rPr lang="tr-TR" dirty="0" smtClean="0"/>
              <a:t>Uzaması %E: %100-120</a:t>
            </a:r>
          </a:p>
          <a:p>
            <a:r>
              <a:rPr lang="tr-TR" dirty="0" smtClean="0"/>
              <a:t>K. Çekmesi %KÇ: 45-55</a:t>
            </a:r>
          </a:p>
          <a:p>
            <a:r>
              <a:rPr lang="tr-TR" dirty="0" smtClean="0"/>
              <a:t>Yağ oranı % </a:t>
            </a:r>
            <a:r>
              <a:rPr lang="tr-TR" dirty="0" err="1" smtClean="0"/>
              <a:t>Opu</a:t>
            </a:r>
            <a:r>
              <a:rPr lang="tr-TR" dirty="0" smtClean="0"/>
              <a:t>: %0,3 veya %0,5-0,6 kullanım yerine göre.</a:t>
            </a:r>
          </a:p>
          <a:p>
            <a:r>
              <a:rPr lang="tr-TR" dirty="0" smtClean="0"/>
              <a:t>Kesit : yuvarlak, </a:t>
            </a:r>
            <a:r>
              <a:rPr lang="tr-TR" dirty="0" err="1" smtClean="0"/>
              <a:t>trilobal</a:t>
            </a:r>
            <a:r>
              <a:rPr lang="tr-TR" dirty="0" smtClean="0"/>
              <a:t>, çubuk, </a:t>
            </a:r>
            <a:r>
              <a:rPr lang="tr-TR" dirty="0" err="1" smtClean="0"/>
              <a:t>hollow</a:t>
            </a:r>
            <a:r>
              <a:rPr lang="tr-TR" dirty="0" smtClean="0"/>
              <a:t>..</a:t>
            </a:r>
          </a:p>
          <a:p>
            <a:r>
              <a:rPr lang="tr-TR" dirty="0" err="1" smtClean="0"/>
              <a:t>İnterlace</a:t>
            </a:r>
            <a:r>
              <a:rPr lang="tr-TR" dirty="0" smtClean="0"/>
              <a:t> …? Metrede karıştırma,</a:t>
            </a:r>
          </a:p>
          <a:p>
            <a:r>
              <a:rPr lang="tr-TR" dirty="0" err="1" smtClean="0"/>
              <a:t>Draw</a:t>
            </a:r>
            <a:r>
              <a:rPr lang="tr-TR" dirty="0" smtClean="0"/>
              <a:t> </a:t>
            </a:r>
            <a:r>
              <a:rPr lang="tr-TR" dirty="0" err="1" smtClean="0"/>
              <a:t>force</a:t>
            </a:r>
            <a:r>
              <a:rPr lang="tr-TR" dirty="0" smtClean="0"/>
              <a:t>  </a:t>
            </a:r>
            <a:r>
              <a:rPr lang="tr-TR" dirty="0" err="1" smtClean="0"/>
              <a:t>Cn</a:t>
            </a:r>
            <a:r>
              <a:rPr lang="tr-TR" dirty="0" smtClean="0"/>
              <a:t>..?</a:t>
            </a:r>
          </a:p>
          <a:p>
            <a:r>
              <a:rPr lang="tr-TR" dirty="0" err="1" smtClean="0"/>
              <a:t>Filament</a:t>
            </a:r>
            <a:r>
              <a:rPr lang="tr-TR" dirty="0" smtClean="0"/>
              <a:t> sayısı. Mono veya </a:t>
            </a:r>
            <a:r>
              <a:rPr lang="tr-TR" dirty="0" err="1" smtClean="0"/>
              <a:t>multi</a:t>
            </a:r>
            <a:r>
              <a:rPr lang="tr-TR" dirty="0" smtClean="0"/>
              <a:t> </a:t>
            </a:r>
            <a:r>
              <a:rPr lang="tr-TR" dirty="0" err="1" smtClean="0"/>
              <a:t>filament</a:t>
            </a:r>
            <a:r>
              <a:rPr lang="tr-TR" dirty="0" smtClean="0"/>
              <a:t>.</a:t>
            </a:r>
          </a:p>
          <a:p>
            <a:r>
              <a:rPr lang="tr-TR" dirty="0" err="1" smtClean="0"/>
              <a:t>Dpf</a:t>
            </a:r>
            <a:r>
              <a:rPr lang="tr-TR" dirty="0" smtClean="0"/>
              <a:t> ( </a:t>
            </a:r>
            <a:r>
              <a:rPr lang="tr-TR" dirty="0" err="1" smtClean="0"/>
              <a:t>denye</a:t>
            </a:r>
            <a:r>
              <a:rPr lang="tr-TR" dirty="0" smtClean="0"/>
              <a:t> </a:t>
            </a:r>
            <a:r>
              <a:rPr lang="tr-TR" dirty="0" err="1" smtClean="0"/>
              <a:t>per</a:t>
            </a:r>
            <a:r>
              <a:rPr lang="tr-TR" dirty="0" smtClean="0"/>
              <a:t> </a:t>
            </a:r>
            <a:r>
              <a:rPr lang="tr-TR" dirty="0" err="1" smtClean="0"/>
              <a:t>filament</a:t>
            </a:r>
            <a:r>
              <a:rPr lang="tr-TR" dirty="0" smtClean="0"/>
              <a:t>) normal </a:t>
            </a:r>
            <a:r>
              <a:rPr lang="tr-TR" dirty="0" err="1" smtClean="0"/>
              <a:t>count</a:t>
            </a:r>
            <a:r>
              <a:rPr lang="tr-TR" dirty="0" smtClean="0"/>
              <a:t> ( ≥1), </a:t>
            </a:r>
            <a:r>
              <a:rPr lang="tr-TR" dirty="0" err="1" smtClean="0"/>
              <a:t>high</a:t>
            </a:r>
            <a:r>
              <a:rPr lang="tr-TR" dirty="0" smtClean="0"/>
              <a:t> </a:t>
            </a:r>
            <a:r>
              <a:rPr lang="tr-TR" dirty="0" err="1" smtClean="0"/>
              <a:t>count</a:t>
            </a:r>
            <a:r>
              <a:rPr lang="tr-TR" dirty="0" smtClean="0"/>
              <a:t>  ( 0,7-1,0 ), </a:t>
            </a:r>
            <a:r>
              <a:rPr lang="tr-TR" dirty="0" err="1" smtClean="0"/>
              <a:t>Micro</a:t>
            </a:r>
            <a:r>
              <a:rPr lang="tr-TR" dirty="0" smtClean="0"/>
              <a:t> ( ≤0,7), </a:t>
            </a:r>
            <a:r>
              <a:rPr lang="tr-TR" dirty="0" err="1" smtClean="0"/>
              <a:t>Super</a:t>
            </a:r>
            <a:r>
              <a:rPr lang="tr-TR" dirty="0" smtClean="0"/>
              <a:t> </a:t>
            </a:r>
            <a:r>
              <a:rPr lang="tr-TR" dirty="0" err="1" smtClean="0"/>
              <a:t>micro</a:t>
            </a:r>
            <a:r>
              <a:rPr lang="tr-TR" dirty="0" smtClean="0"/>
              <a:t>….</a:t>
            </a: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TEKSTÜRİZE SİSTEMLERİ</a:t>
            </a:r>
            <a:endParaRPr lang="tr-TR" dirty="0"/>
          </a:p>
        </p:txBody>
      </p:sp>
      <p:sp>
        <p:nvSpPr>
          <p:cNvPr id="3" name="2 İçerik Yer Tutucusu"/>
          <p:cNvSpPr>
            <a:spLocks noGrp="1"/>
          </p:cNvSpPr>
          <p:nvPr>
            <p:ph sz="quarter" idx="1"/>
          </p:nvPr>
        </p:nvSpPr>
        <p:spPr/>
        <p:txBody>
          <a:bodyPr>
            <a:normAutofit fontScale="92500" lnSpcReduction="20000"/>
          </a:bodyPr>
          <a:lstStyle/>
          <a:p>
            <a:r>
              <a:rPr lang="tr-TR" dirty="0" smtClean="0"/>
              <a:t>Friksiyon </a:t>
            </a:r>
            <a:r>
              <a:rPr lang="tr-TR" dirty="0" err="1" smtClean="0"/>
              <a:t>Tekstürize</a:t>
            </a:r>
            <a:endParaRPr lang="tr-TR" dirty="0" smtClean="0"/>
          </a:p>
          <a:p>
            <a:pPr lvl="1"/>
            <a:r>
              <a:rPr lang="tr-TR" dirty="0" smtClean="0"/>
              <a:t>Disk </a:t>
            </a:r>
            <a:r>
              <a:rPr lang="tr-TR" dirty="0" err="1" smtClean="0"/>
              <a:t>agregat</a:t>
            </a:r>
            <a:r>
              <a:rPr lang="tr-TR" dirty="0" smtClean="0"/>
              <a:t> sistemleri </a:t>
            </a:r>
          </a:p>
          <a:p>
            <a:pPr lvl="1"/>
            <a:r>
              <a:rPr lang="tr-TR" dirty="0" err="1" smtClean="0"/>
              <a:t>Belt</a:t>
            </a:r>
            <a:r>
              <a:rPr lang="tr-TR" dirty="0" smtClean="0"/>
              <a:t> </a:t>
            </a:r>
            <a:r>
              <a:rPr lang="tr-TR" dirty="0" err="1" smtClean="0"/>
              <a:t>twisting</a:t>
            </a:r>
            <a:r>
              <a:rPr lang="tr-TR" dirty="0" smtClean="0"/>
              <a:t> sistemi</a:t>
            </a:r>
          </a:p>
          <a:p>
            <a:pPr marL="342900" lvl="1" indent="-342900">
              <a:buFont typeface="Arial" pitchFamily="34" charset="0"/>
              <a:buChar char="•"/>
            </a:pPr>
            <a:r>
              <a:rPr lang="tr-TR" sz="3200" dirty="0" err="1" smtClean="0"/>
              <a:t>İğcikli</a:t>
            </a:r>
            <a:r>
              <a:rPr lang="tr-TR" sz="3200" dirty="0" smtClean="0"/>
              <a:t> </a:t>
            </a:r>
            <a:r>
              <a:rPr lang="tr-TR" sz="3200" dirty="0" err="1" smtClean="0"/>
              <a:t>tekstüre</a:t>
            </a:r>
            <a:r>
              <a:rPr lang="tr-TR" sz="3200" dirty="0" smtClean="0"/>
              <a:t> ( </a:t>
            </a:r>
            <a:r>
              <a:rPr lang="tr-TR" sz="3200" dirty="0" err="1" smtClean="0"/>
              <a:t>needle</a:t>
            </a:r>
            <a:r>
              <a:rPr lang="tr-TR" sz="3200" dirty="0" smtClean="0"/>
              <a:t> </a:t>
            </a:r>
            <a:r>
              <a:rPr lang="tr-TR" sz="3200" dirty="0" err="1" smtClean="0"/>
              <a:t>twist</a:t>
            </a:r>
            <a:r>
              <a:rPr lang="tr-TR" sz="3200" dirty="0" smtClean="0"/>
              <a:t>-</a:t>
            </a:r>
            <a:r>
              <a:rPr lang="tr-TR" sz="3200" dirty="0" err="1" smtClean="0"/>
              <a:t>pin</a:t>
            </a:r>
            <a:r>
              <a:rPr lang="tr-TR" sz="3200" dirty="0" smtClean="0"/>
              <a:t> </a:t>
            </a:r>
            <a:r>
              <a:rPr lang="tr-TR" sz="3200" dirty="0" err="1" smtClean="0"/>
              <a:t>twist</a:t>
            </a:r>
            <a:r>
              <a:rPr lang="tr-TR" sz="3200" dirty="0" smtClean="0"/>
              <a:t> vs..)</a:t>
            </a:r>
          </a:p>
          <a:p>
            <a:pPr marL="342900" lvl="1" indent="-342900">
              <a:buFont typeface="Arial" pitchFamily="34" charset="0"/>
              <a:buChar char="•"/>
            </a:pPr>
            <a:r>
              <a:rPr lang="tr-TR" sz="3200" dirty="0" err="1" smtClean="0"/>
              <a:t>Stuffer</a:t>
            </a:r>
            <a:r>
              <a:rPr lang="tr-TR" sz="3200" dirty="0" smtClean="0"/>
              <a:t> </a:t>
            </a:r>
            <a:r>
              <a:rPr lang="tr-TR" sz="3200" dirty="0" err="1" smtClean="0"/>
              <a:t>box</a:t>
            </a:r>
            <a:r>
              <a:rPr lang="tr-TR" sz="3200" dirty="0" smtClean="0"/>
              <a:t>.</a:t>
            </a:r>
          </a:p>
          <a:p>
            <a:pPr marL="342900" lvl="1" indent="-342900">
              <a:buFont typeface="Arial" pitchFamily="34" charset="0"/>
              <a:buChar char="•"/>
            </a:pPr>
            <a:r>
              <a:rPr lang="tr-TR" sz="3200" dirty="0" err="1" smtClean="0"/>
              <a:t>Knit</a:t>
            </a:r>
            <a:r>
              <a:rPr lang="tr-TR" sz="3200" dirty="0" smtClean="0"/>
              <a:t> de </a:t>
            </a:r>
            <a:r>
              <a:rPr lang="tr-TR" sz="3200" dirty="0" err="1" smtClean="0"/>
              <a:t>knit</a:t>
            </a:r>
            <a:r>
              <a:rPr lang="tr-TR" sz="3200" dirty="0" smtClean="0"/>
              <a:t> (örme – sökme) fantezi iplik.</a:t>
            </a:r>
          </a:p>
          <a:p>
            <a:pPr marL="342900" lvl="1" indent="-342900">
              <a:buFont typeface="Arial" pitchFamily="34" charset="0"/>
              <a:buChar char="•"/>
            </a:pPr>
            <a:r>
              <a:rPr lang="tr-TR" sz="3200" dirty="0" smtClean="0"/>
              <a:t>ATY/AJT  </a:t>
            </a:r>
            <a:r>
              <a:rPr lang="tr-TR" sz="3200" dirty="0" err="1" smtClean="0"/>
              <a:t>Air</a:t>
            </a:r>
            <a:r>
              <a:rPr lang="tr-TR" sz="3200" dirty="0" smtClean="0"/>
              <a:t> jet </a:t>
            </a:r>
            <a:r>
              <a:rPr lang="tr-TR" sz="3200" dirty="0" err="1" smtClean="0"/>
              <a:t>tekstürize</a:t>
            </a:r>
            <a:r>
              <a:rPr lang="tr-TR" sz="3200" dirty="0" smtClean="0"/>
              <a:t>.( Kaba döşemelik kumaş</a:t>
            </a:r>
          </a:p>
          <a:p>
            <a:pPr marL="342900" lvl="1" indent="-342900">
              <a:buFont typeface="Arial" pitchFamily="34" charset="0"/>
              <a:buChar char="•"/>
            </a:pPr>
            <a:r>
              <a:rPr lang="tr-TR" sz="3200" dirty="0" smtClean="0"/>
              <a:t>BCF  Hacimli </a:t>
            </a:r>
            <a:r>
              <a:rPr lang="tr-TR" sz="3200" dirty="0" err="1" smtClean="0"/>
              <a:t>tekstürize</a:t>
            </a:r>
            <a:r>
              <a:rPr lang="tr-TR" sz="3200" dirty="0" smtClean="0"/>
              <a:t> (</a:t>
            </a:r>
            <a:r>
              <a:rPr lang="tr-TR" sz="3200" dirty="0" err="1" smtClean="0"/>
              <a:t>Polyproplen</a:t>
            </a:r>
            <a:r>
              <a:rPr lang="tr-TR" sz="3200" dirty="0" smtClean="0"/>
              <a:t> halı)</a:t>
            </a:r>
          </a:p>
          <a:p>
            <a:pPr lvl="1"/>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633</TotalTime>
  <Words>934</Words>
  <Application>Microsoft Office PowerPoint</Application>
  <PresentationFormat>Ekran Gösterisi (4:3)</PresentationFormat>
  <Paragraphs>128</Paragraphs>
  <Slides>23</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23</vt:i4>
      </vt:variant>
    </vt:vector>
  </HeadingPairs>
  <TitlesOfParts>
    <vt:vector size="25" baseType="lpstr">
      <vt:lpstr>Cumba</vt:lpstr>
      <vt:lpstr>Bit Eşlem Resmi</vt:lpstr>
      <vt:lpstr>SENTETİK İPLİK ÜRETİMİ ve KALİTE KONTROL</vt:lpstr>
      <vt:lpstr>            Sentetik iplik ürün ağacI</vt:lpstr>
      <vt:lpstr>GÜNCEL ÜRÜN PAZAR YAKLAŞIMI</vt:lpstr>
      <vt:lpstr>GÜNCEL ÜRÜN PAZAR YAKLAŞIMI</vt:lpstr>
      <vt:lpstr>SON KULLANIM ALANLARI</vt:lpstr>
      <vt:lpstr>KONTÜNÜ FİLAMENT İPLİK  TİPLERİ </vt:lpstr>
      <vt:lpstr>MMF İPLİK ÇEKİM SİSTEMİ</vt:lpstr>
      <vt:lpstr>POY  Partial Orianted Yarn </vt:lpstr>
      <vt:lpstr> TEKSTÜRİZE SİSTEMLERİ</vt:lpstr>
      <vt:lpstr>Tekstürize MetodlarI</vt:lpstr>
      <vt:lpstr>TEKSTÜRE İPLİK KALİTESİ </vt:lpstr>
      <vt:lpstr> İPLİK KALİTESİ SPEKT DEĞERLERİNİ BİLİYORMUYUZ; </vt:lpstr>
      <vt:lpstr>FİZİKSEL İPLİK TESTLERİ </vt:lpstr>
      <vt:lpstr>FİZİKSEL İPLİK TESTLERİ </vt:lpstr>
      <vt:lpstr>FİZİKSEL İPLİK TESTLERİ </vt:lpstr>
      <vt:lpstr>FİZİKSEL İPLİK TESTLERİ </vt:lpstr>
      <vt:lpstr>FİZİKSEL İPLİK TESTLERİ </vt:lpstr>
      <vt:lpstr>FİZİKSEL İPLİK TESTLERİ </vt:lpstr>
      <vt:lpstr>FİZİKSEL İPLİK TESTLERİ </vt:lpstr>
      <vt:lpstr>FİZİKSEL İPLİK TESTLERİ </vt:lpstr>
      <vt:lpstr>FİZİKSEL İPLİK TESTLERİ </vt:lpstr>
      <vt:lpstr>Günümüzde iplik kalite kontrolü ve veri yönetimi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SENTETİK İPLİK ÜRETİMİ ve KALİTE KONTROL</dc:title>
  <dc:creator>Sabahat</dc:creator>
  <cp:lastModifiedBy>CASPER</cp:lastModifiedBy>
  <cp:revision>93</cp:revision>
  <dcterms:created xsi:type="dcterms:W3CDTF">2019-02-26T06:39:16Z</dcterms:created>
  <dcterms:modified xsi:type="dcterms:W3CDTF">2019-02-27T10:07:11Z</dcterms:modified>
</cp:coreProperties>
</file>