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3" r:id="rId1"/>
  </p:sldMasterIdLst>
  <p:notesMasterIdLst>
    <p:notesMasterId r:id="rId49"/>
  </p:notesMasterIdLst>
  <p:sldIdLst>
    <p:sldId id="854" r:id="rId2"/>
    <p:sldId id="879" r:id="rId3"/>
    <p:sldId id="880" r:id="rId4"/>
    <p:sldId id="881" r:id="rId5"/>
    <p:sldId id="920" r:id="rId6"/>
    <p:sldId id="921" r:id="rId7"/>
    <p:sldId id="922" r:id="rId8"/>
    <p:sldId id="923" r:id="rId9"/>
    <p:sldId id="924" r:id="rId10"/>
    <p:sldId id="882" r:id="rId11"/>
    <p:sldId id="883" r:id="rId12"/>
    <p:sldId id="884" r:id="rId13"/>
    <p:sldId id="925" r:id="rId14"/>
    <p:sldId id="926" r:id="rId15"/>
    <p:sldId id="927" r:id="rId16"/>
    <p:sldId id="928" r:id="rId17"/>
    <p:sldId id="888" r:id="rId18"/>
    <p:sldId id="889" r:id="rId19"/>
    <p:sldId id="930" r:id="rId20"/>
    <p:sldId id="891" r:id="rId21"/>
    <p:sldId id="892" r:id="rId22"/>
    <p:sldId id="895" r:id="rId23"/>
    <p:sldId id="896" r:id="rId24"/>
    <p:sldId id="897" r:id="rId25"/>
    <p:sldId id="898" r:id="rId26"/>
    <p:sldId id="899" r:id="rId27"/>
    <p:sldId id="900" r:id="rId28"/>
    <p:sldId id="901" r:id="rId29"/>
    <p:sldId id="932" r:id="rId30"/>
    <p:sldId id="933" r:id="rId31"/>
    <p:sldId id="934" r:id="rId32"/>
    <p:sldId id="935" r:id="rId33"/>
    <p:sldId id="931" r:id="rId34"/>
    <p:sldId id="903" r:id="rId35"/>
    <p:sldId id="902" r:id="rId36"/>
    <p:sldId id="905" r:id="rId37"/>
    <p:sldId id="906" r:id="rId38"/>
    <p:sldId id="907" r:id="rId39"/>
    <p:sldId id="908" r:id="rId40"/>
    <p:sldId id="909" r:id="rId41"/>
    <p:sldId id="911" r:id="rId42"/>
    <p:sldId id="912" r:id="rId43"/>
    <p:sldId id="913" r:id="rId44"/>
    <p:sldId id="916" r:id="rId45"/>
    <p:sldId id="917" r:id="rId46"/>
    <p:sldId id="918" r:id="rId47"/>
    <p:sldId id="919" r:id="rId48"/>
  </p:sldIdLst>
  <p:sldSz cx="10080625" cy="567055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hdy868G2yVtg4xAi+vtHMCYkcZ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2E6"/>
    <a:srgbClr val="C4BD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E1FEB5-7C09-48A6-B9C1-540F4E4C23CF}">
  <a:tblStyle styleId="{69E1FEB5-7C09-48A6-B9C1-540F4E4C23CF}" styleName="Table_0">
    <a:wholeTbl>
      <a:tcTxStyle b="off" i="off">
        <a:font>
          <a:latin typeface="Arial"/>
          <a:ea typeface="Arial"/>
          <a:cs typeface="Arial"/>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9" autoAdjust="0"/>
    <p:restoredTop sz="91971" autoAdjust="0"/>
  </p:normalViewPr>
  <p:slideViewPr>
    <p:cSldViewPr snapToGrid="0">
      <p:cViewPr varScale="1">
        <p:scale>
          <a:sx n="156" d="100"/>
          <a:sy n="156" d="100"/>
        </p:scale>
        <p:origin x="192" y="232"/>
      </p:cViewPr>
      <p:guideLst/>
    </p:cSldViewPr>
  </p:slideViewPr>
  <p:notesTextViewPr>
    <p:cViewPr>
      <p:scale>
        <a:sx n="1" d="1"/>
        <a:sy n="1" d="1"/>
      </p:scale>
      <p:origin x="0" y="0"/>
    </p:cViewPr>
  </p:notesTextViewPr>
  <p:sorterViewPr>
    <p:cViewPr>
      <p:scale>
        <a:sx n="180" d="100"/>
        <a:sy n="180" d="100"/>
      </p:scale>
      <p:origin x="0" y="-52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276600" cy="53657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281488" y="0"/>
            <a:ext cx="3276600" cy="53657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573088" y="1336675"/>
            <a:ext cx="64135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55650" y="5145088"/>
            <a:ext cx="6048375" cy="42100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0155238"/>
            <a:ext cx="3276600" cy="5365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281488" y="10155238"/>
            <a:ext cx="3276600" cy="5365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20391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88563-6229-986C-F927-7358FD1F257E}"/>
              </a:ext>
            </a:extLst>
          </p:cNvPr>
          <p:cNvSpPr>
            <a:spLocks noGrp="1"/>
          </p:cNvSpPr>
          <p:nvPr>
            <p:ph type="ctrTitle"/>
          </p:nvPr>
        </p:nvSpPr>
        <p:spPr>
          <a:xfrm>
            <a:off x="1260078" y="928028"/>
            <a:ext cx="7560469" cy="1974191"/>
          </a:xfrm>
        </p:spPr>
        <p:txBody>
          <a:bodyPr anchor="b"/>
          <a:lstStyle>
            <a:lvl1pPr algn="ctr">
              <a:defRPr sz="4961"/>
            </a:lvl1pPr>
          </a:lstStyle>
          <a:p>
            <a:r>
              <a:rPr lang="tr-TR"/>
              <a:t>Asıl başlık stilini düzenlemek için tıklayın</a:t>
            </a:r>
          </a:p>
        </p:txBody>
      </p:sp>
      <p:sp>
        <p:nvSpPr>
          <p:cNvPr id="3" name="Alt Başlık 2">
            <a:extLst>
              <a:ext uri="{FF2B5EF4-FFF2-40B4-BE49-F238E27FC236}">
                <a16:creationId xmlns:a16="http://schemas.microsoft.com/office/drawing/2014/main" id="{C826A592-E091-74FF-0114-8AAFD8070985}"/>
              </a:ext>
            </a:extLst>
          </p:cNvPr>
          <p:cNvSpPr>
            <a:spLocks noGrp="1"/>
          </p:cNvSpPr>
          <p:nvPr>
            <p:ph type="subTitle" idx="1"/>
          </p:nvPr>
        </p:nvSpPr>
        <p:spPr>
          <a:xfrm>
            <a:off x="1260078" y="2978352"/>
            <a:ext cx="7560469" cy="1369070"/>
          </a:xfrm>
        </p:spPr>
        <p:txBody>
          <a:bodyPr/>
          <a:lstStyle>
            <a:lvl1pPr marL="0" indent="0" algn="ctr">
              <a:buNone/>
              <a:defRPr sz="1984"/>
            </a:lvl1pPr>
            <a:lvl2pPr marL="378013" indent="0" algn="ctr">
              <a:buNone/>
              <a:defRPr sz="1654"/>
            </a:lvl2pPr>
            <a:lvl3pPr marL="756026" indent="0" algn="ctr">
              <a:buNone/>
              <a:defRPr sz="1488"/>
            </a:lvl3pPr>
            <a:lvl4pPr marL="1134039" indent="0" algn="ctr">
              <a:buNone/>
              <a:defRPr sz="1323"/>
            </a:lvl4pPr>
            <a:lvl5pPr marL="1512052" indent="0" algn="ctr">
              <a:buNone/>
              <a:defRPr sz="1323"/>
            </a:lvl5pPr>
            <a:lvl6pPr marL="1890065" indent="0" algn="ctr">
              <a:buNone/>
              <a:defRPr sz="1323"/>
            </a:lvl6pPr>
            <a:lvl7pPr marL="2268078" indent="0" algn="ctr">
              <a:buNone/>
              <a:defRPr sz="1323"/>
            </a:lvl7pPr>
            <a:lvl8pPr marL="2646091" indent="0" algn="ctr">
              <a:buNone/>
              <a:defRPr sz="1323"/>
            </a:lvl8pPr>
            <a:lvl9pPr marL="3024104" indent="0" algn="ctr">
              <a:buNone/>
              <a:defRPr sz="1323"/>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D422DFE-E873-22A8-0BC5-E97F4F51757D}"/>
              </a:ext>
            </a:extLst>
          </p:cNvPr>
          <p:cNvSpPr>
            <a:spLocks noGrp="1"/>
          </p:cNvSpPr>
          <p:nvPr>
            <p:ph type="dt" sz="half" idx="10"/>
          </p:nvPr>
        </p:nvSpPr>
        <p:spPr/>
        <p:txBody>
          <a:bodyPr/>
          <a:lstStyle/>
          <a:p>
            <a:fld id="{4BDF68E2-58F2-4D09-BE8B-E3BD06533059}" type="datetimeFigureOut">
              <a:rPr lang="en-US" smtClean="0"/>
              <a:t>4/20/26</a:t>
            </a:fld>
            <a:endParaRPr lang="en-US" dirty="0"/>
          </a:p>
        </p:txBody>
      </p:sp>
      <p:sp>
        <p:nvSpPr>
          <p:cNvPr id="5" name="Alt Bilgi Yer Tutucusu 4">
            <a:extLst>
              <a:ext uri="{FF2B5EF4-FFF2-40B4-BE49-F238E27FC236}">
                <a16:creationId xmlns:a16="http://schemas.microsoft.com/office/drawing/2014/main" id="{A42D61E6-1DAF-203E-3BF6-8B833E78DCBE}"/>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8EA644C2-0ECD-041B-AE68-E9A8D1941BCE}"/>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6565857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4FC95-A708-BEAD-7AA2-1490BE479AC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013C719-AB03-3B86-1DC5-8ACEFE0D22F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0176A39-6E13-717A-D626-33136CB0463B}"/>
              </a:ext>
            </a:extLst>
          </p:cNvPr>
          <p:cNvSpPr>
            <a:spLocks noGrp="1"/>
          </p:cNvSpPr>
          <p:nvPr>
            <p:ph type="dt" sz="half" idx="10"/>
          </p:nvPr>
        </p:nvSpPr>
        <p:spPr/>
        <p:txBody>
          <a:bodyPr/>
          <a:lstStyle/>
          <a:p>
            <a:fld id="{2E2D6473-DF6D-4702-B328-E0DD40540A4E}" type="datetimeFigureOut">
              <a:rPr lang="en-US" smtClean="0"/>
              <a:t>4/20/26</a:t>
            </a:fld>
            <a:endParaRPr lang="en-US" dirty="0"/>
          </a:p>
        </p:txBody>
      </p:sp>
      <p:sp>
        <p:nvSpPr>
          <p:cNvPr id="5" name="Alt Bilgi Yer Tutucusu 4">
            <a:extLst>
              <a:ext uri="{FF2B5EF4-FFF2-40B4-BE49-F238E27FC236}">
                <a16:creationId xmlns:a16="http://schemas.microsoft.com/office/drawing/2014/main" id="{3FA75A09-63DC-FEDA-F9A2-CDF739561EA2}"/>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D05D0E59-A5F6-4417-3695-ECBD75436BC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6630829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C0029AB-3DC5-4AD8-FB4A-3EE22265D4F6}"/>
              </a:ext>
            </a:extLst>
          </p:cNvPr>
          <p:cNvSpPr>
            <a:spLocks noGrp="1"/>
          </p:cNvSpPr>
          <p:nvPr>
            <p:ph type="title" orient="vert"/>
          </p:nvPr>
        </p:nvSpPr>
        <p:spPr>
          <a:xfrm>
            <a:off x="7213947" y="301904"/>
            <a:ext cx="2173635" cy="4805529"/>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3DED94B-4831-8CBF-1862-8ED5C60D6D67}"/>
              </a:ext>
            </a:extLst>
          </p:cNvPr>
          <p:cNvSpPr>
            <a:spLocks noGrp="1"/>
          </p:cNvSpPr>
          <p:nvPr>
            <p:ph type="body" orient="vert" idx="1"/>
          </p:nvPr>
        </p:nvSpPr>
        <p:spPr>
          <a:xfrm>
            <a:off x="693043" y="301904"/>
            <a:ext cx="6394896" cy="480552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A36FFB-BF62-79D3-8DBA-DBA16CA28D3F}"/>
              </a:ext>
            </a:extLst>
          </p:cNvPr>
          <p:cNvSpPr>
            <a:spLocks noGrp="1"/>
          </p:cNvSpPr>
          <p:nvPr>
            <p:ph type="dt" sz="half" idx="10"/>
          </p:nvPr>
        </p:nvSpPr>
        <p:spPr/>
        <p:txBody>
          <a:bodyPr/>
          <a:lstStyle/>
          <a:p>
            <a:fld id="{E26F7E3A-B166-407D-9866-32884E7D5B37}" type="datetimeFigureOut">
              <a:rPr lang="en-US" smtClean="0"/>
              <a:t>4/20/26</a:t>
            </a:fld>
            <a:endParaRPr lang="en-US" dirty="0"/>
          </a:p>
        </p:txBody>
      </p:sp>
      <p:sp>
        <p:nvSpPr>
          <p:cNvPr id="5" name="Alt Bilgi Yer Tutucusu 4">
            <a:extLst>
              <a:ext uri="{FF2B5EF4-FFF2-40B4-BE49-F238E27FC236}">
                <a16:creationId xmlns:a16="http://schemas.microsoft.com/office/drawing/2014/main" id="{AAEFEF18-347E-A1BC-2E14-0284F412BD08}"/>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E2BB440F-6F2B-C52B-CFFF-3F536718387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321897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6D6A44-1593-2140-E652-B4DD401AFC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E12BCEF-5F50-AC03-0FDF-956E6C70BBD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1EE26FC-DFFC-D0A8-4B04-6FDCFF014349}"/>
              </a:ext>
            </a:extLst>
          </p:cNvPr>
          <p:cNvSpPr>
            <a:spLocks noGrp="1"/>
          </p:cNvSpPr>
          <p:nvPr>
            <p:ph type="dt" sz="half" idx="10"/>
          </p:nvPr>
        </p:nvSpPr>
        <p:spPr/>
        <p:txBody>
          <a:bodyPr/>
          <a:lstStyle/>
          <a:p>
            <a:fld id="{528FC5F6-F338-4AE4-BB23-26385BCFC423}" type="datetimeFigureOut">
              <a:rPr lang="en-US" smtClean="0"/>
              <a:t>4/20/26</a:t>
            </a:fld>
            <a:endParaRPr lang="en-US" dirty="0"/>
          </a:p>
        </p:txBody>
      </p:sp>
      <p:sp>
        <p:nvSpPr>
          <p:cNvPr id="5" name="Alt Bilgi Yer Tutucusu 4">
            <a:extLst>
              <a:ext uri="{FF2B5EF4-FFF2-40B4-BE49-F238E27FC236}">
                <a16:creationId xmlns:a16="http://schemas.microsoft.com/office/drawing/2014/main" id="{C417F8C9-0F25-7B76-E9D3-C60BE4407E2E}"/>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A640A733-13CE-AAB7-EF8E-FAD161A8ABD3}"/>
              </a:ext>
            </a:extLst>
          </p:cNvPr>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44873347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C21E0E-6D64-8EA4-BC68-94070F6877A6}"/>
              </a:ext>
            </a:extLst>
          </p:cNvPr>
          <p:cNvSpPr>
            <a:spLocks noGrp="1"/>
          </p:cNvSpPr>
          <p:nvPr>
            <p:ph type="title"/>
          </p:nvPr>
        </p:nvSpPr>
        <p:spPr>
          <a:xfrm>
            <a:off x="687793" y="1413700"/>
            <a:ext cx="8694539" cy="2358791"/>
          </a:xfrm>
        </p:spPr>
        <p:txBody>
          <a:bodyPr anchor="b"/>
          <a:lstStyle>
            <a:lvl1pPr>
              <a:defRPr sz="4961"/>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1BCF12D-02B6-1854-570F-E56A5EE6DF5C}"/>
              </a:ext>
            </a:extLst>
          </p:cNvPr>
          <p:cNvSpPr>
            <a:spLocks noGrp="1"/>
          </p:cNvSpPr>
          <p:nvPr>
            <p:ph type="body" idx="1"/>
          </p:nvPr>
        </p:nvSpPr>
        <p:spPr>
          <a:xfrm>
            <a:off x="687793" y="3794807"/>
            <a:ext cx="8694539" cy="1240432"/>
          </a:xfrm>
        </p:spPr>
        <p:txBody>
          <a:bodyPr/>
          <a:lstStyle>
            <a:lvl1pPr marL="0" indent="0">
              <a:buNone/>
              <a:defRPr sz="1984">
                <a:solidFill>
                  <a:schemeClr val="tx1">
                    <a:tint val="82000"/>
                  </a:schemeClr>
                </a:solidFill>
              </a:defRPr>
            </a:lvl1pPr>
            <a:lvl2pPr marL="378013" indent="0">
              <a:buNone/>
              <a:defRPr sz="1654">
                <a:solidFill>
                  <a:schemeClr val="tx1">
                    <a:tint val="82000"/>
                  </a:schemeClr>
                </a:solidFill>
              </a:defRPr>
            </a:lvl2pPr>
            <a:lvl3pPr marL="756026" indent="0">
              <a:buNone/>
              <a:defRPr sz="1488">
                <a:solidFill>
                  <a:schemeClr val="tx1">
                    <a:tint val="82000"/>
                  </a:schemeClr>
                </a:solidFill>
              </a:defRPr>
            </a:lvl3pPr>
            <a:lvl4pPr marL="1134039" indent="0">
              <a:buNone/>
              <a:defRPr sz="1323">
                <a:solidFill>
                  <a:schemeClr val="tx1">
                    <a:tint val="82000"/>
                  </a:schemeClr>
                </a:solidFill>
              </a:defRPr>
            </a:lvl4pPr>
            <a:lvl5pPr marL="1512052" indent="0">
              <a:buNone/>
              <a:defRPr sz="1323">
                <a:solidFill>
                  <a:schemeClr val="tx1">
                    <a:tint val="82000"/>
                  </a:schemeClr>
                </a:solidFill>
              </a:defRPr>
            </a:lvl5pPr>
            <a:lvl6pPr marL="1890065" indent="0">
              <a:buNone/>
              <a:defRPr sz="1323">
                <a:solidFill>
                  <a:schemeClr val="tx1">
                    <a:tint val="82000"/>
                  </a:schemeClr>
                </a:solidFill>
              </a:defRPr>
            </a:lvl6pPr>
            <a:lvl7pPr marL="2268078" indent="0">
              <a:buNone/>
              <a:defRPr sz="1323">
                <a:solidFill>
                  <a:schemeClr val="tx1">
                    <a:tint val="82000"/>
                  </a:schemeClr>
                </a:solidFill>
              </a:defRPr>
            </a:lvl7pPr>
            <a:lvl8pPr marL="2646091" indent="0">
              <a:buNone/>
              <a:defRPr sz="1323">
                <a:solidFill>
                  <a:schemeClr val="tx1">
                    <a:tint val="82000"/>
                  </a:schemeClr>
                </a:solidFill>
              </a:defRPr>
            </a:lvl8pPr>
            <a:lvl9pPr marL="3024104" indent="0">
              <a:buNone/>
              <a:defRPr sz="1323">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C8D6407-C72C-B0B0-97FD-0713034A1421}"/>
              </a:ext>
            </a:extLst>
          </p:cNvPr>
          <p:cNvSpPr>
            <a:spLocks noGrp="1"/>
          </p:cNvSpPr>
          <p:nvPr>
            <p:ph type="dt" sz="half" idx="10"/>
          </p:nvPr>
        </p:nvSpPr>
        <p:spPr/>
        <p:txBody>
          <a:bodyPr/>
          <a:lstStyle/>
          <a:p>
            <a:fld id="{98624D31-43A5-475A-80CF-332C9F6DCF35}" type="datetimeFigureOut">
              <a:rPr lang="en-US" smtClean="0"/>
              <a:t>4/20/26</a:t>
            </a:fld>
            <a:endParaRPr lang="en-US" dirty="0"/>
          </a:p>
        </p:txBody>
      </p:sp>
      <p:sp>
        <p:nvSpPr>
          <p:cNvPr id="5" name="Alt Bilgi Yer Tutucusu 4">
            <a:extLst>
              <a:ext uri="{FF2B5EF4-FFF2-40B4-BE49-F238E27FC236}">
                <a16:creationId xmlns:a16="http://schemas.microsoft.com/office/drawing/2014/main" id="{366A140D-6A06-9CEC-5A5A-3F4B81B31D85}"/>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84446AB5-050F-B2FF-7C58-BE789455F1B0}"/>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7388719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669171-E0BD-E188-ABD9-B142D45BAC3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24F9AB-6986-1A1E-312D-BD6D8A6BB242}"/>
              </a:ext>
            </a:extLst>
          </p:cNvPr>
          <p:cNvSpPr>
            <a:spLocks noGrp="1"/>
          </p:cNvSpPr>
          <p:nvPr>
            <p:ph sz="half" idx="1"/>
          </p:nvPr>
        </p:nvSpPr>
        <p:spPr>
          <a:xfrm>
            <a:off x="693043" y="1509521"/>
            <a:ext cx="4284266" cy="359791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659A5FB-BE99-6EC1-B0A8-DBB6FCB46D54}"/>
              </a:ext>
            </a:extLst>
          </p:cNvPr>
          <p:cNvSpPr>
            <a:spLocks noGrp="1"/>
          </p:cNvSpPr>
          <p:nvPr>
            <p:ph sz="half" idx="2"/>
          </p:nvPr>
        </p:nvSpPr>
        <p:spPr>
          <a:xfrm>
            <a:off x="5103316" y="1509521"/>
            <a:ext cx="4284266" cy="359791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CF390EC-E772-F581-ECA3-6F1725CB573D}"/>
              </a:ext>
            </a:extLst>
          </p:cNvPr>
          <p:cNvSpPr>
            <a:spLocks noGrp="1"/>
          </p:cNvSpPr>
          <p:nvPr>
            <p:ph type="dt" sz="half" idx="10"/>
          </p:nvPr>
        </p:nvSpPr>
        <p:spPr/>
        <p:txBody>
          <a:bodyPr/>
          <a:lstStyle/>
          <a:p>
            <a:fld id="{19AB4D41-86C1-4908-B66A-0B50CEB3BF29}" type="datetimeFigureOut">
              <a:rPr lang="en-US" smtClean="0"/>
              <a:t>4/20/26</a:t>
            </a:fld>
            <a:endParaRPr lang="en-US" dirty="0"/>
          </a:p>
        </p:txBody>
      </p:sp>
      <p:sp>
        <p:nvSpPr>
          <p:cNvPr id="6" name="Alt Bilgi Yer Tutucusu 5">
            <a:extLst>
              <a:ext uri="{FF2B5EF4-FFF2-40B4-BE49-F238E27FC236}">
                <a16:creationId xmlns:a16="http://schemas.microsoft.com/office/drawing/2014/main" id="{DF3E0E15-94BF-579F-EF0C-AEA6ECE04B85}"/>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D89DD0FB-2E92-256F-6C1E-33DC92F4BB4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619723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C1DDDA-1368-3F54-0C30-FF2809EEED87}"/>
              </a:ext>
            </a:extLst>
          </p:cNvPr>
          <p:cNvSpPr>
            <a:spLocks noGrp="1"/>
          </p:cNvSpPr>
          <p:nvPr>
            <p:ph type="title"/>
          </p:nvPr>
        </p:nvSpPr>
        <p:spPr>
          <a:xfrm>
            <a:off x="694356" y="301905"/>
            <a:ext cx="8694539" cy="1096044"/>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4799BBE-8799-10E4-A0BB-D1A9296BAF9A}"/>
              </a:ext>
            </a:extLst>
          </p:cNvPr>
          <p:cNvSpPr>
            <a:spLocks noGrp="1"/>
          </p:cNvSpPr>
          <p:nvPr>
            <p:ph type="body" idx="1"/>
          </p:nvPr>
        </p:nvSpPr>
        <p:spPr>
          <a:xfrm>
            <a:off x="694357" y="1390073"/>
            <a:ext cx="4264576" cy="681253"/>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15D2494-3D81-5A50-18F2-FB53CDC6282F}"/>
              </a:ext>
            </a:extLst>
          </p:cNvPr>
          <p:cNvSpPr>
            <a:spLocks noGrp="1"/>
          </p:cNvSpPr>
          <p:nvPr>
            <p:ph sz="half" idx="2"/>
          </p:nvPr>
        </p:nvSpPr>
        <p:spPr>
          <a:xfrm>
            <a:off x="694357" y="2071326"/>
            <a:ext cx="4264576" cy="304660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2BF21DC-6CCC-26D2-2161-C6A3B6D6E5AC}"/>
              </a:ext>
            </a:extLst>
          </p:cNvPr>
          <p:cNvSpPr>
            <a:spLocks noGrp="1"/>
          </p:cNvSpPr>
          <p:nvPr>
            <p:ph type="body" sz="quarter" idx="3"/>
          </p:nvPr>
        </p:nvSpPr>
        <p:spPr>
          <a:xfrm>
            <a:off x="5103316" y="1390073"/>
            <a:ext cx="4285579" cy="681253"/>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8E7A2DB-5E47-7605-29DB-E2297A02716D}"/>
              </a:ext>
            </a:extLst>
          </p:cNvPr>
          <p:cNvSpPr>
            <a:spLocks noGrp="1"/>
          </p:cNvSpPr>
          <p:nvPr>
            <p:ph sz="quarter" idx="4"/>
          </p:nvPr>
        </p:nvSpPr>
        <p:spPr>
          <a:xfrm>
            <a:off x="5103316" y="2071326"/>
            <a:ext cx="4285579" cy="304660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CEF64FF-4547-569F-4336-DAE04179352B}"/>
              </a:ext>
            </a:extLst>
          </p:cNvPr>
          <p:cNvSpPr>
            <a:spLocks noGrp="1"/>
          </p:cNvSpPr>
          <p:nvPr>
            <p:ph type="dt" sz="half" idx="10"/>
          </p:nvPr>
        </p:nvSpPr>
        <p:spPr/>
        <p:txBody>
          <a:bodyPr/>
          <a:lstStyle/>
          <a:p>
            <a:fld id="{E6426E2C-56C1-4E0D-A793-0088A7FDD37E}" type="datetimeFigureOut">
              <a:rPr lang="en-US" smtClean="0"/>
              <a:t>4/20/26</a:t>
            </a:fld>
            <a:endParaRPr lang="en-US" dirty="0"/>
          </a:p>
        </p:txBody>
      </p:sp>
      <p:sp>
        <p:nvSpPr>
          <p:cNvPr id="8" name="Alt Bilgi Yer Tutucusu 7">
            <a:extLst>
              <a:ext uri="{FF2B5EF4-FFF2-40B4-BE49-F238E27FC236}">
                <a16:creationId xmlns:a16="http://schemas.microsoft.com/office/drawing/2014/main" id="{A2B63F02-6475-34AD-1E06-A4040DF2EDB8}"/>
              </a:ext>
            </a:extLst>
          </p:cNvPr>
          <p:cNvSpPr>
            <a:spLocks noGrp="1"/>
          </p:cNvSpPr>
          <p:nvPr>
            <p:ph type="ftr" sz="quarter" idx="11"/>
          </p:nvPr>
        </p:nvSpPr>
        <p:spPr/>
        <p:txBody>
          <a:bodyPr/>
          <a:lstStyle/>
          <a:p>
            <a:endParaRPr lang="en-US" dirty="0"/>
          </a:p>
        </p:txBody>
      </p:sp>
      <p:sp>
        <p:nvSpPr>
          <p:cNvPr id="9" name="Slayt Numarası Yer Tutucusu 8">
            <a:extLst>
              <a:ext uri="{FF2B5EF4-FFF2-40B4-BE49-F238E27FC236}">
                <a16:creationId xmlns:a16="http://schemas.microsoft.com/office/drawing/2014/main" id="{BF870375-06CF-360F-4937-295F4DA35B7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8418931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746DE2-3EF0-BC1D-6547-B3E66169A11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D11FCE3-3BBC-1FB0-7DA1-3A5F06530963}"/>
              </a:ext>
            </a:extLst>
          </p:cNvPr>
          <p:cNvSpPr>
            <a:spLocks noGrp="1"/>
          </p:cNvSpPr>
          <p:nvPr>
            <p:ph type="dt" sz="half" idx="10"/>
          </p:nvPr>
        </p:nvSpPr>
        <p:spPr/>
        <p:txBody>
          <a:bodyPr/>
          <a:lstStyle/>
          <a:p>
            <a:fld id="{C8C39B41-D8B5-4052-B551-9B5525EAA8B6}" type="datetimeFigureOut">
              <a:rPr lang="en-US" smtClean="0"/>
              <a:t>4/20/26</a:t>
            </a:fld>
            <a:endParaRPr lang="en-US" dirty="0"/>
          </a:p>
        </p:txBody>
      </p:sp>
      <p:sp>
        <p:nvSpPr>
          <p:cNvPr id="4" name="Alt Bilgi Yer Tutucusu 3">
            <a:extLst>
              <a:ext uri="{FF2B5EF4-FFF2-40B4-BE49-F238E27FC236}">
                <a16:creationId xmlns:a16="http://schemas.microsoft.com/office/drawing/2014/main" id="{7EA0BD3E-DE97-4BF1-1A74-0D72137BCFC3}"/>
              </a:ext>
            </a:extLst>
          </p:cNvPr>
          <p:cNvSpPr>
            <a:spLocks noGrp="1"/>
          </p:cNvSpPr>
          <p:nvPr>
            <p:ph type="ftr" sz="quarter" idx="11"/>
          </p:nvPr>
        </p:nvSpPr>
        <p:spPr/>
        <p:txBody>
          <a:bodyPr/>
          <a:lstStyle/>
          <a:p>
            <a:endParaRPr lang="en-US" dirty="0"/>
          </a:p>
        </p:txBody>
      </p:sp>
      <p:sp>
        <p:nvSpPr>
          <p:cNvPr id="5" name="Slayt Numarası Yer Tutucusu 4">
            <a:extLst>
              <a:ext uri="{FF2B5EF4-FFF2-40B4-BE49-F238E27FC236}">
                <a16:creationId xmlns:a16="http://schemas.microsoft.com/office/drawing/2014/main" id="{DE4A16E7-B0A2-A4FC-F464-073410000D16}"/>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80348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55C1F46-AFD2-704A-EDF3-5964853F8139}"/>
              </a:ext>
            </a:extLst>
          </p:cNvPr>
          <p:cNvSpPr>
            <a:spLocks noGrp="1"/>
          </p:cNvSpPr>
          <p:nvPr>
            <p:ph type="dt" sz="half" idx="10"/>
          </p:nvPr>
        </p:nvSpPr>
        <p:spPr/>
        <p:txBody>
          <a:bodyPr/>
          <a:lstStyle/>
          <a:p>
            <a:fld id="{4D94136C-8742-45B2-AF27-D93DF72833A9}" type="datetimeFigureOut">
              <a:rPr lang="en-US" smtClean="0"/>
              <a:t>4/20/26</a:t>
            </a:fld>
            <a:endParaRPr lang="en-US" dirty="0"/>
          </a:p>
        </p:txBody>
      </p:sp>
      <p:sp>
        <p:nvSpPr>
          <p:cNvPr id="3" name="Alt Bilgi Yer Tutucusu 2">
            <a:extLst>
              <a:ext uri="{FF2B5EF4-FFF2-40B4-BE49-F238E27FC236}">
                <a16:creationId xmlns:a16="http://schemas.microsoft.com/office/drawing/2014/main" id="{3C0E813C-548E-7CB5-F3DD-05A8060D5AC7}"/>
              </a:ext>
            </a:extLst>
          </p:cNvPr>
          <p:cNvSpPr>
            <a:spLocks noGrp="1"/>
          </p:cNvSpPr>
          <p:nvPr>
            <p:ph type="ftr" sz="quarter" idx="11"/>
          </p:nvPr>
        </p:nvSpPr>
        <p:spPr/>
        <p:txBody>
          <a:bodyPr/>
          <a:lstStyle/>
          <a:p>
            <a:endParaRPr lang="en-US" dirty="0"/>
          </a:p>
        </p:txBody>
      </p:sp>
      <p:sp>
        <p:nvSpPr>
          <p:cNvPr id="4" name="Slayt Numarası Yer Tutucusu 3">
            <a:extLst>
              <a:ext uri="{FF2B5EF4-FFF2-40B4-BE49-F238E27FC236}">
                <a16:creationId xmlns:a16="http://schemas.microsoft.com/office/drawing/2014/main" id="{7A6FF837-67D0-38AD-7FBF-0E688B298FA9}"/>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5663105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2C4E26-9AB1-405D-1412-1D1065B890A6}"/>
              </a:ext>
            </a:extLst>
          </p:cNvPr>
          <p:cNvSpPr>
            <a:spLocks noGrp="1"/>
          </p:cNvSpPr>
          <p:nvPr>
            <p:ph type="title"/>
          </p:nvPr>
        </p:nvSpPr>
        <p:spPr>
          <a:xfrm>
            <a:off x="694356" y="378037"/>
            <a:ext cx="3251264" cy="1323128"/>
          </a:xfrm>
        </p:spPr>
        <p:txBody>
          <a:bodyPr anchor="b"/>
          <a:lstStyle>
            <a:lvl1pPr>
              <a:defRPr sz="2646"/>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6EC0F8C-C0E3-F513-BF13-FF516A4F9EC4}"/>
              </a:ext>
            </a:extLst>
          </p:cNvPr>
          <p:cNvSpPr>
            <a:spLocks noGrp="1"/>
          </p:cNvSpPr>
          <p:nvPr>
            <p:ph idx="1"/>
          </p:nvPr>
        </p:nvSpPr>
        <p:spPr>
          <a:xfrm>
            <a:off x="4285579" y="816455"/>
            <a:ext cx="5103316" cy="4029766"/>
          </a:xfrm>
        </p:spPr>
        <p:txBody>
          <a:bodyPr/>
          <a:lstStyle>
            <a:lvl1pPr>
              <a:defRPr sz="2646"/>
            </a:lvl1pPr>
            <a:lvl2pPr>
              <a:defRPr sz="2315"/>
            </a:lvl2pPr>
            <a:lvl3pPr>
              <a:defRPr sz="1984"/>
            </a:lvl3pPr>
            <a:lvl4pPr>
              <a:defRPr sz="1654"/>
            </a:lvl4pPr>
            <a:lvl5pPr>
              <a:defRPr sz="1654"/>
            </a:lvl5pPr>
            <a:lvl6pPr>
              <a:defRPr sz="1654"/>
            </a:lvl6pPr>
            <a:lvl7pPr>
              <a:defRPr sz="1654"/>
            </a:lvl7pPr>
            <a:lvl8pPr>
              <a:defRPr sz="1654"/>
            </a:lvl8pPr>
            <a:lvl9pPr>
              <a:defRPr sz="1654"/>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5B47F9C-077E-7863-68A3-0E59A240F093}"/>
              </a:ext>
            </a:extLst>
          </p:cNvPr>
          <p:cNvSpPr>
            <a:spLocks noGrp="1"/>
          </p:cNvSpPr>
          <p:nvPr>
            <p:ph type="body" sz="half" idx="2"/>
          </p:nvPr>
        </p:nvSpPr>
        <p:spPr>
          <a:xfrm>
            <a:off x="694356" y="1701165"/>
            <a:ext cx="3251264" cy="3151619"/>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FD9018F-FC07-7A86-C87F-AB8AC73375D6}"/>
              </a:ext>
            </a:extLst>
          </p:cNvPr>
          <p:cNvSpPr>
            <a:spLocks noGrp="1"/>
          </p:cNvSpPr>
          <p:nvPr>
            <p:ph type="dt" sz="half" idx="10"/>
          </p:nvPr>
        </p:nvSpPr>
        <p:spPr/>
        <p:txBody>
          <a:bodyPr/>
          <a:lstStyle/>
          <a:p>
            <a:fld id="{32ABBEA6-7C60-4B02-AE87-00D78D8422AF}" type="datetimeFigureOut">
              <a:rPr lang="en-US" smtClean="0"/>
              <a:t>4/20/26</a:t>
            </a:fld>
            <a:endParaRPr lang="en-US" dirty="0"/>
          </a:p>
        </p:txBody>
      </p:sp>
      <p:sp>
        <p:nvSpPr>
          <p:cNvPr id="6" name="Alt Bilgi Yer Tutucusu 5">
            <a:extLst>
              <a:ext uri="{FF2B5EF4-FFF2-40B4-BE49-F238E27FC236}">
                <a16:creationId xmlns:a16="http://schemas.microsoft.com/office/drawing/2014/main" id="{76E92BE0-681F-8F52-B83F-FB2BF987AB13}"/>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6BE68741-BF6C-BACA-6676-F87846C57E0C}"/>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549003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98BB36-354A-686C-CACB-7014BD3AF1F1}"/>
              </a:ext>
            </a:extLst>
          </p:cNvPr>
          <p:cNvSpPr>
            <a:spLocks noGrp="1"/>
          </p:cNvSpPr>
          <p:nvPr>
            <p:ph type="title"/>
          </p:nvPr>
        </p:nvSpPr>
        <p:spPr>
          <a:xfrm>
            <a:off x="694356" y="378037"/>
            <a:ext cx="3251264" cy="1323128"/>
          </a:xfrm>
        </p:spPr>
        <p:txBody>
          <a:bodyPr anchor="b"/>
          <a:lstStyle>
            <a:lvl1pPr>
              <a:defRPr sz="2646"/>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292186A-51B1-2608-0D30-48F173443E51}"/>
              </a:ext>
            </a:extLst>
          </p:cNvPr>
          <p:cNvSpPr>
            <a:spLocks noGrp="1"/>
          </p:cNvSpPr>
          <p:nvPr>
            <p:ph type="pic" idx="1"/>
          </p:nvPr>
        </p:nvSpPr>
        <p:spPr>
          <a:xfrm>
            <a:off x="4285579" y="816455"/>
            <a:ext cx="5103316" cy="4029766"/>
          </a:xfrm>
        </p:spPr>
        <p:txBody>
          <a:bodyPr/>
          <a:lstStyle>
            <a:lvl1pPr marL="0" indent="0">
              <a:buNone/>
              <a:defRPr sz="2646"/>
            </a:lvl1pPr>
            <a:lvl2pPr marL="378013" indent="0">
              <a:buNone/>
              <a:defRPr sz="2315"/>
            </a:lvl2pPr>
            <a:lvl3pPr marL="756026" indent="0">
              <a:buNone/>
              <a:defRPr sz="1984"/>
            </a:lvl3pPr>
            <a:lvl4pPr marL="1134039" indent="0">
              <a:buNone/>
              <a:defRPr sz="1654"/>
            </a:lvl4pPr>
            <a:lvl5pPr marL="1512052" indent="0">
              <a:buNone/>
              <a:defRPr sz="1654"/>
            </a:lvl5pPr>
            <a:lvl6pPr marL="1890065" indent="0">
              <a:buNone/>
              <a:defRPr sz="1654"/>
            </a:lvl6pPr>
            <a:lvl7pPr marL="2268078" indent="0">
              <a:buNone/>
              <a:defRPr sz="1654"/>
            </a:lvl7pPr>
            <a:lvl8pPr marL="2646091" indent="0">
              <a:buNone/>
              <a:defRPr sz="1654"/>
            </a:lvl8pPr>
            <a:lvl9pPr marL="3024104" indent="0">
              <a:buNone/>
              <a:defRPr sz="1654"/>
            </a:lvl9pPr>
          </a:lstStyle>
          <a:p>
            <a:endParaRPr lang="tr-TR"/>
          </a:p>
        </p:txBody>
      </p:sp>
      <p:sp>
        <p:nvSpPr>
          <p:cNvPr id="4" name="Metin Yer Tutucusu 3">
            <a:extLst>
              <a:ext uri="{FF2B5EF4-FFF2-40B4-BE49-F238E27FC236}">
                <a16:creationId xmlns:a16="http://schemas.microsoft.com/office/drawing/2014/main" id="{6A058EE4-DA86-53F6-DB8F-D4E32A2D0A45}"/>
              </a:ext>
            </a:extLst>
          </p:cNvPr>
          <p:cNvSpPr>
            <a:spLocks noGrp="1"/>
          </p:cNvSpPr>
          <p:nvPr>
            <p:ph type="body" sz="half" idx="2"/>
          </p:nvPr>
        </p:nvSpPr>
        <p:spPr>
          <a:xfrm>
            <a:off x="694356" y="1701165"/>
            <a:ext cx="3251264" cy="3151619"/>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47EBBB0-F6FD-420E-95E5-8AE2DB9DBE27}"/>
              </a:ext>
            </a:extLst>
          </p:cNvPr>
          <p:cNvSpPr>
            <a:spLocks noGrp="1"/>
          </p:cNvSpPr>
          <p:nvPr>
            <p:ph type="dt" sz="half" idx="10"/>
          </p:nvPr>
        </p:nvSpPr>
        <p:spPr/>
        <p:txBody>
          <a:bodyPr/>
          <a:lstStyle/>
          <a:p>
            <a:fld id="{C9CAD897-D46E-4AD2-BD9B-49DD3E640873}" type="datetimeFigureOut">
              <a:rPr lang="en-US" smtClean="0"/>
              <a:t>4/20/26</a:t>
            </a:fld>
            <a:endParaRPr lang="en-US" dirty="0"/>
          </a:p>
        </p:txBody>
      </p:sp>
      <p:sp>
        <p:nvSpPr>
          <p:cNvPr id="6" name="Alt Bilgi Yer Tutucusu 5">
            <a:extLst>
              <a:ext uri="{FF2B5EF4-FFF2-40B4-BE49-F238E27FC236}">
                <a16:creationId xmlns:a16="http://schemas.microsoft.com/office/drawing/2014/main" id="{4E513FBB-B777-C817-8E43-1CC23508CC9E}"/>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CA0F5BB8-988D-ADD6-53E4-7DC003E9134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232291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0197318-41B7-4EA8-8BCD-FE3E6E9FB19F}"/>
              </a:ext>
            </a:extLst>
          </p:cNvPr>
          <p:cNvSpPr>
            <a:spLocks noGrp="1"/>
          </p:cNvSpPr>
          <p:nvPr>
            <p:ph type="title"/>
          </p:nvPr>
        </p:nvSpPr>
        <p:spPr>
          <a:xfrm>
            <a:off x="693043" y="301905"/>
            <a:ext cx="8694539" cy="109604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3DABD18-CF94-B338-B29C-378D5CABEEF2}"/>
              </a:ext>
            </a:extLst>
          </p:cNvPr>
          <p:cNvSpPr>
            <a:spLocks noGrp="1"/>
          </p:cNvSpPr>
          <p:nvPr>
            <p:ph type="body" idx="1"/>
          </p:nvPr>
        </p:nvSpPr>
        <p:spPr>
          <a:xfrm>
            <a:off x="693043" y="1509521"/>
            <a:ext cx="8694539" cy="359791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7DB949-B1F8-667B-4C12-959413AD9E26}"/>
              </a:ext>
            </a:extLst>
          </p:cNvPr>
          <p:cNvSpPr>
            <a:spLocks noGrp="1"/>
          </p:cNvSpPr>
          <p:nvPr>
            <p:ph type="dt" sz="half" idx="2"/>
          </p:nvPr>
        </p:nvSpPr>
        <p:spPr>
          <a:xfrm>
            <a:off x="693043" y="5255760"/>
            <a:ext cx="2268141" cy="301904"/>
          </a:xfrm>
          <a:prstGeom prst="rect">
            <a:avLst/>
          </a:prstGeom>
        </p:spPr>
        <p:txBody>
          <a:bodyPr vert="horz" lIns="91440" tIns="45720" rIns="91440" bIns="45720" rtlCol="0" anchor="ctr"/>
          <a:lstStyle>
            <a:lvl1pPr algn="l">
              <a:defRPr sz="992">
                <a:solidFill>
                  <a:schemeClr val="tx1">
                    <a:tint val="82000"/>
                  </a:schemeClr>
                </a:solidFill>
              </a:defRPr>
            </a:lvl1pPr>
          </a:lstStyle>
          <a:p>
            <a:fld id="{98624D31-43A5-475A-80CF-332C9F6DCF35}" type="datetimeFigureOut">
              <a:rPr lang="en-US" smtClean="0"/>
              <a:t>4/20/26</a:t>
            </a:fld>
            <a:endParaRPr lang="en-US" dirty="0"/>
          </a:p>
        </p:txBody>
      </p:sp>
      <p:sp>
        <p:nvSpPr>
          <p:cNvPr id="5" name="Alt Bilgi Yer Tutucusu 4">
            <a:extLst>
              <a:ext uri="{FF2B5EF4-FFF2-40B4-BE49-F238E27FC236}">
                <a16:creationId xmlns:a16="http://schemas.microsoft.com/office/drawing/2014/main" id="{82838F5C-39BB-4371-8C0B-2FE4FF62CEEC}"/>
              </a:ext>
            </a:extLst>
          </p:cNvPr>
          <p:cNvSpPr>
            <a:spLocks noGrp="1"/>
          </p:cNvSpPr>
          <p:nvPr>
            <p:ph type="ftr" sz="quarter" idx="3"/>
          </p:nvPr>
        </p:nvSpPr>
        <p:spPr>
          <a:xfrm>
            <a:off x="3339207" y="5255760"/>
            <a:ext cx="3402211" cy="301904"/>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US" dirty="0"/>
          </a:p>
        </p:txBody>
      </p:sp>
      <p:sp>
        <p:nvSpPr>
          <p:cNvPr id="6" name="Slayt Numarası Yer Tutucusu 5">
            <a:extLst>
              <a:ext uri="{FF2B5EF4-FFF2-40B4-BE49-F238E27FC236}">
                <a16:creationId xmlns:a16="http://schemas.microsoft.com/office/drawing/2014/main" id="{3E388B93-CC12-0460-70EA-AC818F9217BF}"/>
              </a:ext>
            </a:extLst>
          </p:cNvPr>
          <p:cNvSpPr>
            <a:spLocks noGrp="1"/>
          </p:cNvSpPr>
          <p:nvPr>
            <p:ph type="sldNum" sz="quarter" idx="4"/>
          </p:nvPr>
        </p:nvSpPr>
        <p:spPr>
          <a:xfrm>
            <a:off x="7119441" y="5255760"/>
            <a:ext cx="2268141" cy="301904"/>
          </a:xfrm>
          <a:prstGeom prst="rect">
            <a:avLst/>
          </a:prstGeom>
        </p:spPr>
        <p:txBody>
          <a:bodyPr vert="horz" lIns="91440" tIns="45720" rIns="91440" bIns="45720" rtlCol="0" anchor="ctr"/>
          <a:lstStyle>
            <a:lvl1pPr algn="r">
              <a:defRPr sz="992">
                <a:solidFill>
                  <a:schemeClr val="tx1">
                    <a:tint val="82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5110661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756026"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06" indent="-189006" algn="l" defTabSz="756026"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19" indent="-189006" algn="l" defTabSz="756026"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5032" indent="-189006" algn="l" defTabSz="756026"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045"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058"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071"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084"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097"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110"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tr-TR"/>
      </a:defPPr>
      <a:lvl1pPr marL="0" algn="l" defTabSz="756026" rtl="0" eaLnBrk="1" latinLnBrk="0" hangingPunct="1">
        <a:defRPr sz="1488" kern="1200">
          <a:solidFill>
            <a:schemeClr val="tx1"/>
          </a:solidFill>
          <a:latin typeface="+mn-lt"/>
          <a:ea typeface="+mn-ea"/>
          <a:cs typeface="+mn-cs"/>
        </a:defRPr>
      </a:lvl1pPr>
      <a:lvl2pPr marL="378013" algn="l" defTabSz="756026" rtl="0" eaLnBrk="1" latinLnBrk="0" hangingPunct="1">
        <a:defRPr sz="1488" kern="1200">
          <a:solidFill>
            <a:schemeClr val="tx1"/>
          </a:solidFill>
          <a:latin typeface="+mn-lt"/>
          <a:ea typeface="+mn-ea"/>
          <a:cs typeface="+mn-cs"/>
        </a:defRPr>
      </a:lvl2pPr>
      <a:lvl3pPr marL="756026" algn="l" defTabSz="756026" rtl="0" eaLnBrk="1" latinLnBrk="0" hangingPunct="1">
        <a:defRPr sz="1488" kern="1200">
          <a:solidFill>
            <a:schemeClr val="tx1"/>
          </a:solidFill>
          <a:latin typeface="+mn-lt"/>
          <a:ea typeface="+mn-ea"/>
          <a:cs typeface="+mn-cs"/>
        </a:defRPr>
      </a:lvl3pPr>
      <a:lvl4pPr marL="1134039" algn="l" defTabSz="756026" rtl="0" eaLnBrk="1" latinLnBrk="0" hangingPunct="1">
        <a:defRPr sz="1488" kern="1200">
          <a:solidFill>
            <a:schemeClr val="tx1"/>
          </a:solidFill>
          <a:latin typeface="+mn-lt"/>
          <a:ea typeface="+mn-ea"/>
          <a:cs typeface="+mn-cs"/>
        </a:defRPr>
      </a:lvl4pPr>
      <a:lvl5pPr marL="1512052" algn="l" defTabSz="756026" rtl="0" eaLnBrk="1" latinLnBrk="0" hangingPunct="1">
        <a:defRPr sz="1488" kern="1200">
          <a:solidFill>
            <a:schemeClr val="tx1"/>
          </a:solidFill>
          <a:latin typeface="+mn-lt"/>
          <a:ea typeface="+mn-ea"/>
          <a:cs typeface="+mn-cs"/>
        </a:defRPr>
      </a:lvl5pPr>
      <a:lvl6pPr marL="1890065" algn="l" defTabSz="756026" rtl="0" eaLnBrk="1" latinLnBrk="0" hangingPunct="1">
        <a:defRPr sz="1488" kern="1200">
          <a:solidFill>
            <a:schemeClr val="tx1"/>
          </a:solidFill>
          <a:latin typeface="+mn-lt"/>
          <a:ea typeface="+mn-ea"/>
          <a:cs typeface="+mn-cs"/>
        </a:defRPr>
      </a:lvl6pPr>
      <a:lvl7pPr marL="2268078" algn="l" defTabSz="756026" rtl="0" eaLnBrk="1" latinLnBrk="0" hangingPunct="1">
        <a:defRPr sz="1488" kern="1200">
          <a:solidFill>
            <a:schemeClr val="tx1"/>
          </a:solidFill>
          <a:latin typeface="+mn-lt"/>
          <a:ea typeface="+mn-ea"/>
          <a:cs typeface="+mn-cs"/>
        </a:defRPr>
      </a:lvl7pPr>
      <a:lvl8pPr marL="2646091" algn="l" defTabSz="756026" rtl="0" eaLnBrk="1" latinLnBrk="0" hangingPunct="1">
        <a:defRPr sz="1488" kern="1200">
          <a:solidFill>
            <a:schemeClr val="tx1"/>
          </a:solidFill>
          <a:latin typeface="+mn-lt"/>
          <a:ea typeface="+mn-ea"/>
          <a:cs typeface="+mn-cs"/>
        </a:defRPr>
      </a:lvl8pPr>
      <a:lvl9pPr marL="3024104" algn="l" defTabSz="756026"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7.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14.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17.jp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5.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2.pn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8.jpg"/><Relationship Id="rId4" Type="http://schemas.openxmlformats.org/officeDocument/2006/relationships/image" Target="../media/image47.jpg"/></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2.png"/><Relationship Id="rId2" Type="http://schemas.openxmlformats.org/officeDocument/2006/relationships/image" Target="../media/image54.jpe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7.jpeg"/><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Google Shape;117;p1"/>
          <p:cNvSpPr/>
          <p:nvPr/>
        </p:nvSpPr>
        <p:spPr>
          <a:xfrm>
            <a:off x="1731725" y="2429769"/>
            <a:ext cx="6617161" cy="1362198"/>
          </a:xfrm>
          <a:prstGeom prst="rect">
            <a:avLst/>
          </a:prstGeom>
          <a:noFill/>
          <a:ln>
            <a:noFill/>
          </a:ln>
        </p:spPr>
        <p:txBody>
          <a:bodyPr spcFirstLastPara="1" wrap="square" lIns="91425" tIns="45700" rIns="91425" bIns="45700" anchor="t" anchorCtr="0">
            <a:normAutofit/>
          </a:bodyPr>
          <a:lstStyle/>
          <a:p>
            <a:pPr marL="0" marR="0" lvl="0" indent="0" algn="ctr" rtl="0">
              <a:lnSpc>
                <a:spcPct val="150000"/>
              </a:lnSpc>
              <a:spcBef>
                <a:spcPts val="0"/>
              </a:spcBef>
              <a:spcAft>
                <a:spcPts val="0"/>
              </a:spcAft>
              <a:buNone/>
            </a:pPr>
            <a:r>
              <a:rPr lang="tr-TR" sz="2400" b="1" i="0" u="none" strike="noStrike" cap="none" dirty="0">
                <a:solidFill>
                  <a:schemeClr val="tx1"/>
                </a:solidFill>
                <a:latin typeface="Arial" panose="020B0604020202020204" pitchFamily="34" charset="0"/>
                <a:cs typeface="Arial" panose="020B0604020202020204" pitchFamily="34" charset="0"/>
                <a:sym typeface="Arial"/>
              </a:rPr>
              <a:t>BURSA ULUDAĞ ÜNİVERSİTESİ</a:t>
            </a:r>
          </a:p>
          <a:p>
            <a:pPr marL="0" marR="0" lvl="0" indent="0" algn="ctr" rtl="0">
              <a:lnSpc>
                <a:spcPct val="150000"/>
              </a:lnSpc>
              <a:spcBef>
                <a:spcPts val="0"/>
              </a:spcBef>
              <a:spcAft>
                <a:spcPts val="0"/>
              </a:spcAft>
              <a:buNone/>
            </a:pPr>
            <a:r>
              <a:rPr lang="tr-TR" sz="2400" b="1" dirty="0">
                <a:solidFill>
                  <a:schemeClr val="tx1"/>
                </a:solidFill>
                <a:latin typeface="Arial" panose="020B0604020202020204" pitchFamily="34" charset="0"/>
                <a:cs typeface="Arial" panose="020B0604020202020204" pitchFamily="34" charset="0"/>
              </a:rPr>
              <a:t>MÜHENDİSLİK FAKÜLTESİ</a:t>
            </a:r>
          </a:p>
          <a:p>
            <a:pPr marL="0" marR="0" lvl="0" indent="0" algn="ctr" rtl="0">
              <a:lnSpc>
                <a:spcPct val="150000"/>
              </a:lnSpc>
              <a:spcBef>
                <a:spcPts val="0"/>
              </a:spcBef>
              <a:spcAft>
                <a:spcPts val="0"/>
              </a:spcAft>
              <a:buNone/>
            </a:pPr>
            <a:endParaRPr lang="tr-TR" sz="3200" b="1" i="0" u="none" strike="noStrike" cap="none" dirty="0">
              <a:solidFill>
                <a:schemeClr val="tx1"/>
              </a:solidFill>
              <a:sym typeface="Arial"/>
            </a:endParaRPr>
          </a:p>
        </p:txBody>
      </p:sp>
      <p:pic>
        <p:nvPicPr>
          <p:cNvPr id="9" name="Resim 8">
            <a:extLst>
              <a:ext uri="{FF2B5EF4-FFF2-40B4-BE49-F238E27FC236}">
                <a16:creationId xmlns:a16="http://schemas.microsoft.com/office/drawing/2014/main" id="{F931712E-EB92-B4A8-5ADC-221AC8FE61B8}"/>
              </a:ext>
            </a:extLst>
          </p:cNvPr>
          <p:cNvPicPr>
            <a:picLocks noChangeAspect="1"/>
          </p:cNvPicPr>
          <p:nvPr/>
        </p:nvPicPr>
        <p:blipFill>
          <a:blip r:embed="rId2"/>
          <a:srcRect/>
          <a:stretch/>
        </p:blipFill>
        <p:spPr>
          <a:xfrm>
            <a:off x="4243297" y="560150"/>
            <a:ext cx="1594026" cy="1594026"/>
          </a:xfrm>
          <a:prstGeom prst="rect">
            <a:avLst/>
          </a:prstGeom>
        </p:spPr>
      </p:pic>
      <p:sp>
        <p:nvSpPr>
          <p:cNvPr id="11" name="Metin kutusu 10">
            <a:extLst>
              <a:ext uri="{FF2B5EF4-FFF2-40B4-BE49-F238E27FC236}">
                <a16:creationId xmlns:a16="http://schemas.microsoft.com/office/drawing/2014/main" id="{E80B801D-E205-5234-F4D5-8D2FBA63C727}"/>
              </a:ext>
            </a:extLst>
          </p:cNvPr>
          <p:cNvSpPr txBox="1"/>
          <p:nvPr/>
        </p:nvSpPr>
        <p:spPr>
          <a:xfrm>
            <a:off x="2090038" y="3665998"/>
            <a:ext cx="5900537" cy="738664"/>
          </a:xfrm>
          <a:prstGeom prst="rect">
            <a:avLst/>
          </a:prstGeom>
          <a:noFill/>
        </p:spPr>
        <p:txBody>
          <a:bodyPr wrap="square" rtlCol="0">
            <a:spAutoFit/>
          </a:bodyPr>
          <a:lstStyle/>
          <a:p>
            <a:r>
              <a:rPr lang="tr-TR" sz="2400" b="1" dirty="0">
                <a:solidFill>
                  <a:schemeClr val="tx1"/>
                </a:solidFill>
                <a:latin typeface="Arial" panose="020B0604020202020204" pitchFamily="34" charset="0"/>
                <a:cs typeface="Arial" panose="020B0604020202020204" pitchFamily="34" charset="0"/>
              </a:rPr>
              <a:t>OTOMOTİV MÜHENDİSLİĞİ BÖLÜMÜ</a:t>
            </a:r>
          </a:p>
          <a:p>
            <a:endParaRPr lang="tr-TR" dirty="0"/>
          </a:p>
        </p:txBody>
      </p:sp>
      <p:sp>
        <p:nvSpPr>
          <p:cNvPr id="12" name="Metin kutusu 11">
            <a:extLst>
              <a:ext uri="{FF2B5EF4-FFF2-40B4-BE49-F238E27FC236}">
                <a16:creationId xmlns:a16="http://schemas.microsoft.com/office/drawing/2014/main" id="{9C1A6B70-523A-D032-966C-C4855D9C832A}"/>
              </a:ext>
            </a:extLst>
          </p:cNvPr>
          <p:cNvSpPr txBox="1"/>
          <p:nvPr/>
        </p:nvSpPr>
        <p:spPr>
          <a:xfrm>
            <a:off x="4749205" y="5321063"/>
            <a:ext cx="582211" cy="307777"/>
          </a:xfrm>
          <a:prstGeom prst="rect">
            <a:avLst/>
          </a:prstGeom>
          <a:noFill/>
        </p:spPr>
        <p:txBody>
          <a:bodyPr wrap="none" rtlCol="0">
            <a:spAutoFit/>
          </a:bodyPr>
          <a:lstStyle/>
          <a:p>
            <a:r>
              <a:rPr lang="tr-TR" b="1" dirty="0">
                <a:solidFill>
                  <a:schemeClr val="bg1"/>
                </a:solidFill>
              </a:rPr>
              <a:t>2024</a:t>
            </a:r>
          </a:p>
        </p:txBody>
      </p:sp>
      <p:sp>
        <p:nvSpPr>
          <p:cNvPr id="2" name="Dikdörtgen 1">
            <a:extLst>
              <a:ext uri="{FF2B5EF4-FFF2-40B4-BE49-F238E27FC236}">
                <a16:creationId xmlns:a16="http://schemas.microsoft.com/office/drawing/2014/main" id="{85A77BA4-A74F-7FF4-E31C-4288A080ACBE}"/>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823322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521076" y="483036"/>
            <a:ext cx="51811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Nedir?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605367"/>
            <a:ext cx="7871457" cy="3693319"/>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son yıllarda giderek artan oranda önem kazanan taşıt tasarım ve imalatı ile ilgili çalışmaların yürütüldüğü bir mühendislik dalıdır.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Taşıt tasarım ve imalatı fazla sayıda teknolojiyi barındırması,  araştırma-teknoloji geliştirme faaliyetlerini tetiklemesi gibi özelliklerinden dolayı Türkiye için son derece önemli ve stratejik bir Mühendislik dalıdır.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Yeni gelişmeler ve planlar önümüzdeki yıllarda otomotiv alanında kaliteli eğitim almış Otomotiv mühendislerine gereksinim olacağını ortaya koymaktadır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6" name="Resim 4">
            <a:extLst>
              <a:ext uri="{FF2B5EF4-FFF2-40B4-BE49-F238E27FC236}">
                <a16:creationId xmlns:a16="http://schemas.microsoft.com/office/drawing/2014/main" id="{24C67C30-5319-A361-B37B-E364633BA5B1}"/>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DD4E5BE8-E118-8B81-DBB4-B8BF9EF07303}"/>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DA31ED76-4DC6-F92A-AA4F-2A169952C334}"/>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819171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4262446" y="483036"/>
            <a:ext cx="1555732"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Yönetim</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6" name="Resim 4">
            <a:extLst>
              <a:ext uri="{FF2B5EF4-FFF2-40B4-BE49-F238E27FC236}">
                <a16:creationId xmlns:a16="http://schemas.microsoft.com/office/drawing/2014/main" id="{C6698DF7-A946-2E77-48F4-0D3BB5EF489E}"/>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ECB20E1F-A32A-5B97-5460-E1FAD2F5FBB2}"/>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054C2014-B6E8-9613-781D-A73C2495C153}"/>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pic>
        <p:nvPicPr>
          <p:cNvPr id="9" name="Resim 8" descr="kişi, şahıs, insan yüzü, yaka, adam, insan içeren bir resim&#10;&#10;Yapay zeka tarafından oluşturulmuş içerik yanlış olabilir.">
            <a:extLst>
              <a:ext uri="{FF2B5EF4-FFF2-40B4-BE49-F238E27FC236}">
                <a16:creationId xmlns:a16="http://schemas.microsoft.com/office/drawing/2014/main" id="{0896B7E3-7C09-E200-86C3-8E28C8DA76C3}"/>
              </a:ext>
            </a:extLst>
          </p:cNvPr>
          <p:cNvPicPr>
            <a:picLocks noChangeAspect="1"/>
          </p:cNvPicPr>
          <p:nvPr/>
        </p:nvPicPr>
        <p:blipFill>
          <a:blip r:embed="rId4"/>
          <a:stretch>
            <a:fillRect/>
          </a:stretch>
        </p:blipFill>
        <p:spPr>
          <a:xfrm>
            <a:off x="4492438" y="1151839"/>
            <a:ext cx="1054857" cy="1582286"/>
          </a:xfrm>
          <a:prstGeom prst="rect">
            <a:avLst/>
          </a:prstGeom>
        </p:spPr>
      </p:pic>
      <p:sp>
        <p:nvSpPr>
          <p:cNvPr id="13" name="Metin kutusu 12">
            <a:extLst>
              <a:ext uri="{FF2B5EF4-FFF2-40B4-BE49-F238E27FC236}">
                <a16:creationId xmlns:a16="http://schemas.microsoft.com/office/drawing/2014/main" id="{97F3544B-F516-1D8C-D123-9DC3BBC26BC4}"/>
              </a:ext>
            </a:extLst>
          </p:cNvPr>
          <p:cNvSpPr txBox="1"/>
          <p:nvPr/>
        </p:nvSpPr>
        <p:spPr>
          <a:xfrm>
            <a:off x="4000047" y="2808247"/>
            <a:ext cx="2223237" cy="461665"/>
          </a:xfrm>
          <a:prstGeom prst="rect">
            <a:avLst/>
          </a:prstGeom>
          <a:noFill/>
        </p:spPr>
        <p:txBody>
          <a:bodyPr wrap="none" rtlCol="0">
            <a:spAutoFit/>
          </a:bodyPr>
          <a:lstStyle/>
          <a:p>
            <a:r>
              <a:rPr lang="tr-TR" sz="1200" b="1" dirty="0">
                <a:latin typeface="Arial" panose="020B0604020202020204" pitchFamily="34" charset="0"/>
                <a:cs typeface="Arial" panose="020B0604020202020204" pitchFamily="34" charset="0"/>
              </a:rPr>
              <a:t>Prof. Dr. Gökhan SEVİLGEN</a:t>
            </a:r>
          </a:p>
          <a:p>
            <a:pPr algn="ctr"/>
            <a:r>
              <a:rPr lang="tr-TR" sz="1200" dirty="0">
                <a:latin typeface="Arial" panose="020B0604020202020204" pitchFamily="34" charset="0"/>
                <a:cs typeface="Arial" panose="020B0604020202020204" pitchFamily="34" charset="0"/>
              </a:rPr>
              <a:t>Bölüm Başkanı</a:t>
            </a:r>
          </a:p>
        </p:txBody>
      </p:sp>
      <p:pic>
        <p:nvPicPr>
          <p:cNvPr id="17" name="Resim 16" descr="kişi, şahıs, giyim, yaka, insan yüzü içeren bir resim&#10;&#10;Yapay zeka tarafından oluşturulmuş içerik yanlış olabilir.">
            <a:extLst>
              <a:ext uri="{FF2B5EF4-FFF2-40B4-BE49-F238E27FC236}">
                <a16:creationId xmlns:a16="http://schemas.microsoft.com/office/drawing/2014/main" id="{160AE9B3-D271-FAAA-C86B-8C633989D920}"/>
              </a:ext>
            </a:extLst>
          </p:cNvPr>
          <p:cNvPicPr>
            <a:picLocks noChangeAspect="1"/>
          </p:cNvPicPr>
          <p:nvPr/>
        </p:nvPicPr>
        <p:blipFill>
          <a:blip r:embed="rId5"/>
          <a:stretch>
            <a:fillRect/>
          </a:stretch>
        </p:blipFill>
        <p:spPr>
          <a:xfrm>
            <a:off x="7291774" y="2247936"/>
            <a:ext cx="1054857" cy="1582286"/>
          </a:xfrm>
          <a:prstGeom prst="rect">
            <a:avLst/>
          </a:prstGeom>
        </p:spPr>
      </p:pic>
      <p:sp>
        <p:nvSpPr>
          <p:cNvPr id="18" name="Metin kutusu 17">
            <a:extLst>
              <a:ext uri="{FF2B5EF4-FFF2-40B4-BE49-F238E27FC236}">
                <a16:creationId xmlns:a16="http://schemas.microsoft.com/office/drawing/2014/main" id="{BB72ACC5-70B5-167F-B3A4-0E25B160B056}"/>
              </a:ext>
            </a:extLst>
          </p:cNvPr>
          <p:cNvSpPr txBox="1"/>
          <p:nvPr/>
        </p:nvSpPr>
        <p:spPr>
          <a:xfrm>
            <a:off x="1208747" y="3903290"/>
            <a:ext cx="2023567" cy="461665"/>
          </a:xfrm>
          <a:prstGeom prst="rect">
            <a:avLst/>
          </a:prstGeom>
          <a:noFill/>
        </p:spPr>
        <p:txBody>
          <a:bodyPr wrap="none" rtlCol="0">
            <a:spAutoFit/>
          </a:bodyPr>
          <a:lstStyle/>
          <a:p>
            <a:pPr algn="ctr"/>
            <a:r>
              <a:rPr lang="tr-TR" sz="1200" b="1" dirty="0">
                <a:latin typeface="Arial" panose="020B0604020202020204" pitchFamily="34" charset="0"/>
                <a:cs typeface="Arial" panose="020B0604020202020204" pitchFamily="34" charset="0"/>
              </a:rPr>
              <a:t>Doç. Dr. Emre İsa ALBAK</a:t>
            </a:r>
          </a:p>
          <a:p>
            <a:pPr algn="ctr"/>
            <a:r>
              <a:rPr lang="tr-TR" sz="1200" dirty="0">
                <a:latin typeface="Arial" panose="020B0604020202020204" pitchFamily="34" charset="0"/>
                <a:cs typeface="Arial" panose="020B0604020202020204" pitchFamily="34" charset="0"/>
              </a:rPr>
              <a:t>Bölüm Başkan Yardımcısı</a:t>
            </a:r>
          </a:p>
        </p:txBody>
      </p:sp>
      <p:sp>
        <p:nvSpPr>
          <p:cNvPr id="19" name="Metin kutusu 18">
            <a:extLst>
              <a:ext uri="{FF2B5EF4-FFF2-40B4-BE49-F238E27FC236}">
                <a16:creationId xmlns:a16="http://schemas.microsoft.com/office/drawing/2014/main" id="{3942C6A1-C793-920C-ABA4-4A6B29698C87}"/>
              </a:ext>
            </a:extLst>
          </p:cNvPr>
          <p:cNvSpPr txBox="1"/>
          <p:nvPr/>
        </p:nvSpPr>
        <p:spPr>
          <a:xfrm>
            <a:off x="6727044" y="3903290"/>
            <a:ext cx="2184316" cy="461665"/>
          </a:xfrm>
          <a:prstGeom prst="rect">
            <a:avLst/>
          </a:prstGeom>
          <a:noFill/>
        </p:spPr>
        <p:txBody>
          <a:bodyPr wrap="none" rtlCol="0">
            <a:spAutoFit/>
          </a:bodyPr>
          <a:lstStyle/>
          <a:p>
            <a:pPr algn="ctr"/>
            <a:r>
              <a:rPr lang="tr-TR" sz="1200" b="1" dirty="0">
                <a:latin typeface="Arial" panose="020B0604020202020204" pitchFamily="34" charset="0"/>
                <a:cs typeface="Arial" panose="020B0604020202020204" pitchFamily="34" charset="0"/>
              </a:rPr>
              <a:t>Dr. Öğr. Üyesi Emre BULUT</a:t>
            </a:r>
          </a:p>
          <a:p>
            <a:pPr algn="ctr"/>
            <a:r>
              <a:rPr lang="tr-TR" sz="1200" dirty="0">
                <a:latin typeface="Arial" panose="020B0604020202020204" pitchFamily="34" charset="0"/>
                <a:cs typeface="Arial" panose="020B0604020202020204" pitchFamily="34" charset="0"/>
              </a:rPr>
              <a:t>Bölüm Başkan Yardımcısı</a:t>
            </a:r>
          </a:p>
        </p:txBody>
      </p:sp>
      <p:pic>
        <p:nvPicPr>
          <p:cNvPr id="2" name="Resim 1" descr="kişi, şahıs, insan yüzü, giyim, açık hava giyimi içeren bir resim&#10;&#10;Yapay zeka tarafından oluşturulmuş içerik yanlış olabilir.">
            <a:extLst>
              <a:ext uri="{FF2B5EF4-FFF2-40B4-BE49-F238E27FC236}">
                <a16:creationId xmlns:a16="http://schemas.microsoft.com/office/drawing/2014/main" id="{3916CCFD-8616-17F6-DA92-DE68CACDFAA8}"/>
              </a:ext>
            </a:extLst>
          </p:cNvPr>
          <p:cNvPicPr>
            <a:picLocks noChangeAspect="1"/>
          </p:cNvPicPr>
          <p:nvPr/>
        </p:nvPicPr>
        <p:blipFill>
          <a:blip r:embed="rId6"/>
          <a:stretch>
            <a:fillRect/>
          </a:stretch>
        </p:blipFill>
        <p:spPr>
          <a:xfrm>
            <a:off x="1693101" y="2247936"/>
            <a:ext cx="1054857" cy="1582286"/>
          </a:xfrm>
          <a:prstGeom prst="rect">
            <a:avLst/>
          </a:prstGeom>
        </p:spPr>
      </p:pic>
    </p:spTree>
    <p:extLst>
      <p:ext uri="{BB962C8B-B14F-4D97-AF65-F5344CB8AC3E}">
        <p14:creationId xmlns:p14="http://schemas.microsoft.com/office/powerpoint/2010/main" val="3038426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3446030" y="483036"/>
            <a:ext cx="3371806"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Akademik Personel</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4">
            <a:extLst>
              <a:ext uri="{FF2B5EF4-FFF2-40B4-BE49-F238E27FC236}">
                <a16:creationId xmlns:a16="http://schemas.microsoft.com/office/drawing/2014/main" id="{5534B039-4356-5C2B-81B9-50AE99163334}"/>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791431AB-880E-4FE9-9323-AF3469EDF8DC}"/>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16949ADC-119D-C6BC-E182-19C1285A29CA}"/>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Dikdörtgen 4">
            <a:extLst>
              <a:ext uri="{FF2B5EF4-FFF2-40B4-BE49-F238E27FC236}">
                <a16:creationId xmlns:a16="http://schemas.microsoft.com/office/drawing/2014/main" id="{F8EF8F4B-0A82-8C8D-09E6-C76944E4782B}"/>
              </a:ext>
            </a:extLst>
          </p:cNvPr>
          <p:cNvSpPr/>
          <p:nvPr/>
        </p:nvSpPr>
        <p:spPr>
          <a:xfrm>
            <a:off x="2899385" y="1272101"/>
            <a:ext cx="4281853" cy="65063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latin typeface="Arial" panose="020B0604020202020204" pitchFamily="34" charset="0"/>
                <a:cs typeface="Arial" panose="020B0604020202020204" pitchFamily="34" charset="0"/>
              </a:rPr>
              <a:t>Taşıt Tasarımı </a:t>
            </a:r>
            <a:r>
              <a:rPr lang="tr-TR" dirty="0" err="1">
                <a:latin typeface="Arial" panose="020B0604020202020204" pitchFamily="34" charset="0"/>
                <a:cs typeface="Arial" panose="020B0604020202020204" pitchFamily="34" charset="0"/>
              </a:rPr>
              <a:t>Anabilimdalı</a:t>
            </a:r>
            <a:endParaRPr lang="tr-TR" dirty="0">
              <a:latin typeface="Arial" panose="020B0604020202020204" pitchFamily="34" charset="0"/>
              <a:cs typeface="Arial" panose="020B0604020202020204" pitchFamily="34" charset="0"/>
            </a:endParaRPr>
          </a:p>
        </p:txBody>
      </p:sp>
      <p:pic>
        <p:nvPicPr>
          <p:cNvPr id="9" name="Resim 8" descr="kişi, şahıs, insan yüzü, yaka, adam, insan içeren bir resim&#10;&#10;Yapay zeka tarafından oluşturulmuş içerik yanlış olabilir.">
            <a:extLst>
              <a:ext uri="{FF2B5EF4-FFF2-40B4-BE49-F238E27FC236}">
                <a16:creationId xmlns:a16="http://schemas.microsoft.com/office/drawing/2014/main" id="{09329A13-41F8-EA8C-72DC-6DC684E98814}"/>
              </a:ext>
            </a:extLst>
          </p:cNvPr>
          <p:cNvPicPr>
            <a:picLocks noChangeAspect="1"/>
          </p:cNvPicPr>
          <p:nvPr/>
        </p:nvPicPr>
        <p:blipFill>
          <a:blip r:embed="rId4"/>
          <a:stretch>
            <a:fillRect/>
          </a:stretch>
        </p:blipFill>
        <p:spPr>
          <a:xfrm>
            <a:off x="1117128" y="2522560"/>
            <a:ext cx="1054857" cy="1582286"/>
          </a:xfrm>
          <a:prstGeom prst="rect">
            <a:avLst/>
          </a:prstGeom>
        </p:spPr>
      </p:pic>
      <p:pic>
        <p:nvPicPr>
          <p:cNvPr id="13" name="Resim 12" descr="giyim, kişi, şahıs, insan yüzü, yaka içeren bir resim&#10;&#10;Yapay zeka tarafından oluşturulmuş içerik yanlış olabilir.">
            <a:extLst>
              <a:ext uri="{FF2B5EF4-FFF2-40B4-BE49-F238E27FC236}">
                <a16:creationId xmlns:a16="http://schemas.microsoft.com/office/drawing/2014/main" id="{F4B4EF3D-70C6-F406-2964-E1DC50E9A5A3}"/>
              </a:ext>
            </a:extLst>
          </p:cNvPr>
          <p:cNvPicPr>
            <a:picLocks noChangeAspect="1"/>
          </p:cNvPicPr>
          <p:nvPr/>
        </p:nvPicPr>
        <p:blipFill>
          <a:blip r:embed="rId5"/>
          <a:stretch>
            <a:fillRect/>
          </a:stretch>
        </p:blipFill>
        <p:spPr>
          <a:xfrm>
            <a:off x="2815003" y="2519426"/>
            <a:ext cx="1054858" cy="1582287"/>
          </a:xfrm>
          <a:prstGeom prst="rect">
            <a:avLst/>
          </a:prstGeom>
        </p:spPr>
      </p:pic>
      <p:pic>
        <p:nvPicPr>
          <p:cNvPr id="15" name="Resim 14" descr="kişi, şahıs, insan yüzü, giyim, açık hava giyimi içeren bir resim&#10;&#10;Yapay zeka tarafından oluşturulmuş içerik yanlış olabilir.">
            <a:extLst>
              <a:ext uri="{FF2B5EF4-FFF2-40B4-BE49-F238E27FC236}">
                <a16:creationId xmlns:a16="http://schemas.microsoft.com/office/drawing/2014/main" id="{48C0B140-7E3B-2238-4179-D7ED8DCE8A0D}"/>
              </a:ext>
            </a:extLst>
          </p:cNvPr>
          <p:cNvPicPr>
            <a:picLocks noChangeAspect="1"/>
          </p:cNvPicPr>
          <p:nvPr/>
        </p:nvPicPr>
        <p:blipFill>
          <a:blip r:embed="rId6"/>
          <a:stretch>
            <a:fillRect/>
          </a:stretch>
        </p:blipFill>
        <p:spPr>
          <a:xfrm>
            <a:off x="4512880" y="2519426"/>
            <a:ext cx="1054857" cy="1582286"/>
          </a:xfrm>
          <a:prstGeom prst="rect">
            <a:avLst/>
          </a:prstGeom>
        </p:spPr>
      </p:pic>
      <p:pic>
        <p:nvPicPr>
          <p:cNvPr id="17" name="Resim 16" descr="insan yüzü, giyim, kişi, şahıs, gülümsemek, gülüş içeren bir resim&#10;&#10;Yapay zeka tarafından oluşturulmuş içerik yanlış olabilir.">
            <a:extLst>
              <a:ext uri="{FF2B5EF4-FFF2-40B4-BE49-F238E27FC236}">
                <a16:creationId xmlns:a16="http://schemas.microsoft.com/office/drawing/2014/main" id="{74301396-0256-B850-6927-D88B105350D8}"/>
              </a:ext>
            </a:extLst>
          </p:cNvPr>
          <p:cNvPicPr>
            <a:picLocks noChangeAspect="1"/>
          </p:cNvPicPr>
          <p:nvPr/>
        </p:nvPicPr>
        <p:blipFill>
          <a:blip r:embed="rId7"/>
          <a:stretch>
            <a:fillRect/>
          </a:stretch>
        </p:blipFill>
        <p:spPr>
          <a:xfrm>
            <a:off x="6102253" y="2519426"/>
            <a:ext cx="1054857" cy="1583297"/>
          </a:xfrm>
          <a:prstGeom prst="rect">
            <a:avLst/>
          </a:prstGeom>
        </p:spPr>
      </p:pic>
      <p:pic>
        <p:nvPicPr>
          <p:cNvPr id="19" name="Resim 18" descr="takım elbise, taslak, beyaz içeren bir resim&#10;&#10;Yapay zeka tarafından oluşturulmuş içerik yanlış olabilir.">
            <a:extLst>
              <a:ext uri="{FF2B5EF4-FFF2-40B4-BE49-F238E27FC236}">
                <a16:creationId xmlns:a16="http://schemas.microsoft.com/office/drawing/2014/main" id="{E6EA7B34-26E5-1C09-D2AF-43F9C89CF11F}"/>
              </a:ext>
            </a:extLst>
          </p:cNvPr>
          <p:cNvPicPr>
            <a:picLocks noChangeAspect="1"/>
          </p:cNvPicPr>
          <p:nvPr/>
        </p:nvPicPr>
        <p:blipFill>
          <a:blip r:embed="rId8"/>
          <a:stretch>
            <a:fillRect/>
          </a:stretch>
        </p:blipFill>
        <p:spPr>
          <a:xfrm>
            <a:off x="7691626" y="2521549"/>
            <a:ext cx="1271868" cy="1586487"/>
          </a:xfrm>
          <a:prstGeom prst="rect">
            <a:avLst/>
          </a:prstGeom>
        </p:spPr>
      </p:pic>
      <p:sp>
        <p:nvSpPr>
          <p:cNvPr id="20" name="Metin kutusu 19">
            <a:extLst>
              <a:ext uri="{FF2B5EF4-FFF2-40B4-BE49-F238E27FC236}">
                <a16:creationId xmlns:a16="http://schemas.microsoft.com/office/drawing/2014/main" id="{35AEF938-185B-62B8-6C9A-E98DCD5C5B47}"/>
              </a:ext>
            </a:extLst>
          </p:cNvPr>
          <p:cNvSpPr txBox="1"/>
          <p:nvPr/>
        </p:nvSpPr>
        <p:spPr>
          <a:xfrm>
            <a:off x="868542" y="4223703"/>
            <a:ext cx="1552028" cy="461665"/>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Gökhan SEVİLGEN</a:t>
            </a:r>
          </a:p>
          <a:p>
            <a:pPr algn="ctr"/>
            <a:r>
              <a:rPr lang="tr-TR" sz="800" dirty="0">
                <a:latin typeface="Arial" panose="020B0604020202020204" pitchFamily="34" charset="0"/>
                <a:cs typeface="Arial" panose="020B0604020202020204" pitchFamily="34" charset="0"/>
              </a:rPr>
              <a:t>Bölüm Başkanı</a:t>
            </a:r>
          </a:p>
          <a:p>
            <a:pPr algn="ctr"/>
            <a:r>
              <a:rPr lang="tr-TR" sz="800" dirty="0" err="1">
                <a:latin typeface="Arial" panose="020B0604020202020204" pitchFamily="34" charset="0"/>
                <a:cs typeface="Arial" panose="020B0604020202020204" pitchFamily="34" charset="0"/>
              </a:rPr>
              <a:t>Anabilimdalı</a:t>
            </a:r>
            <a:r>
              <a:rPr lang="tr-TR" sz="800" dirty="0">
                <a:latin typeface="Arial" panose="020B0604020202020204" pitchFamily="34" charset="0"/>
                <a:cs typeface="Arial" panose="020B0604020202020204" pitchFamily="34" charset="0"/>
              </a:rPr>
              <a:t> Başkanı</a:t>
            </a:r>
          </a:p>
        </p:txBody>
      </p:sp>
      <p:sp>
        <p:nvSpPr>
          <p:cNvPr id="22" name="Metin kutusu 21">
            <a:extLst>
              <a:ext uri="{FF2B5EF4-FFF2-40B4-BE49-F238E27FC236}">
                <a16:creationId xmlns:a16="http://schemas.microsoft.com/office/drawing/2014/main" id="{E6986ED2-CC10-A58B-37C7-0EBD65D61521}"/>
              </a:ext>
            </a:extLst>
          </p:cNvPr>
          <p:cNvSpPr txBox="1"/>
          <p:nvPr/>
        </p:nvSpPr>
        <p:spPr>
          <a:xfrm>
            <a:off x="2782022" y="4227098"/>
            <a:ext cx="1120820"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Abdil KUŞ</a:t>
            </a:r>
          </a:p>
        </p:txBody>
      </p:sp>
      <p:sp>
        <p:nvSpPr>
          <p:cNvPr id="23" name="Metin kutusu 22">
            <a:extLst>
              <a:ext uri="{FF2B5EF4-FFF2-40B4-BE49-F238E27FC236}">
                <a16:creationId xmlns:a16="http://schemas.microsoft.com/office/drawing/2014/main" id="{281FB41F-BB43-CA55-CC32-C1F410A123EA}"/>
              </a:ext>
            </a:extLst>
          </p:cNvPr>
          <p:cNvSpPr txBox="1"/>
          <p:nvPr/>
        </p:nvSpPr>
        <p:spPr>
          <a:xfrm>
            <a:off x="4264294" y="4227098"/>
            <a:ext cx="1425390"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Doç. Dr. Emre İsa ALBAK</a:t>
            </a:r>
          </a:p>
        </p:txBody>
      </p:sp>
      <p:sp>
        <p:nvSpPr>
          <p:cNvPr id="24" name="Metin kutusu 23">
            <a:extLst>
              <a:ext uri="{FF2B5EF4-FFF2-40B4-BE49-F238E27FC236}">
                <a16:creationId xmlns:a16="http://schemas.microsoft.com/office/drawing/2014/main" id="{B822B79F-B7C5-1BF9-2492-E3BEA13A5417}"/>
              </a:ext>
            </a:extLst>
          </p:cNvPr>
          <p:cNvSpPr txBox="1"/>
          <p:nvPr/>
        </p:nvSpPr>
        <p:spPr>
          <a:xfrm>
            <a:off x="5821607" y="4229172"/>
            <a:ext cx="1616148"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Öğr. Gör. Dr.</a:t>
            </a:r>
          </a:p>
          <a:p>
            <a:pPr algn="ctr"/>
            <a:r>
              <a:rPr lang="tr-TR" sz="800" b="1" dirty="0" err="1">
                <a:latin typeface="Arial" panose="020B0604020202020204" pitchFamily="34" charset="0"/>
                <a:cs typeface="Arial" panose="020B0604020202020204" pitchFamily="34" charset="0"/>
              </a:rPr>
              <a:t>Lemiha</a:t>
            </a:r>
            <a:r>
              <a:rPr lang="tr-TR" sz="800" b="1" dirty="0">
                <a:latin typeface="Arial" panose="020B0604020202020204" pitchFamily="34" charset="0"/>
                <a:cs typeface="Arial" panose="020B0604020202020204" pitchFamily="34" charset="0"/>
              </a:rPr>
              <a:t> YILDIZBAKAN AYDİN</a:t>
            </a:r>
          </a:p>
        </p:txBody>
      </p:sp>
      <p:sp>
        <p:nvSpPr>
          <p:cNvPr id="25" name="Metin kutusu 24">
            <a:extLst>
              <a:ext uri="{FF2B5EF4-FFF2-40B4-BE49-F238E27FC236}">
                <a16:creationId xmlns:a16="http://schemas.microsoft.com/office/drawing/2014/main" id="{2B6E9161-B46F-CD6E-14EA-AB561E57DF0E}"/>
              </a:ext>
            </a:extLst>
          </p:cNvPr>
          <p:cNvSpPr txBox="1"/>
          <p:nvPr/>
        </p:nvSpPr>
        <p:spPr>
          <a:xfrm>
            <a:off x="7630093" y="4223703"/>
            <a:ext cx="1394934"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a:t>
            </a:r>
          </a:p>
          <a:p>
            <a:r>
              <a:rPr lang="tr-TR" sz="800" b="1" dirty="0">
                <a:latin typeface="Arial" panose="020B0604020202020204" pitchFamily="34" charset="0"/>
                <a:cs typeface="Arial" panose="020B0604020202020204" pitchFamily="34" charset="0"/>
              </a:rPr>
              <a:t>Berkay TAHİRAĞAOĞLU</a:t>
            </a:r>
          </a:p>
        </p:txBody>
      </p:sp>
    </p:spTree>
    <p:extLst>
      <p:ext uri="{BB962C8B-B14F-4D97-AF65-F5344CB8AC3E}">
        <p14:creationId xmlns:p14="http://schemas.microsoft.com/office/powerpoint/2010/main" val="2110319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ED55D-9AD0-608F-1DB4-446525942A83}"/>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56F924F3-66CA-80BC-92D5-45A66E07F944}"/>
              </a:ext>
            </a:extLst>
          </p:cNvPr>
          <p:cNvSpPr>
            <a:spLocks noChangeArrowheads="1"/>
          </p:cNvSpPr>
          <p:nvPr/>
        </p:nvSpPr>
        <p:spPr bwMode="auto">
          <a:xfrm>
            <a:off x="3446030" y="483036"/>
            <a:ext cx="3371806"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Akademik Personel</a:t>
            </a:r>
          </a:p>
        </p:txBody>
      </p:sp>
      <p:sp>
        <p:nvSpPr>
          <p:cNvPr id="12" name="Google Shape;125;p1">
            <a:extLst>
              <a:ext uri="{FF2B5EF4-FFF2-40B4-BE49-F238E27FC236}">
                <a16:creationId xmlns:a16="http://schemas.microsoft.com/office/drawing/2014/main" id="{A2B474F4-F8D4-450C-1CB5-32C6C7B8D696}"/>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6" name="Resim 4">
            <a:extLst>
              <a:ext uri="{FF2B5EF4-FFF2-40B4-BE49-F238E27FC236}">
                <a16:creationId xmlns:a16="http://schemas.microsoft.com/office/drawing/2014/main" id="{24B20615-AC8E-AE5A-2D87-5EB73E7B29A1}"/>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DFFFE314-D553-FD94-123A-40F07403A478}"/>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5E90CB03-A027-9F06-CE2B-B8A53C1162CB}"/>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Dikdörtgen 4">
            <a:extLst>
              <a:ext uri="{FF2B5EF4-FFF2-40B4-BE49-F238E27FC236}">
                <a16:creationId xmlns:a16="http://schemas.microsoft.com/office/drawing/2014/main" id="{7A9CFD20-1E69-CE43-8A4A-7996C1E81649}"/>
              </a:ext>
            </a:extLst>
          </p:cNvPr>
          <p:cNvSpPr/>
          <p:nvPr/>
        </p:nvSpPr>
        <p:spPr>
          <a:xfrm>
            <a:off x="2899385" y="1272101"/>
            <a:ext cx="4281853" cy="65063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latin typeface="Arial" panose="020B0604020202020204" pitchFamily="34" charset="0"/>
                <a:cs typeface="Arial" panose="020B0604020202020204" pitchFamily="34" charset="0"/>
              </a:rPr>
              <a:t>Taşıt Transport Sistemleri </a:t>
            </a:r>
            <a:r>
              <a:rPr lang="tr-TR" dirty="0" err="1">
                <a:latin typeface="Arial" panose="020B0604020202020204" pitchFamily="34" charset="0"/>
                <a:cs typeface="Arial" panose="020B0604020202020204" pitchFamily="34" charset="0"/>
              </a:rPr>
              <a:t>Anabilimdalı</a:t>
            </a:r>
            <a:endParaRPr lang="tr-TR" dirty="0">
              <a:latin typeface="Arial" panose="020B0604020202020204" pitchFamily="34" charset="0"/>
              <a:cs typeface="Arial" panose="020B0604020202020204" pitchFamily="34" charset="0"/>
            </a:endParaRPr>
          </a:p>
        </p:txBody>
      </p:sp>
      <p:pic>
        <p:nvPicPr>
          <p:cNvPr id="9" name="Resim 8">
            <a:extLst>
              <a:ext uri="{FF2B5EF4-FFF2-40B4-BE49-F238E27FC236}">
                <a16:creationId xmlns:a16="http://schemas.microsoft.com/office/drawing/2014/main" id="{662944BC-913E-F781-B5DE-BD884F94DE72}"/>
              </a:ext>
            </a:extLst>
          </p:cNvPr>
          <p:cNvPicPr>
            <a:picLocks noChangeAspect="1"/>
          </p:cNvPicPr>
          <p:nvPr/>
        </p:nvPicPr>
        <p:blipFill>
          <a:blip r:embed="rId4"/>
          <a:srcRect/>
          <a:stretch/>
        </p:blipFill>
        <p:spPr>
          <a:xfrm>
            <a:off x="2819179" y="2499048"/>
            <a:ext cx="1054857" cy="1582285"/>
          </a:xfrm>
          <a:prstGeom prst="rect">
            <a:avLst/>
          </a:prstGeom>
        </p:spPr>
      </p:pic>
      <p:pic>
        <p:nvPicPr>
          <p:cNvPr id="13" name="Resim 12">
            <a:extLst>
              <a:ext uri="{FF2B5EF4-FFF2-40B4-BE49-F238E27FC236}">
                <a16:creationId xmlns:a16="http://schemas.microsoft.com/office/drawing/2014/main" id="{CFAD6067-B8AB-ABD8-91E1-724F57B8E354}"/>
              </a:ext>
            </a:extLst>
          </p:cNvPr>
          <p:cNvPicPr>
            <a:picLocks noChangeAspect="1"/>
          </p:cNvPicPr>
          <p:nvPr/>
        </p:nvPicPr>
        <p:blipFill>
          <a:blip r:embed="rId5"/>
          <a:srcRect/>
          <a:stretch/>
        </p:blipFill>
        <p:spPr>
          <a:xfrm>
            <a:off x="4517054" y="2495914"/>
            <a:ext cx="1054858" cy="1582287"/>
          </a:xfrm>
          <a:prstGeom prst="rect">
            <a:avLst/>
          </a:prstGeom>
        </p:spPr>
      </p:pic>
      <p:pic>
        <p:nvPicPr>
          <p:cNvPr id="15" name="Resim 14">
            <a:extLst>
              <a:ext uri="{FF2B5EF4-FFF2-40B4-BE49-F238E27FC236}">
                <a16:creationId xmlns:a16="http://schemas.microsoft.com/office/drawing/2014/main" id="{C223F594-0D06-99BB-0E00-9547AEAC74A3}"/>
              </a:ext>
            </a:extLst>
          </p:cNvPr>
          <p:cNvPicPr>
            <a:picLocks noChangeAspect="1"/>
          </p:cNvPicPr>
          <p:nvPr/>
        </p:nvPicPr>
        <p:blipFill>
          <a:blip r:embed="rId6"/>
          <a:srcRect/>
          <a:stretch/>
        </p:blipFill>
        <p:spPr>
          <a:xfrm>
            <a:off x="6214931" y="2495914"/>
            <a:ext cx="1054857" cy="1582285"/>
          </a:xfrm>
          <a:prstGeom prst="rect">
            <a:avLst/>
          </a:prstGeom>
        </p:spPr>
      </p:pic>
      <p:sp>
        <p:nvSpPr>
          <p:cNvPr id="20" name="Metin kutusu 19">
            <a:extLst>
              <a:ext uri="{FF2B5EF4-FFF2-40B4-BE49-F238E27FC236}">
                <a16:creationId xmlns:a16="http://schemas.microsoft.com/office/drawing/2014/main" id="{9D26DB4F-94F7-584F-1F1E-F30A4795340F}"/>
              </a:ext>
            </a:extLst>
          </p:cNvPr>
          <p:cNvSpPr txBox="1"/>
          <p:nvPr/>
        </p:nvSpPr>
        <p:spPr>
          <a:xfrm>
            <a:off x="2492046" y="4197234"/>
            <a:ext cx="1709122" cy="33855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Hande GÜLER ÖZGÜL</a:t>
            </a:r>
          </a:p>
          <a:p>
            <a:pPr algn="ctr"/>
            <a:r>
              <a:rPr lang="tr-TR" sz="800" dirty="0" err="1">
                <a:latin typeface="Arial" panose="020B0604020202020204" pitchFamily="34" charset="0"/>
                <a:cs typeface="Arial" panose="020B0604020202020204" pitchFamily="34" charset="0"/>
              </a:rPr>
              <a:t>Anabilimdalı</a:t>
            </a:r>
            <a:r>
              <a:rPr lang="tr-TR" sz="800" dirty="0">
                <a:latin typeface="Arial" panose="020B0604020202020204" pitchFamily="34" charset="0"/>
                <a:cs typeface="Arial" panose="020B0604020202020204" pitchFamily="34" charset="0"/>
              </a:rPr>
              <a:t> Başkanı</a:t>
            </a:r>
          </a:p>
        </p:txBody>
      </p:sp>
      <p:sp>
        <p:nvSpPr>
          <p:cNvPr id="22" name="Metin kutusu 21">
            <a:extLst>
              <a:ext uri="{FF2B5EF4-FFF2-40B4-BE49-F238E27FC236}">
                <a16:creationId xmlns:a16="http://schemas.microsoft.com/office/drawing/2014/main" id="{BDBF26C4-E11E-E630-A91A-B77789E3017B}"/>
              </a:ext>
            </a:extLst>
          </p:cNvPr>
          <p:cNvSpPr txBox="1"/>
          <p:nvPr/>
        </p:nvSpPr>
        <p:spPr>
          <a:xfrm>
            <a:off x="4370897" y="4203586"/>
            <a:ext cx="1338828"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Rukiye ERTAN</a:t>
            </a:r>
          </a:p>
        </p:txBody>
      </p:sp>
      <p:sp>
        <p:nvSpPr>
          <p:cNvPr id="23" name="Metin kutusu 22">
            <a:extLst>
              <a:ext uri="{FF2B5EF4-FFF2-40B4-BE49-F238E27FC236}">
                <a16:creationId xmlns:a16="http://schemas.microsoft.com/office/drawing/2014/main" id="{6D6C0FDB-9C86-2236-130D-E46D06132FC1}"/>
              </a:ext>
            </a:extLst>
          </p:cNvPr>
          <p:cNvSpPr txBox="1"/>
          <p:nvPr/>
        </p:nvSpPr>
        <p:spPr>
          <a:xfrm>
            <a:off x="6072279" y="4203586"/>
            <a:ext cx="1491114"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Dr. Öğr. Üyesi Hakkı ÖZER</a:t>
            </a:r>
          </a:p>
        </p:txBody>
      </p:sp>
    </p:spTree>
    <p:extLst>
      <p:ext uri="{BB962C8B-B14F-4D97-AF65-F5344CB8AC3E}">
        <p14:creationId xmlns:p14="http://schemas.microsoft.com/office/powerpoint/2010/main" val="717580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7366A-5AB8-840F-5118-B80F19759427}"/>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5B2C96DA-CF91-B7C3-5B22-EFD3813CC7F6}"/>
              </a:ext>
            </a:extLst>
          </p:cNvPr>
          <p:cNvSpPr>
            <a:spLocks noChangeArrowheads="1"/>
          </p:cNvSpPr>
          <p:nvPr/>
        </p:nvSpPr>
        <p:spPr bwMode="auto">
          <a:xfrm>
            <a:off x="3446030" y="483036"/>
            <a:ext cx="3371806"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Akademik Personel</a:t>
            </a:r>
          </a:p>
        </p:txBody>
      </p:sp>
      <p:sp>
        <p:nvSpPr>
          <p:cNvPr id="12" name="Google Shape;125;p1">
            <a:extLst>
              <a:ext uri="{FF2B5EF4-FFF2-40B4-BE49-F238E27FC236}">
                <a16:creationId xmlns:a16="http://schemas.microsoft.com/office/drawing/2014/main" id="{3518EFD5-22BA-7DB4-1EBE-638F1421C80B}"/>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5317A6C3-12D2-9D22-0CD0-043EC55B1CDE}"/>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4">
            <a:extLst>
              <a:ext uri="{FF2B5EF4-FFF2-40B4-BE49-F238E27FC236}">
                <a16:creationId xmlns:a16="http://schemas.microsoft.com/office/drawing/2014/main" id="{C5F1C420-3D68-5EB3-F9F4-BE0BB7F81221}"/>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5B50321B-AF00-5209-C40D-97DFE74C61A3}"/>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AB8D2517-6635-1EDF-95CE-326C96FA545A}"/>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Dikdörtgen 4">
            <a:extLst>
              <a:ext uri="{FF2B5EF4-FFF2-40B4-BE49-F238E27FC236}">
                <a16:creationId xmlns:a16="http://schemas.microsoft.com/office/drawing/2014/main" id="{91663C62-F6EF-8B8C-D41C-0A112D27DE69}"/>
              </a:ext>
            </a:extLst>
          </p:cNvPr>
          <p:cNvSpPr/>
          <p:nvPr/>
        </p:nvSpPr>
        <p:spPr>
          <a:xfrm>
            <a:off x="2771123" y="1280647"/>
            <a:ext cx="4538370" cy="65063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latin typeface="Arial" panose="020B0604020202020204" pitchFamily="34" charset="0"/>
                <a:cs typeface="Arial" panose="020B0604020202020204" pitchFamily="34" charset="0"/>
              </a:rPr>
              <a:t>Taşıt Tahrik ve Güç Sistemleri </a:t>
            </a:r>
            <a:r>
              <a:rPr lang="tr-TR" dirty="0" err="1">
                <a:latin typeface="Arial" panose="020B0604020202020204" pitchFamily="34" charset="0"/>
                <a:cs typeface="Arial" panose="020B0604020202020204" pitchFamily="34" charset="0"/>
              </a:rPr>
              <a:t>Anabilimdalı</a:t>
            </a:r>
            <a:endParaRPr lang="tr-TR" dirty="0">
              <a:latin typeface="Arial" panose="020B0604020202020204" pitchFamily="34" charset="0"/>
              <a:cs typeface="Arial" panose="020B0604020202020204" pitchFamily="34" charset="0"/>
            </a:endParaRPr>
          </a:p>
        </p:txBody>
      </p:sp>
      <p:pic>
        <p:nvPicPr>
          <p:cNvPr id="9" name="Resim 8">
            <a:extLst>
              <a:ext uri="{FF2B5EF4-FFF2-40B4-BE49-F238E27FC236}">
                <a16:creationId xmlns:a16="http://schemas.microsoft.com/office/drawing/2014/main" id="{7A7C9D12-651A-C05B-80D6-3ABA047432E5}"/>
              </a:ext>
            </a:extLst>
          </p:cNvPr>
          <p:cNvPicPr>
            <a:picLocks noChangeAspect="1"/>
          </p:cNvPicPr>
          <p:nvPr/>
        </p:nvPicPr>
        <p:blipFill>
          <a:blip r:embed="rId4"/>
          <a:srcRect/>
          <a:stretch/>
        </p:blipFill>
        <p:spPr>
          <a:xfrm>
            <a:off x="1117128" y="2522560"/>
            <a:ext cx="1054857" cy="1582285"/>
          </a:xfrm>
          <a:prstGeom prst="rect">
            <a:avLst/>
          </a:prstGeom>
        </p:spPr>
      </p:pic>
      <p:pic>
        <p:nvPicPr>
          <p:cNvPr id="13" name="Resim 12">
            <a:extLst>
              <a:ext uri="{FF2B5EF4-FFF2-40B4-BE49-F238E27FC236}">
                <a16:creationId xmlns:a16="http://schemas.microsoft.com/office/drawing/2014/main" id="{A39846BA-BFF3-1D5E-04AD-6A8E84B36751}"/>
              </a:ext>
            </a:extLst>
          </p:cNvPr>
          <p:cNvPicPr>
            <a:picLocks noChangeAspect="1"/>
          </p:cNvPicPr>
          <p:nvPr/>
        </p:nvPicPr>
        <p:blipFill>
          <a:blip r:embed="rId5"/>
          <a:srcRect/>
          <a:stretch/>
        </p:blipFill>
        <p:spPr>
          <a:xfrm>
            <a:off x="2815003" y="2519426"/>
            <a:ext cx="1054858" cy="1582287"/>
          </a:xfrm>
          <a:prstGeom prst="rect">
            <a:avLst/>
          </a:prstGeom>
        </p:spPr>
      </p:pic>
      <p:pic>
        <p:nvPicPr>
          <p:cNvPr id="19" name="Resim 18" descr="takım elbise, taslak, beyaz içeren bir resim&#10;&#10;Yapay zeka tarafından oluşturulmuş içerik yanlış olabilir.">
            <a:extLst>
              <a:ext uri="{FF2B5EF4-FFF2-40B4-BE49-F238E27FC236}">
                <a16:creationId xmlns:a16="http://schemas.microsoft.com/office/drawing/2014/main" id="{AE851845-D2F9-9E2C-4C74-861F7BD38C93}"/>
              </a:ext>
            </a:extLst>
          </p:cNvPr>
          <p:cNvPicPr>
            <a:picLocks noChangeAspect="1"/>
          </p:cNvPicPr>
          <p:nvPr/>
        </p:nvPicPr>
        <p:blipFill>
          <a:blip r:embed="rId6"/>
          <a:stretch>
            <a:fillRect/>
          </a:stretch>
        </p:blipFill>
        <p:spPr>
          <a:xfrm>
            <a:off x="7691626" y="2521549"/>
            <a:ext cx="1271868" cy="1586487"/>
          </a:xfrm>
          <a:prstGeom prst="rect">
            <a:avLst/>
          </a:prstGeom>
        </p:spPr>
      </p:pic>
      <p:sp>
        <p:nvSpPr>
          <p:cNvPr id="20" name="Metin kutusu 19">
            <a:extLst>
              <a:ext uri="{FF2B5EF4-FFF2-40B4-BE49-F238E27FC236}">
                <a16:creationId xmlns:a16="http://schemas.microsoft.com/office/drawing/2014/main" id="{9D394132-AFD2-F447-D8C0-3C15CEFCE1AE}"/>
              </a:ext>
            </a:extLst>
          </p:cNvPr>
          <p:cNvSpPr txBox="1"/>
          <p:nvPr/>
        </p:nvSpPr>
        <p:spPr>
          <a:xfrm>
            <a:off x="628091" y="4232067"/>
            <a:ext cx="2032929" cy="33855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Mehmet İhsan KARAMANGİL</a:t>
            </a:r>
          </a:p>
          <a:p>
            <a:pPr algn="ctr"/>
            <a:r>
              <a:rPr lang="tr-TR" sz="800" dirty="0" err="1">
                <a:latin typeface="Arial" panose="020B0604020202020204" pitchFamily="34" charset="0"/>
                <a:cs typeface="Arial" panose="020B0604020202020204" pitchFamily="34" charset="0"/>
              </a:rPr>
              <a:t>Anabilimdalı</a:t>
            </a:r>
            <a:r>
              <a:rPr lang="tr-TR" sz="800" dirty="0">
                <a:latin typeface="Arial" panose="020B0604020202020204" pitchFamily="34" charset="0"/>
                <a:cs typeface="Arial" panose="020B0604020202020204" pitchFamily="34" charset="0"/>
              </a:rPr>
              <a:t> Başkanı</a:t>
            </a:r>
          </a:p>
        </p:txBody>
      </p:sp>
      <p:sp>
        <p:nvSpPr>
          <p:cNvPr id="22" name="Metin kutusu 21">
            <a:extLst>
              <a:ext uri="{FF2B5EF4-FFF2-40B4-BE49-F238E27FC236}">
                <a16:creationId xmlns:a16="http://schemas.microsoft.com/office/drawing/2014/main" id="{B6DCCCA7-8BF1-5AC8-38B2-73DCE516A44A}"/>
              </a:ext>
            </a:extLst>
          </p:cNvPr>
          <p:cNvSpPr txBox="1"/>
          <p:nvPr/>
        </p:nvSpPr>
        <p:spPr>
          <a:xfrm>
            <a:off x="2563462" y="4227098"/>
            <a:ext cx="1547218"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Dr. Öğr. Üyesi Barış ERKUŞ</a:t>
            </a:r>
          </a:p>
        </p:txBody>
      </p:sp>
      <p:sp>
        <p:nvSpPr>
          <p:cNvPr id="23" name="Metin kutusu 22">
            <a:extLst>
              <a:ext uri="{FF2B5EF4-FFF2-40B4-BE49-F238E27FC236}">
                <a16:creationId xmlns:a16="http://schemas.microsoft.com/office/drawing/2014/main" id="{FE426CE4-DD81-D16B-B97A-4F927D39F445}"/>
              </a:ext>
            </a:extLst>
          </p:cNvPr>
          <p:cNvSpPr txBox="1"/>
          <p:nvPr/>
        </p:nvSpPr>
        <p:spPr>
          <a:xfrm>
            <a:off x="4187257" y="4227098"/>
            <a:ext cx="1535998"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Dr. Öğr. Üyesi Merve TEKİN</a:t>
            </a:r>
          </a:p>
        </p:txBody>
      </p:sp>
      <p:sp>
        <p:nvSpPr>
          <p:cNvPr id="24" name="Metin kutusu 23">
            <a:extLst>
              <a:ext uri="{FF2B5EF4-FFF2-40B4-BE49-F238E27FC236}">
                <a16:creationId xmlns:a16="http://schemas.microsoft.com/office/drawing/2014/main" id="{1FDB9993-09BD-B0B7-5D8D-5A6C8747C220}"/>
              </a:ext>
            </a:extLst>
          </p:cNvPr>
          <p:cNvSpPr txBox="1"/>
          <p:nvPr/>
        </p:nvSpPr>
        <p:spPr>
          <a:xfrm>
            <a:off x="5945038" y="4227098"/>
            <a:ext cx="1369286" cy="21544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Dr. Fırat IŞIKLI</a:t>
            </a:r>
          </a:p>
        </p:txBody>
      </p:sp>
      <p:sp>
        <p:nvSpPr>
          <p:cNvPr id="25" name="Metin kutusu 24">
            <a:extLst>
              <a:ext uri="{FF2B5EF4-FFF2-40B4-BE49-F238E27FC236}">
                <a16:creationId xmlns:a16="http://schemas.microsoft.com/office/drawing/2014/main" id="{2A61CC1E-39C7-908B-AF68-30AEA7D65510}"/>
              </a:ext>
            </a:extLst>
          </p:cNvPr>
          <p:cNvSpPr txBox="1"/>
          <p:nvPr/>
        </p:nvSpPr>
        <p:spPr>
          <a:xfrm>
            <a:off x="7303080" y="4227098"/>
            <a:ext cx="2048959" cy="21544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Ulaş </a:t>
            </a:r>
            <a:r>
              <a:rPr lang="tr-TR" sz="800" b="1" dirty="0" err="1">
                <a:latin typeface="Arial" panose="020B0604020202020204" pitchFamily="34" charset="0"/>
                <a:cs typeface="Arial" panose="020B0604020202020204" pitchFamily="34" charset="0"/>
              </a:rPr>
              <a:t>Cankan</a:t>
            </a:r>
            <a:r>
              <a:rPr lang="tr-TR" sz="800" b="1" dirty="0">
                <a:latin typeface="Arial" panose="020B0604020202020204" pitchFamily="34" charset="0"/>
                <a:cs typeface="Arial" panose="020B0604020202020204" pitchFamily="34" charset="0"/>
              </a:rPr>
              <a:t> ÇİLİNGİROĞLU</a:t>
            </a:r>
          </a:p>
        </p:txBody>
      </p:sp>
      <p:pic>
        <p:nvPicPr>
          <p:cNvPr id="4" name="Resim 3" descr="takım elbise, taslak, beyaz içeren bir resim&#10;&#10;Yapay zeka tarafından oluşturulmuş içerik yanlış olabilir.">
            <a:extLst>
              <a:ext uri="{FF2B5EF4-FFF2-40B4-BE49-F238E27FC236}">
                <a16:creationId xmlns:a16="http://schemas.microsoft.com/office/drawing/2014/main" id="{7D095CA6-A0DB-9E1A-57AD-3B0D38EFC12A}"/>
              </a:ext>
            </a:extLst>
          </p:cNvPr>
          <p:cNvPicPr>
            <a:picLocks noChangeAspect="1"/>
          </p:cNvPicPr>
          <p:nvPr/>
        </p:nvPicPr>
        <p:blipFill>
          <a:blip r:embed="rId6"/>
          <a:stretch>
            <a:fillRect/>
          </a:stretch>
        </p:blipFill>
        <p:spPr>
          <a:xfrm>
            <a:off x="5956695" y="2519426"/>
            <a:ext cx="1271868" cy="1586487"/>
          </a:xfrm>
          <a:prstGeom prst="rect">
            <a:avLst/>
          </a:prstGeom>
        </p:spPr>
      </p:pic>
      <p:pic>
        <p:nvPicPr>
          <p:cNvPr id="10" name="Resim 9" descr="taslak, kırpıntı çizim, beyaz, siluet içeren bir resim&#10;&#10;Yapay zeka tarafından oluşturulmuş içerik yanlış olabilir.">
            <a:extLst>
              <a:ext uri="{FF2B5EF4-FFF2-40B4-BE49-F238E27FC236}">
                <a16:creationId xmlns:a16="http://schemas.microsoft.com/office/drawing/2014/main" id="{ADCEFE94-28AF-F116-122C-43FAEA4671FF}"/>
              </a:ext>
            </a:extLst>
          </p:cNvPr>
          <p:cNvPicPr>
            <a:picLocks noChangeAspect="1"/>
          </p:cNvPicPr>
          <p:nvPr/>
        </p:nvPicPr>
        <p:blipFill>
          <a:blip r:embed="rId7"/>
          <a:stretch>
            <a:fillRect/>
          </a:stretch>
        </p:blipFill>
        <p:spPr>
          <a:xfrm>
            <a:off x="4319322" y="2525672"/>
            <a:ext cx="1271868" cy="1586488"/>
          </a:xfrm>
          <a:prstGeom prst="rect">
            <a:avLst/>
          </a:prstGeom>
        </p:spPr>
      </p:pic>
    </p:spTree>
    <p:extLst>
      <p:ext uri="{BB962C8B-B14F-4D97-AF65-F5344CB8AC3E}">
        <p14:creationId xmlns:p14="http://schemas.microsoft.com/office/powerpoint/2010/main" val="3041121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131D-667D-0C52-E66C-0BF37E28A13E}"/>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8C873E7C-F146-75AA-A8D4-043623E012FE}"/>
              </a:ext>
            </a:extLst>
          </p:cNvPr>
          <p:cNvSpPr>
            <a:spLocks noChangeArrowheads="1"/>
          </p:cNvSpPr>
          <p:nvPr/>
        </p:nvSpPr>
        <p:spPr bwMode="auto">
          <a:xfrm>
            <a:off x="3446030" y="483036"/>
            <a:ext cx="3371806"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Akademik Personel</a:t>
            </a:r>
          </a:p>
        </p:txBody>
      </p:sp>
      <p:sp>
        <p:nvSpPr>
          <p:cNvPr id="12" name="Google Shape;125;p1">
            <a:extLst>
              <a:ext uri="{FF2B5EF4-FFF2-40B4-BE49-F238E27FC236}">
                <a16:creationId xmlns:a16="http://schemas.microsoft.com/office/drawing/2014/main" id="{B61682B1-60FE-A1B0-6338-057250519836}"/>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1B10AF2A-F4C1-814E-9A2B-559E40B236A7}"/>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4">
            <a:extLst>
              <a:ext uri="{FF2B5EF4-FFF2-40B4-BE49-F238E27FC236}">
                <a16:creationId xmlns:a16="http://schemas.microsoft.com/office/drawing/2014/main" id="{B88D02E1-12B7-7984-74C0-8B909B172237}"/>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8853BEC4-2DFF-DAA5-1E97-BCA38F61C1D3}"/>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AA76120F-91B3-F43F-8412-A9B698BDA9FE}"/>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Dikdörtgen 4">
            <a:extLst>
              <a:ext uri="{FF2B5EF4-FFF2-40B4-BE49-F238E27FC236}">
                <a16:creationId xmlns:a16="http://schemas.microsoft.com/office/drawing/2014/main" id="{0E106BE9-634E-F843-97A6-89D8A04FB90E}"/>
              </a:ext>
            </a:extLst>
          </p:cNvPr>
          <p:cNvSpPr/>
          <p:nvPr/>
        </p:nvSpPr>
        <p:spPr>
          <a:xfrm>
            <a:off x="2771123" y="1280647"/>
            <a:ext cx="4538370" cy="65063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latin typeface="Arial" panose="020B0604020202020204" pitchFamily="34" charset="0"/>
                <a:cs typeface="Arial" panose="020B0604020202020204" pitchFamily="34" charset="0"/>
              </a:rPr>
              <a:t>Taşıt Dinamiği ve Kontrolü </a:t>
            </a:r>
            <a:r>
              <a:rPr lang="tr-TR" dirty="0" err="1">
                <a:latin typeface="Arial" panose="020B0604020202020204" pitchFamily="34" charset="0"/>
                <a:cs typeface="Arial" panose="020B0604020202020204" pitchFamily="34" charset="0"/>
              </a:rPr>
              <a:t>Anabilimdalı</a:t>
            </a:r>
            <a:endParaRPr lang="tr-TR" dirty="0">
              <a:latin typeface="Arial" panose="020B0604020202020204" pitchFamily="34" charset="0"/>
              <a:cs typeface="Arial" panose="020B0604020202020204" pitchFamily="34" charset="0"/>
            </a:endParaRPr>
          </a:p>
        </p:txBody>
      </p:sp>
      <p:pic>
        <p:nvPicPr>
          <p:cNvPr id="9" name="Resim 8">
            <a:extLst>
              <a:ext uri="{FF2B5EF4-FFF2-40B4-BE49-F238E27FC236}">
                <a16:creationId xmlns:a16="http://schemas.microsoft.com/office/drawing/2014/main" id="{C5D3C0A2-8DB7-6819-8A9C-CBCA71C681D5}"/>
              </a:ext>
            </a:extLst>
          </p:cNvPr>
          <p:cNvPicPr>
            <a:picLocks noChangeAspect="1"/>
          </p:cNvPicPr>
          <p:nvPr/>
        </p:nvPicPr>
        <p:blipFill>
          <a:blip r:embed="rId4"/>
          <a:srcRect/>
          <a:stretch/>
        </p:blipFill>
        <p:spPr>
          <a:xfrm>
            <a:off x="686361" y="2513260"/>
            <a:ext cx="1054856" cy="1582285"/>
          </a:xfrm>
          <a:prstGeom prst="rect">
            <a:avLst/>
          </a:prstGeom>
        </p:spPr>
      </p:pic>
      <p:pic>
        <p:nvPicPr>
          <p:cNvPr id="13" name="Resim 12">
            <a:extLst>
              <a:ext uri="{FF2B5EF4-FFF2-40B4-BE49-F238E27FC236}">
                <a16:creationId xmlns:a16="http://schemas.microsoft.com/office/drawing/2014/main" id="{1F81825B-B5FB-33DF-A42C-8CDD6CD0A7E0}"/>
              </a:ext>
            </a:extLst>
          </p:cNvPr>
          <p:cNvPicPr>
            <a:picLocks noChangeAspect="1"/>
          </p:cNvPicPr>
          <p:nvPr/>
        </p:nvPicPr>
        <p:blipFill>
          <a:blip r:embed="rId5"/>
          <a:srcRect/>
          <a:stretch/>
        </p:blipFill>
        <p:spPr>
          <a:xfrm>
            <a:off x="2243694" y="2531827"/>
            <a:ext cx="1054858" cy="1582287"/>
          </a:xfrm>
          <a:prstGeom prst="rect">
            <a:avLst/>
          </a:prstGeom>
        </p:spPr>
      </p:pic>
      <p:pic>
        <p:nvPicPr>
          <p:cNvPr id="19" name="Resim 18" descr="takım elbise, taslak, beyaz içeren bir resim&#10;&#10;Yapay zeka tarafından oluşturulmuş içerik yanlış olabilir.">
            <a:extLst>
              <a:ext uri="{FF2B5EF4-FFF2-40B4-BE49-F238E27FC236}">
                <a16:creationId xmlns:a16="http://schemas.microsoft.com/office/drawing/2014/main" id="{5CB36E5A-BBE1-F888-2F06-F629A40E6817}"/>
              </a:ext>
            </a:extLst>
          </p:cNvPr>
          <p:cNvPicPr>
            <a:picLocks noChangeAspect="1"/>
          </p:cNvPicPr>
          <p:nvPr/>
        </p:nvPicPr>
        <p:blipFill>
          <a:blip r:embed="rId6"/>
          <a:stretch>
            <a:fillRect/>
          </a:stretch>
        </p:blipFill>
        <p:spPr>
          <a:xfrm>
            <a:off x="7010797" y="2529726"/>
            <a:ext cx="1271868" cy="1586487"/>
          </a:xfrm>
          <a:prstGeom prst="rect">
            <a:avLst/>
          </a:prstGeom>
        </p:spPr>
      </p:pic>
      <p:sp>
        <p:nvSpPr>
          <p:cNvPr id="20" name="Metin kutusu 19">
            <a:extLst>
              <a:ext uri="{FF2B5EF4-FFF2-40B4-BE49-F238E27FC236}">
                <a16:creationId xmlns:a16="http://schemas.microsoft.com/office/drawing/2014/main" id="{2C43E25B-6B02-6F1A-3CDB-31364534D3C9}"/>
              </a:ext>
            </a:extLst>
          </p:cNvPr>
          <p:cNvSpPr txBox="1"/>
          <p:nvPr/>
        </p:nvSpPr>
        <p:spPr>
          <a:xfrm>
            <a:off x="582045" y="4196577"/>
            <a:ext cx="1263487" cy="33855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Prof. Dr. Murat YAZICI</a:t>
            </a:r>
          </a:p>
          <a:p>
            <a:pPr algn="ctr"/>
            <a:r>
              <a:rPr lang="tr-TR" sz="800" dirty="0" err="1">
                <a:latin typeface="Arial" panose="020B0604020202020204" pitchFamily="34" charset="0"/>
                <a:cs typeface="Arial" panose="020B0604020202020204" pitchFamily="34" charset="0"/>
              </a:rPr>
              <a:t>Anabilimdalı</a:t>
            </a:r>
            <a:r>
              <a:rPr lang="tr-TR" sz="800" dirty="0">
                <a:latin typeface="Arial" panose="020B0604020202020204" pitchFamily="34" charset="0"/>
                <a:cs typeface="Arial" panose="020B0604020202020204" pitchFamily="34" charset="0"/>
              </a:rPr>
              <a:t> Başkanı</a:t>
            </a:r>
          </a:p>
        </p:txBody>
      </p:sp>
      <p:sp>
        <p:nvSpPr>
          <p:cNvPr id="22" name="Metin kutusu 21">
            <a:extLst>
              <a:ext uri="{FF2B5EF4-FFF2-40B4-BE49-F238E27FC236}">
                <a16:creationId xmlns:a16="http://schemas.microsoft.com/office/drawing/2014/main" id="{FF45907A-804A-BD68-EF6A-BD383AF01BEF}"/>
              </a:ext>
            </a:extLst>
          </p:cNvPr>
          <p:cNvSpPr txBox="1"/>
          <p:nvPr/>
        </p:nvSpPr>
        <p:spPr>
          <a:xfrm>
            <a:off x="1875489" y="4200612"/>
            <a:ext cx="1919115"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Doç. Dr. Zeliha KAMIŞ KOCABIÇAK</a:t>
            </a:r>
          </a:p>
        </p:txBody>
      </p:sp>
      <p:sp>
        <p:nvSpPr>
          <p:cNvPr id="23" name="Metin kutusu 22">
            <a:extLst>
              <a:ext uri="{FF2B5EF4-FFF2-40B4-BE49-F238E27FC236}">
                <a16:creationId xmlns:a16="http://schemas.microsoft.com/office/drawing/2014/main" id="{A5A3921A-69C8-2A13-DC10-AC59A72C933B}"/>
              </a:ext>
            </a:extLst>
          </p:cNvPr>
          <p:cNvSpPr txBox="1"/>
          <p:nvPr/>
        </p:nvSpPr>
        <p:spPr>
          <a:xfrm>
            <a:off x="3738725" y="4196577"/>
            <a:ext cx="1590500"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Dr. Öğr. Üyesi Harun GÜÇLÜ</a:t>
            </a:r>
          </a:p>
        </p:txBody>
      </p:sp>
      <p:sp>
        <p:nvSpPr>
          <p:cNvPr id="24" name="Metin kutusu 23">
            <a:extLst>
              <a:ext uri="{FF2B5EF4-FFF2-40B4-BE49-F238E27FC236}">
                <a16:creationId xmlns:a16="http://schemas.microsoft.com/office/drawing/2014/main" id="{0CD1BCB8-8E5D-C32B-6B91-CA0A7E728724}"/>
              </a:ext>
            </a:extLst>
          </p:cNvPr>
          <p:cNvSpPr txBox="1"/>
          <p:nvPr/>
        </p:nvSpPr>
        <p:spPr>
          <a:xfrm>
            <a:off x="5536753" y="4200475"/>
            <a:ext cx="1228220"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Dr. </a:t>
            </a:r>
          </a:p>
          <a:p>
            <a:pPr algn="ctr"/>
            <a:r>
              <a:rPr lang="tr-TR" sz="800" b="1" dirty="0">
                <a:latin typeface="Arial" panose="020B0604020202020204" pitchFamily="34" charset="0"/>
                <a:cs typeface="Arial" panose="020B0604020202020204" pitchFamily="34" charset="0"/>
              </a:rPr>
              <a:t>Muhammed DÖNMEZ</a:t>
            </a:r>
          </a:p>
        </p:txBody>
      </p:sp>
      <p:sp>
        <p:nvSpPr>
          <p:cNvPr id="25" name="Metin kutusu 24">
            <a:extLst>
              <a:ext uri="{FF2B5EF4-FFF2-40B4-BE49-F238E27FC236}">
                <a16:creationId xmlns:a16="http://schemas.microsoft.com/office/drawing/2014/main" id="{842C6C0C-9E33-5BFE-5409-8136DF73EDA9}"/>
              </a:ext>
            </a:extLst>
          </p:cNvPr>
          <p:cNvSpPr txBox="1"/>
          <p:nvPr/>
        </p:nvSpPr>
        <p:spPr>
          <a:xfrm>
            <a:off x="7097542" y="4196577"/>
            <a:ext cx="1098378"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a:t>
            </a:r>
          </a:p>
          <a:p>
            <a:pPr algn="ctr"/>
            <a:r>
              <a:rPr lang="tr-TR" sz="800" b="1" dirty="0" err="1">
                <a:latin typeface="Arial" panose="020B0604020202020204" pitchFamily="34" charset="0"/>
                <a:cs typeface="Arial" panose="020B0604020202020204" pitchFamily="34" charset="0"/>
              </a:rPr>
              <a:t>Fevzican</a:t>
            </a:r>
            <a:r>
              <a:rPr lang="tr-TR" sz="800" b="1" dirty="0">
                <a:latin typeface="Arial" panose="020B0604020202020204" pitchFamily="34" charset="0"/>
                <a:cs typeface="Arial" panose="020B0604020202020204" pitchFamily="34" charset="0"/>
              </a:rPr>
              <a:t> DURMUŞ</a:t>
            </a:r>
          </a:p>
        </p:txBody>
      </p:sp>
      <p:pic>
        <p:nvPicPr>
          <p:cNvPr id="4" name="Resim 3" descr="takım elbise, taslak, beyaz içeren bir resim&#10;&#10;Yapay zeka tarafından oluşturulmuş içerik yanlış olabilir.">
            <a:extLst>
              <a:ext uri="{FF2B5EF4-FFF2-40B4-BE49-F238E27FC236}">
                <a16:creationId xmlns:a16="http://schemas.microsoft.com/office/drawing/2014/main" id="{37D5DA4F-8894-D06F-BC5D-A84CFFB14B9D}"/>
              </a:ext>
            </a:extLst>
          </p:cNvPr>
          <p:cNvPicPr>
            <a:picLocks noChangeAspect="1"/>
          </p:cNvPicPr>
          <p:nvPr/>
        </p:nvPicPr>
        <p:blipFill>
          <a:blip r:embed="rId6"/>
          <a:stretch>
            <a:fillRect/>
          </a:stretch>
        </p:blipFill>
        <p:spPr>
          <a:xfrm>
            <a:off x="5498357" y="2531827"/>
            <a:ext cx="1271868" cy="1586487"/>
          </a:xfrm>
          <a:prstGeom prst="rect">
            <a:avLst/>
          </a:prstGeom>
        </p:spPr>
      </p:pic>
      <p:pic>
        <p:nvPicPr>
          <p:cNvPr id="10" name="Resim 9">
            <a:extLst>
              <a:ext uri="{FF2B5EF4-FFF2-40B4-BE49-F238E27FC236}">
                <a16:creationId xmlns:a16="http://schemas.microsoft.com/office/drawing/2014/main" id="{7167EEB0-B7BF-08AC-0B6E-8C94B7E52F91}"/>
              </a:ext>
            </a:extLst>
          </p:cNvPr>
          <p:cNvPicPr>
            <a:picLocks noChangeAspect="1"/>
          </p:cNvPicPr>
          <p:nvPr/>
        </p:nvPicPr>
        <p:blipFill>
          <a:blip r:embed="rId7"/>
          <a:srcRect/>
          <a:stretch/>
        </p:blipFill>
        <p:spPr>
          <a:xfrm>
            <a:off x="4005146" y="2516889"/>
            <a:ext cx="1057658" cy="1586488"/>
          </a:xfrm>
          <a:prstGeom prst="rect">
            <a:avLst/>
          </a:prstGeom>
        </p:spPr>
      </p:pic>
      <p:pic>
        <p:nvPicPr>
          <p:cNvPr id="8" name="Resim 7" descr="takım elbise, taslak, beyaz içeren bir resim&#10;&#10;Yapay zeka tarafından oluşturulmuş içerik yanlış olabilir.">
            <a:extLst>
              <a:ext uri="{FF2B5EF4-FFF2-40B4-BE49-F238E27FC236}">
                <a16:creationId xmlns:a16="http://schemas.microsoft.com/office/drawing/2014/main" id="{76F81714-335E-EC81-2FCC-445919932324}"/>
              </a:ext>
            </a:extLst>
          </p:cNvPr>
          <p:cNvPicPr>
            <a:picLocks noChangeAspect="1"/>
          </p:cNvPicPr>
          <p:nvPr/>
        </p:nvPicPr>
        <p:blipFill>
          <a:blip r:embed="rId6"/>
          <a:stretch>
            <a:fillRect/>
          </a:stretch>
        </p:blipFill>
        <p:spPr>
          <a:xfrm>
            <a:off x="8517758" y="2511158"/>
            <a:ext cx="1271868" cy="1586487"/>
          </a:xfrm>
          <a:prstGeom prst="rect">
            <a:avLst/>
          </a:prstGeom>
        </p:spPr>
      </p:pic>
      <p:sp>
        <p:nvSpPr>
          <p:cNvPr id="14" name="Metin kutusu 13">
            <a:extLst>
              <a:ext uri="{FF2B5EF4-FFF2-40B4-BE49-F238E27FC236}">
                <a16:creationId xmlns:a16="http://schemas.microsoft.com/office/drawing/2014/main" id="{E8AF2F91-A80E-4718-4BEA-BC8C09836DE0}"/>
              </a:ext>
            </a:extLst>
          </p:cNvPr>
          <p:cNvSpPr txBox="1"/>
          <p:nvPr/>
        </p:nvSpPr>
        <p:spPr>
          <a:xfrm>
            <a:off x="8505119" y="4196577"/>
            <a:ext cx="1297151"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Arş. Gör. </a:t>
            </a:r>
          </a:p>
          <a:p>
            <a:pPr algn="ctr"/>
            <a:r>
              <a:rPr lang="tr-TR" sz="800" b="1" dirty="0">
                <a:latin typeface="Arial" panose="020B0604020202020204" pitchFamily="34" charset="0"/>
                <a:cs typeface="Arial" panose="020B0604020202020204" pitchFamily="34" charset="0"/>
              </a:rPr>
              <a:t>Selahattin ALTINKAYA</a:t>
            </a:r>
          </a:p>
        </p:txBody>
      </p:sp>
    </p:spTree>
    <p:extLst>
      <p:ext uri="{BB962C8B-B14F-4D97-AF65-F5344CB8AC3E}">
        <p14:creationId xmlns:p14="http://schemas.microsoft.com/office/powerpoint/2010/main" val="2456513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38FE-B836-7AC4-6ADE-56970AE2D8EE}"/>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42ECD5E3-D982-1B19-2DB2-5DFCC0B74DFC}"/>
              </a:ext>
            </a:extLst>
          </p:cNvPr>
          <p:cNvSpPr>
            <a:spLocks noChangeArrowheads="1"/>
          </p:cNvSpPr>
          <p:nvPr/>
        </p:nvSpPr>
        <p:spPr bwMode="auto">
          <a:xfrm>
            <a:off x="3446030" y="483036"/>
            <a:ext cx="3371806"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Akademik Personel</a:t>
            </a:r>
          </a:p>
        </p:txBody>
      </p:sp>
      <p:sp>
        <p:nvSpPr>
          <p:cNvPr id="12" name="Google Shape;125;p1">
            <a:extLst>
              <a:ext uri="{FF2B5EF4-FFF2-40B4-BE49-F238E27FC236}">
                <a16:creationId xmlns:a16="http://schemas.microsoft.com/office/drawing/2014/main" id="{EEEB484B-CAC7-06B3-B1D8-B1DC2BE7DCAC}"/>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6" name="Resim 4">
            <a:extLst>
              <a:ext uri="{FF2B5EF4-FFF2-40B4-BE49-F238E27FC236}">
                <a16:creationId xmlns:a16="http://schemas.microsoft.com/office/drawing/2014/main" id="{265DE75C-A9F8-7280-CF72-5129A201F9A1}"/>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D3AA650F-73EB-A780-C78A-6C2569FA0259}"/>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D81F1314-5E2F-977C-7826-04C27DA2DAC6}"/>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Dikdörtgen 4">
            <a:extLst>
              <a:ext uri="{FF2B5EF4-FFF2-40B4-BE49-F238E27FC236}">
                <a16:creationId xmlns:a16="http://schemas.microsoft.com/office/drawing/2014/main" id="{E5F31C02-A6EB-BFB6-A809-CA7176CCB9C6}"/>
              </a:ext>
            </a:extLst>
          </p:cNvPr>
          <p:cNvSpPr/>
          <p:nvPr/>
        </p:nvSpPr>
        <p:spPr>
          <a:xfrm>
            <a:off x="2387583" y="1304159"/>
            <a:ext cx="5312681" cy="65063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latin typeface="Arial" panose="020B0604020202020204" pitchFamily="34" charset="0"/>
                <a:cs typeface="Arial" panose="020B0604020202020204" pitchFamily="34" charset="0"/>
              </a:rPr>
              <a:t>Hibrid ve Elektrikli Taşıtlar Teknolojisi </a:t>
            </a:r>
            <a:r>
              <a:rPr lang="tr-TR" dirty="0" err="1">
                <a:latin typeface="Arial" panose="020B0604020202020204" pitchFamily="34" charset="0"/>
                <a:cs typeface="Arial" panose="020B0604020202020204" pitchFamily="34" charset="0"/>
              </a:rPr>
              <a:t>Anabilimdalı</a:t>
            </a:r>
            <a:endParaRPr lang="tr-TR" dirty="0">
              <a:latin typeface="Arial" panose="020B0604020202020204" pitchFamily="34" charset="0"/>
              <a:cs typeface="Arial" panose="020B0604020202020204" pitchFamily="34" charset="0"/>
            </a:endParaRPr>
          </a:p>
        </p:txBody>
      </p:sp>
      <p:pic>
        <p:nvPicPr>
          <p:cNvPr id="9" name="Resim 8">
            <a:extLst>
              <a:ext uri="{FF2B5EF4-FFF2-40B4-BE49-F238E27FC236}">
                <a16:creationId xmlns:a16="http://schemas.microsoft.com/office/drawing/2014/main" id="{5F0BAD6E-FAD0-23EC-7F34-8B98E740EC4E}"/>
              </a:ext>
            </a:extLst>
          </p:cNvPr>
          <p:cNvPicPr>
            <a:picLocks noChangeAspect="1"/>
          </p:cNvPicPr>
          <p:nvPr/>
        </p:nvPicPr>
        <p:blipFill>
          <a:blip r:embed="rId4"/>
          <a:srcRect/>
          <a:stretch/>
        </p:blipFill>
        <p:spPr>
          <a:xfrm>
            <a:off x="2819179" y="2499048"/>
            <a:ext cx="1054856" cy="1582285"/>
          </a:xfrm>
          <a:prstGeom prst="rect">
            <a:avLst/>
          </a:prstGeom>
        </p:spPr>
      </p:pic>
      <p:pic>
        <p:nvPicPr>
          <p:cNvPr id="13" name="Resim 12">
            <a:extLst>
              <a:ext uri="{FF2B5EF4-FFF2-40B4-BE49-F238E27FC236}">
                <a16:creationId xmlns:a16="http://schemas.microsoft.com/office/drawing/2014/main" id="{06AC15DF-AF29-C181-4E92-6F762415A3B6}"/>
              </a:ext>
            </a:extLst>
          </p:cNvPr>
          <p:cNvPicPr>
            <a:picLocks noChangeAspect="1"/>
          </p:cNvPicPr>
          <p:nvPr/>
        </p:nvPicPr>
        <p:blipFill>
          <a:blip r:embed="rId5"/>
          <a:srcRect/>
          <a:stretch/>
        </p:blipFill>
        <p:spPr>
          <a:xfrm>
            <a:off x="4517054" y="2495914"/>
            <a:ext cx="1054858" cy="1582287"/>
          </a:xfrm>
          <a:prstGeom prst="rect">
            <a:avLst/>
          </a:prstGeom>
        </p:spPr>
      </p:pic>
      <p:pic>
        <p:nvPicPr>
          <p:cNvPr id="15" name="Resim 14">
            <a:extLst>
              <a:ext uri="{FF2B5EF4-FFF2-40B4-BE49-F238E27FC236}">
                <a16:creationId xmlns:a16="http://schemas.microsoft.com/office/drawing/2014/main" id="{1AF3B575-C4CE-37A6-4523-DD4372B7C881}"/>
              </a:ext>
            </a:extLst>
          </p:cNvPr>
          <p:cNvPicPr>
            <a:picLocks noChangeAspect="1"/>
          </p:cNvPicPr>
          <p:nvPr/>
        </p:nvPicPr>
        <p:blipFill>
          <a:blip r:embed="rId6"/>
          <a:srcRect/>
          <a:stretch/>
        </p:blipFill>
        <p:spPr>
          <a:xfrm>
            <a:off x="6183586" y="2495914"/>
            <a:ext cx="1268500" cy="1582287"/>
          </a:xfrm>
          <a:prstGeom prst="rect">
            <a:avLst/>
          </a:prstGeom>
        </p:spPr>
      </p:pic>
      <p:sp>
        <p:nvSpPr>
          <p:cNvPr id="20" name="Metin kutusu 19">
            <a:extLst>
              <a:ext uri="{FF2B5EF4-FFF2-40B4-BE49-F238E27FC236}">
                <a16:creationId xmlns:a16="http://schemas.microsoft.com/office/drawing/2014/main" id="{BCE53C05-1612-1F04-DC16-66C36A4C2FB2}"/>
              </a:ext>
            </a:extLst>
          </p:cNvPr>
          <p:cNvSpPr txBox="1"/>
          <p:nvPr/>
        </p:nvSpPr>
        <p:spPr>
          <a:xfrm>
            <a:off x="2772571" y="4203586"/>
            <a:ext cx="1148071" cy="338554"/>
          </a:xfrm>
          <a:prstGeom prst="rect">
            <a:avLst/>
          </a:prstGeom>
          <a:noFill/>
        </p:spPr>
        <p:txBody>
          <a:bodyPr wrap="none" rtlCol="0">
            <a:spAutoFit/>
          </a:bodyPr>
          <a:lstStyle/>
          <a:p>
            <a:pPr algn="ctr"/>
            <a:r>
              <a:rPr lang="tr-TR" sz="800" b="1" dirty="0">
                <a:latin typeface="Arial" panose="020B0604020202020204" pitchFamily="34" charset="0"/>
                <a:cs typeface="Arial" panose="020B0604020202020204" pitchFamily="34" charset="0"/>
              </a:rPr>
              <a:t>Doç. Dr. Murat IŞIK</a:t>
            </a:r>
          </a:p>
          <a:p>
            <a:pPr algn="ctr"/>
            <a:r>
              <a:rPr lang="tr-TR" sz="800" dirty="0" err="1">
                <a:latin typeface="Arial" panose="020B0604020202020204" pitchFamily="34" charset="0"/>
                <a:cs typeface="Arial" panose="020B0604020202020204" pitchFamily="34" charset="0"/>
              </a:rPr>
              <a:t>Anabilimdalı</a:t>
            </a:r>
            <a:r>
              <a:rPr lang="tr-TR" sz="800" dirty="0">
                <a:latin typeface="Arial" panose="020B0604020202020204" pitchFamily="34" charset="0"/>
                <a:cs typeface="Arial" panose="020B0604020202020204" pitchFamily="34" charset="0"/>
              </a:rPr>
              <a:t> Başkanı</a:t>
            </a:r>
          </a:p>
        </p:txBody>
      </p:sp>
      <p:sp>
        <p:nvSpPr>
          <p:cNvPr id="22" name="Metin kutusu 21">
            <a:extLst>
              <a:ext uri="{FF2B5EF4-FFF2-40B4-BE49-F238E27FC236}">
                <a16:creationId xmlns:a16="http://schemas.microsoft.com/office/drawing/2014/main" id="{16B520C1-F1DF-2BD1-6167-BB422106F57F}"/>
              </a:ext>
            </a:extLst>
          </p:cNvPr>
          <p:cNvSpPr txBox="1"/>
          <p:nvPr/>
        </p:nvSpPr>
        <p:spPr>
          <a:xfrm>
            <a:off x="4273115" y="4203586"/>
            <a:ext cx="1534394"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Dr. Öğr. Üyesi Emre BULUT</a:t>
            </a:r>
          </a:p>
        </p:txBody>
      </p:sp>
      <p:sp>
        <p:nvSpPr>
          <p:cNvPr id="23" name="Metin kutusu 22">
            <a:extLst>
              <a:ext uri="{FF2B5EF4-FFF2-40B4-BE49-F238E27FC236}">
                <a16:creationId xmlns:a16="http://schemas.microsoft.com/office/drawing/2014/main" id="{058029AE-794A-254A-E764-81542E16023D}"/>
              </a:ext>
            </a:extLst>
          </p:cNvPr>
          <p:cNvSpPr txBox="1"/>
          <p:nvPr/>
        </p:nvSpPr>
        <p:spPr>
          <a:xfrm>
            <a:off x="6016975" y="4203586"/>
            <a:ext cx="1601721" cy="215444"/>
          </a:xfrm>
          <a:prstGeom prst="rect">
            <a:avLst/>
          </a:prstGeom>
          <a:noFill/>
        </p:spPr>
        <p:txBody>
          <a:bodyPr wrap="none" rtlCol="0">
            <a:spAutoFit/>
          </a:bodyPr>
          <a:lstStyle/>
          <a:p>
            <a:r>
              <a:rPr lang="tr-TR" sz="800" b="1" dirty="0">
                <a:latin typeface="Arial" panose="020B0604020202020204" pitchFamily="34" charset="0"/>
                <a:cs typeface="Arial" panose="020B0604020202020204" pitchFamily="34" charset="0"/>
              </a:rPr>
              <a:t>Öğr. Gör. Dr. İbrahim KASAR</a:t>
            </a:r>
          </a:p>
        </p:txBody>
      </p:sp>
    </p:spTree>
    <p:extLst>
      <p:ext uri="{BB962C8B-B14F-4D97-AF65-F5344CB8AC3E}">
        <p14:creationId xmlns:p14="http://schemas.microsoft.com/office/powerpoint/2010/main" val="2231627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449722" y="483036"/>
            <a:ext cx="51811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Eğitim ve Araştırma Etkinlikleri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605367"/>
            <a:ext cx="7871457" cy="3416320"/>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Lisans ve Lisansüstü programları, kurulacak araştırma merkezi ile Bursa ile yakın bölgesinin ve Türkiye’nin otomotiv alanında gelişimine destek vermeyi ve bir farklılık yaratmayı amaçlamıştır.</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Beş anabilim dalı altında toplanmıştır: Taşıt Tasarım, Taşıt Dinamiği ve Kontrol, Taşıt Tahrik ve Güç Sistemleri, Taşıt Transport Sistemleri, Hibrit ve Elektrikli Taşıt Teknolojileri.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Bölümü otomotiv sektörünün önemli merkezlerinden birisi olan Bursa ilinin konumu gereği, sanayi ile iç içedir, sanayi kuruluşları ile ortak projeler yürütmekte ve danışmanlık hizmetleri vermektedir.</a:t>
            </a:r>
          </a:p>
          <a:p>
            <a:pPr algn="just"/>
            <a:endParaRPr lang="tr-TR" dirty="0">
              <a:latin typeface="Arial" panose="020B0604020202020204" pitchFamily="34" charset="0"/>
              <a:cs typeface="Arial" panose="020B0604020202020204" pitchFamily="34" charset="0"/>
            </a:endParaRPr>
          </a:p>
        </p:txBody>
      </p:sp>
      <p:pic>
        <p:nvPicPr>
          <p:cNvPr id="6" name="Resim 4">
            <a:extLst>
              <a:ext uri="{FF2B5EF4-FFF2-40B4-BE49-F238E27FC236}">
                <a16:creationId xmlns:a16="http://schemas.microsoft.com/office/drawing/2014/main" id="{776CD106-5B6C-1F1E-0E95-3E9BA00F7BB9}"/>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22EE5469-DE7D-F2C9-3EF2-8FFCABA3BE2F}"/>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AED33778-7052-5A41-59A0-D3C07F3E3EFA}"/>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889056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3416636" y="483036"/>
            <a:ext cx="3254575"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Araştırma Konuları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6" name="Resim 4">
            <a:extLst>
              <a:ext uri="{FF2B5EF4-FFF2-40B4-BE49-F238E27FC236}">
                <a16:creationId xmlns:a16="http://schemas.microsoft.com/office/drawing/2014/main" id="{9AB5FFA5-D29A-7208-257D-FBF0A6963882}"/>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C0A85C26-26E7-FCDC-89B0-BD5888918A91}"/>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47AE4DFD-B269-7A0C-4D69-6B3A0D19E9A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5" name="Yuvarlatılmış Dikdörtgen 4">
            <a:extLst>
              <a:ext uri="{FF2B5EF4-FFF2-40B4-BE49-F238E27FC236}">
                <a16:creationId xmlns:a16="http://schemas.microsoft.com/office/drawing/2014/main" id="{1666C7D9-9A82-7C92-EB6F-C0456CCF190A}"/>
              </a:ext>
            </a:extLst>
          </p:cNvPr>
          <p:cNvSpPr/>
          <p:nvPr/>
        </p:nvSpPr>
        <p:spPr>
          <a:xfrm>
            <a:off x="1117125" y="1742057"/>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Hibrid ve Elektrikli Taşıtlar 	</a:t>
            </a:r>
            <a:endParaRPr lang="tr-TR" dirty="0">
              <a:solidFill>
                <a:schemeClr val="tx1"/>
              </a:solidFill>
            </a:endParaRPr>
          </a:p>
        </p:txBody>
      </p:sp>
      <p:sp>
        <p:nvSpPr>
          <p:cNvPr id="8" name="Yuvarlatılmış Dikdörtgen 7">
            <a:extLst>
              <a:ext uri="{FF2B5EF4-FFF2-40B4-BE49-F238E27FC236}">
                <a16:creationId xmlns:a16="http://schemas.microsoft.com/office/drawing/2014/main" id="{883621DC-9127-1A03-7188-7951BBBDD5B9}"/>
              </a:ext>
            </a:extLst>
          </p:cNvPr>
          <p:cNvSpPr/>
          <p:nvPr/>
        </p:nvSpPr>
        <p:spPr>
          <a:xfrm>
            <a:off x="5593778" y="1742057"/>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Yakıt Hücreleri</a:t>
            </a:r>
          </a:p>
        </p:txBody>
      </p:sp>
      <p:sp>
        <p:nvSpPr>
          <p:cNvPr id="9" name="Yuvarlatılmış Dikdörtgen 8">
            <a:extLst>
              <a:ext uri="{FF2B5EF4-FFF2-40B4-BE49-F238E27FC236}">
                <a16:creationId xmlns:a16="http://schemas.microsoft.com/office/drawing/2014/main" id="{83BA33E3-46A6-1F5D-ED7A-EC9C223DFC0E}"/>
              </a:ext>
            </a:extLst>
          </p:cNvPr>
          <p:cNvSpPr/>
          <p:nvPr/>
        </p:nvSpPr>
        <p:spPr>
          <a:xfrm>
            <a:off x="1117125" y="2331934"/>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Taşıt Tasarım ve Dinamiği	</a:t>
            </a:r>
            <a:endParaRPr lang="tr-TR" dirty="0">
              <a:solidFill>
                <a:schemeClr val="tx1"/>
              </a:solidFill>
            </a:endParaRPr>
          </a:p>
        </p:txBody>
      </p:sp>
      <p:sp>
        <p:nvSpPr>
          <p:cNvPr id="10" name="Yuvarlatılmış Dikdörtgen 9">
            <a:extLst>
              <a:ext uri="{FF2B5EF4-FFF2-40B4-BE49-F238E27FC236}">
                <a16:creationId xmlns:a16="http://schemas.microsoft.com/office/drawing/2014/main" id="{213B2B79-A6EA-2F7B-DAFF-4A787D6CA74D}"/>
              </a:ext>
            </a:extLst>
          </p:cNvPr>
          <p:cNvSpPr/>
          <p:nvPr/>
        </p:nvSpPr>
        <p:spPr>
          <a:xfrm>
            <a:off x="5593778" y="2331934"/>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Modelleme ve Simülasyon</a:t>
            </a:r>
            <a:endParaRPr lang="tr-TR" dirty="0">
              <a:solidFill>
                <a:schemeClr val="tx1"/>
              </a:solidFill>
            </a:endParaRPr>
          </a:p>
        </p:txBody>
      </p:sp>
      <p:sp>
        <p:nvSpPr>
          <p:cNvPr id="13" name="Yuvarlatılmış Dikdörtgen 12">
            <a:extLst>
              <a:ext uri="{FF2B5EF4-FFF2-40B4-BE49-F238E27FC236}">
                <a16:creationId xmlns:a16="http://schemas.microsoft.com/office/drawing/2014/main" id="{19D25B30-4B0D-A525-4758-92F2C79EF1E2}"/>
              </a:ext>
            </a:extLst>
          </p:cNvPr>
          <p:cNvSpPr/>
          <p:nvPr/>
        </p:nvSpPr>
        <p:spPr>
          <a:xfrm>
            <a:off x="1117124" y="2921811"/>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Alternatif Yakıtlar	</a:t>
            </a:r>
            <a:endParaRPr lang="tr-TR" dirty="0">
              <a:solidFill>
                <a:schemeClr val="tx1"/>
              </a:solidFill>
            </a:endParaRPr>
          </a:p>
        </p:txBody>
      </p:sp>
      <p:sp>
        <p:nvSpPr>
          <p:cNvPr id="14" name="Yuvarlatılmış Dikdörtgen 13">
            <a:extLst>
              <a:ext uri="{FF2B5EF4-FFF2-40B4-BE49-F238E27FC236}">
                <a16:creationId xmlns:a16="http://schemas.microsoft.com/office/drawing/2014/main" id="{AE6DB154-307E-2EB8-4183-3B64BDBE7C65}"/>
              </a:ext>
            </a:extLst>
          </p:cNvPr>
          <p:cNvSpPr/>
          <p:nvPr/>
        </p:nvSpPr>
        <p:spPr>
          <a:xfrm>
            <a:off x="5618123" y="2921811"/>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Taşıt Malzemeleri</a:t>
            </a:r>
            <a:endParaRPr lang="tr-TR" dirty="0">
              <a:solidFill>
                <a:schemeClr val="tx1"/>
              </a:solidFill>
            </a:endParaRPr>
          </a:p>
        </p:txBody>
      </p:sp>
      <p:sp>
        <p:nvSpPr>
          <p:cNvPr id="15" name="Yuvarlatılmış Dikdörtgen 14">
            <a:extLst>
              <a:ext uri="{FF2B5EF4-FFF2-40B4-BE49-F238E27FC236}">
                <a16:creationId xmlns:a16="http://schemas.microsoft.com/office/drawing/2014/main" id="{064C5AF8-A62D-7A47-02C2-09AA3D411696}"/>
              </a:ext>
            </a:extLst>
          </p:cNvPr>
          <p:cNvSpPr/>
          <p:nvPr/>
        </p:nvSpPr>
        <p:spPr>
          <a:xfrm>
            <a:off x="1117124" y="3511688"/>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Otonom Taşıtlar	</a:t>
            </a:r>
            <a:endParaRPr lang="tr-TR" dirty="0">
              <a:solidFill>
                <a:schemeClr val="tx1"/>
              </a:solidFill>
            </a:endParaRPr>
          </a:p>
        </p:txBody>
      </p:sp>
      <p:sp>
        <p:nvSpPr>
          <p:cNvPr id="16" name="Yuvarlatılmış Dikdörtgen 15">
            <a:extLst>
              <a:ext uri="{FF2B5EF4-FFF2-40B4-BE49-F238E27FC236}">
                <a16:creationId xmlns:a16="http://schemas.microsoft.com/office/drawing/2014/main" id="{9B0E2010-A84C-C7A3-1A05-BF09AF95A107}"/>
              </a:ext>
            </a:extLst>
          </p:cNvPr>
          <p:cNvSpPr/>
          <p:nvPr/>
        </p:nvSpPr>
        <p:spPr>
          <a:xfrm>
            <a:off x="5618123" y="3511688"/>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İçten Yanmalı Motorlar</a:t>
            </a:r>
            <a:endParaRPr lang="tr-TR" dirty="0">
              <a:solidFill>
                <a:schemeClr val="tx1"/>
              </a:solidFill>
            </a:endParaRPr>
          </a:p>
        </p:txBody>
      </p:sp>
      <p:sp>
        <p:nvSpPr>
          <p:cNvPr id="17" name="Yuvarlatılmış Dikdörtgen 16">
            <a:extLst>
              <a:ext uri="{FF2B5EF4-FFF2-40B4-BE49-F238E27FC236}">
                <a16:creationId xmlns:a16="http://schemas.microsoft.com/office/drawing/2014/main" id="{CD2E7230-15E3-B3C4-FA0B-EFDFBDA9E3AF}"/>
              </a:ext>
            </a:extLst>
          </p:cNvPr>
          <p:cNvSpPr/>
          <p:nvPr/>
        </p:nvSpPr>
        <p:spPr>
          <a:xfrm>
            <a:off x="1117124" y="4101565"/>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Enerji ve Güç Sistemleri</a:t>
            </a:r>
            <a:endParaRPr lang="tr-TR" dirty="0">
              <a:solidFill>
                <a:schemeClr val="tx1"/>
              </a:solidFill>
            </a:endParaRPr>
          </a:p>
        </p:txBody>
      </p:sp>
      <p:sp>
        <p:nvSpPr>
          <p:cNvPr id="18" name="Yuvarlatılmış Dikdörtgen 17">
            <a:extLst>
              <a:ext uri="{FF2B5EF4-FFF2-40B4-BE49-F238E27FC236}">
                <a16:creationId xmlns:a16="http://schemas.microsoft.com/office/drawing/2014/main" id="{C4AB6C6E-9048-A3B6-15BC-5C5774A39726}"/>
              </a:ext>
            </a:extLst>
          </p:cNvPr>
          <p:cNvSpPr/>
          <p:nvPr/>
        </p:nvSpPr>
        <p:spPr>
          <a:xfrm>
            <a:off x="5618122" y="4100192"/>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Mekatronik</a:t>
            </a:r>
          </a:p>
        </p:txBody>
      </p:sp>
      <p:sp>
        <p:nvSpPr>
          <p:cNvPr id="19" name="Yuvarlatılmış Dikdörtgen 18">
            <a:extLst>
              <a:ext uri="{FF2B5EF4-FFF2-40B4-BE49-F238E27FC236}">
                <a16:creationId xmlns:a16="http://schemas.microsoft.com/office/drawing/2014/main" id="{C3445893-BEDB-3C41-872E-25F62735B240}"/>
              </a:ext>
            </a:extLst>
          </p:cNvPr>
          <p:cNvSpPr/>
          <p:nvPr/>
        </p:nvSpPr>
        <p:spPr>
          <a:xfrm>
            <a:off x="1117124" y="4691217"/>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Güç Aktarma Sistemleri</a:t>
            </a:r>
            <a:endParaRPr lang="tr-TR" dirty="0">
              <a:solidFill>
                <a:schemeClr val="tx1"/>
              </a:solidFill>
            </a:endParaRPr>
          </a:p>
        </p:txBody>
      </p:sp>
      <p:sp>
        <p:nvSpPr>
          <p:cNvPr id="20" name="Yuvarlatılmış Dikdörtgen 19">
            <a:extLst>
              <a:ext uri="{FF2B5EF4-FFF2-40B4-BE49-F238E27FC236}">
                <a16:creationId xmlns:a16="http://schemas.microsoft.com/office/drawing/2014/main" id="{AB6565CD-23B3-5B94-965E-742F9B212138}"/>
              </a:ext>
            </a:extLst>
          </p:cNvPr>
          <p:cNvSpPr/>
          <p:nvPr/>
        </p:nvSpPr>
        <p:spPr>
          <a:xfrm>
            <a:off x="5618121" y="4688696"/>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Kontrol Sistemleri</a:t>
            </a:r>
          </a:p>
        </p:txBody>
      </p:sp>
    </p:spTree>
    <p:extLst>
      <p:ext uri="{BB962C8B-B14F-4D97-AF65-F5344CB8AC3E}">
        <p14:creationId xmlns:p14="http://schemas.microsoft.com/office/powerpoint/2010/main" val="844966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CB3D3-2372-617D-1663-7B6575686C67}"/>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7C2250EF-C47E-AE37-CE7A-ECB02CBBDEBB}"/>
              </a:ext>
            </a:extLst>
          </p:cNvPr>
          <p:cNvSpPr>
            <a:spLocks noChangeArrowheads="1"/>
          </p:cNvSpPr>
          <p:nvPr/>
        </p:nvSpPr>
        <p:spPr bwMode="auto">
          <a:xfrm>
            <a:off x="3416636" y="483036"/>
            <a:ext cx="3254575"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Araştırma Konuları</a:t>
            </a:r>
          </a:p>
        </p:txBody>
      </p:sp>
      <p:sp>
        <p:nvSpPr>
          <p:cNvPr id="12" name="Google Shape;125;p1">
            <a:extLst>
              <a:ext uri="{FF2B5EF4-FFF2-40B4-BE49-F238E27FC236}">
                <a16:creationId xmlns:a16="http://schemas.microsoft.com/office/drawing/2014/main" id="{76491BB2-F59F-BB7A-117B-1D0A5318E8D1}"/>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6" name="Resim 4">
            <a:extLst>
              <a:ext uri="{FF2B5EF4-FFF2-40B4-BE49-F238E27FC236}">
                <a16:creationId xmlns:a16="http://schemas.microsoft.com/office/drawing/2014/main" id="{AFB63A48-C96C-E0A5-A486-71A074EA227E}"/>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332C8DE9-4651-41B2-AFA3-54F456118BBF}"/>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905FBD32-7147-59E6-5B70-729BFBD63FAC}"/>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9" name="Yuvarlatılmış Dikdörtgen 8">
            <a:extLst>
              <a:ext uri="{FF2B5EF4-FFF2-40B4-BE49-F238E27FC236}">
                <a16:creationId xmlns:a16="http://schemas.microsoft.com/office/drawing/2014/main" id="{FF9DA48A-C79E-EE50-75E7-467FF5651F66}"/>
              </a:ext>
            </a:extLst>
          </p:cNvPr>
          <p:cNvSpPr/>
          <p:nvPr/>
        </p:nvSpPr>
        <p:spPr>
          <a:xfrm>
            <a:off x="1117125" y="1745280"/>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Transport, Altyapı, Lojistik</a:t>
            </a:r>
          </a:p>
        </p:txBody>
      </p:sp>
      <p:sp>
        <p:nvSpPr>
          <p:cNvPr id="10" name="Yuvarlatılmış Dikdörtgen 9">
            <a:extLst>
              <a:ext uri="{FF2B5EF4-FFF2-40B4-BE49-F238E27FC236}">
                <a16:creationId xmlns:a16="http://schemas.microsoft.com/office/drawing/2014/main" id="{1C405D71-2F6E-3872-31DA-0D1727B6FC2E}"/>
              </a:ext>
            </a:extLst>
          </p:cNvPr>
          <p:cNvSpPr/>
          <p:nvPr/>
        </p:nvSpPr>
        <p:spPr>
          <a:xfrm>
            <a:off x="5593778" y="1745280"/>
            <a:ext cx="3394055"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altLang="tr-TR" dirty="0">
                <a:solidFill>
                  <a:schemeClr val="tx1"/>
                </a:solidFill>
                <a:latin typeface="Arial" panose="020B0604020202020204" pitchFamily="34" charset="0"/>
                <a:cs typeface="Arial" panose="020B0604020202020204" pitchFamily="34" charset="0"/>
              </a:rPr>
              <a:t>Otomotiv üretim yöntemleri</a:t>
            </a:r>
            <a:endParaRPr lang="tr-TR" dirty="0">
              <a:solidFill>
                <a:schemeClr val="tx1"/>
              </a:solidFill>
            </a:endParaRPr>
          </a:p>
        </p:txBody>
      </p:sp>
      <p:sp>
        <p:nvSpPr>
          <p:cNvPr id="13" name="Yuvarlatılmış Dikdörtgen 12">
            <a:extLst>
              <a:ext uri="{FF2B5EF4-FFF2-40B4-BE49-F238E27FC236}">
                <a16:creationId xmlns:a16="http://schemas.microsoft.com/office/drawing/2014/main" id="{047E8E69-AB3A-6D1B-E945-78E94C876F9C}"/>
              </a:ext>
            </a:extLst>
          </p:cNvPr>
          <p:cNvSpPr/>
          <p:nvPr/>
        </p:nvSpPr>
        <p:spPr>
          <a:xfrm>
            <a:off x="1117124" y="2335157"/>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Taşıt Güvenliği, Pasif ve Aktif Güvenlik Sistemleri 	</a:t>
            </a:r>
          </a:p>
        </p:txBody>
      </p:sp>
      <p:sp>
        <p:nvSpPr>
          <p:cNvPr id="15" name="Yuvarlatılmış Dikdörtgen 14">
            <a:extLst>
              <a:ext uri="{FF2B5EF4-FFF2-40B4-BE49-F238E27FC236}">
                <a16:creationId xmlns:a16="http://schemas.microsoft.com/office/drawing/2014/main" id="{79732AB0-8F7A-0998-1285-0BC7C31A078C}"/>
              </a:ext>
            </a:extLst>
          </p:cNvPr>
          <p:cNvSpPr/>
          <p:nvPr/>
        </p:nvSpPr>
        <p:spPr>
          <a:xfrm>
            <a:off x="1117124" y="2925034"/>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Otomotivde yapay zeka, makine öğrenmesi, derin öğrenme uygulamaları</a:t>
            </a:r>
          </a:p>
        </p:txBody>
      </p:sp>
      <p:sp>
        <p:nvSpPr>
          <p:cNvPr id="17" name="Yuvarlatılmış Dikdörtgen 16">
            <a:extLst>
              <a:ext uri="{FF2B5EF4-FFF2-40B4-BE49-F238E27FC236}">
                <a16:creationId xmlns:a16="http://schemas.microsoft.com/office/drawing/2014/main" id="{7A2913D3-58BA-EA8E-C668-8363D09012F3}"/>
              </a:ext>
            </a:extLst>
          </p:cNvPr>
          <p:cNvSpPr/>
          <p:nvPr/>
        </p:nvSpPr>
        <p:spPr>
          <a:xfrm>
            <a:off x="1117124" y="3514911"/>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altLang="tr-TR" dirty="0">
                <a:solidFill>
                  <a:schemeClr val="tx1"/>
                </a:solidFill>
                <a:latin typeface="Arial" panose="020B0604020202020204" pitchFamily="34" charset="0"/>
                <a:cs typeface="Arial" panose="020B0604020202020204" pitchFamily="34" charset="0"/>
              </a:rPr>
              <a:t>Otomotiv ile ilgili öngörü ve strateji belirleme çalışmaları</a:t>
            </a:r>
          </a:p>
        </p:txBody>
      </p:sp>
      <p:sp>
        <p:nvSpPr>
          <p:cNvPr id="2" name="Yuvarlatılmış Dikdörtgen 1">
            <a:extLst>
              <a:ext uri="{FF2B5EF4-FFF2-40B4-BE49-F238E27FC236}">
                <a16:creationId xmlns:a16="http://schemas.microsoft.com/office/drawing/2014/main" id="{65CE4D0E-9896-D776-9AC0-790F1A24C380}"/>
              </a:ext>
            </a:extLst>
          </p:cNvPr>
          <p:cNvSpPr/>
          <p:nvPr/>
        </p:nvSpPr>
        <p:spPr>
          <a:xfrm>
            <a:off x="1117124" y="4104788"/>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Bilgisayar destekli tasarım ve imalat	</a:t>
            </a:r>
            <a:endParaRPr lang="tr-TR" altLang="tr-TR" dirty="0">
              <a:solidFill>
                <a:schemeClr val="tx1"/>
              </a:solidFill>
              <a:latin typeface="Arial" panose="020B0604020202020204" pitchFamily="34" charset="0"/>
              <a:cs typeface="Arial" panose="020B0604020202020204" pitchFamily="34" charset="0"/>
            </a:endParaRPr>
          </a:p>
        </p:txBody>
      </p:sp>
      <p:sp>
        <p:nvSpPr>
          <p:cNvPr id="4" name="Yuvarlatılmış Dikdörtgen 3">
            <a:extLst>
              <a:ext uri="{FF2B5EF4-FFF2-40B4-BE49-F238E27FC236}">
                <a16:creationId xmlns:a16="http://schemas.microsoft.com/office/drawing/2014/main" id="{978B1584-596F-DAE5-C00B-1BF453E04E45}"/>
              </a:ext>
            </a:extLst>
          </p:cNvPr>
          <p:cNvSpPr/>
          <p:nvPr/>
        </p:nvSpPr>
        <p:spPr>
          <a:xfrm>
            <a:off x="1117124" y="4694665"/>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Arial" panose="020B0604020202020204" pitchFamily="34" charset="0"/>
                <a:cs typeface="Arial" panose="020B0604020202020204" pitchFamily="34" charset="0"/>
              </a:rPr>
              <a:t>Taşıt tasarım ve imalat optimizasyon çalışmaları</a:t>
            </a:r>
          </a:p>
        </p:txBody>
      </p:sp>
    </p:spTree>
    <p:extLst>
      <p:ext uri="{BB962C8B-B14F-4D97-AF65-F5344CB8AC3E}">
        <p14:creationId xmlns:p14="http://schemas.microsoft.com/office/powerpoint/2010/main" val="3875205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3607274" y="483036"/>
            <a:ext cx="3049317"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Bölüm Tarihçesi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pic>
        <p:nvPicPr>
          <p:cNvPr id="13" name="Resim 4"/>
          <p:cNvPicPr>
            <a:picLocks noChangeAspect="1" noChangeArrowheads="1"/>
          </p:cNvPicPr>
          <p:nvPr/>
        </p:nvPicPr>
        <p:blipFill>
          <a:blip r:embed="rId2"/>
          <a:srcRect/>
          <a:stretch/>
        </p:blipFill>
        <p:spPr bwMode="auto">
          <a:xfrm>
            <a:off x="8346631" y="157494"/>
            <a:ext cx="1233726" cy="1248173"/>
          </a:xfrm>
          <a:prstGeom prst="rect">
            <a:avLst/>
          </a:prstGeom>
          <a:noFill/>
        </p:spPr>
      </p:pic>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Picture 7" descr="C:\SONY-NETBOOK-F\Bolum\OMB\OMBBinaProjesi\BinaYerleşimProjesi\DSC_0154.JPG">
            <a:extLst>
              <a:ext uri="{FF2B5EF4-FFF2-40B4-BE49-F238E27FC236}">
                <a16:creationId xmlns:a16="http://schemas.microsoft.com/office/drawing/2014/main" id="{A6B097FD-35CC-1860-89AE-042A0273C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8314" y="2951199"/>
            <a:ext cx="5783995" cy="218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a:extLst>
              <a:ext uri="{FF2B5EF4-FFF2-40B4-BE49-F238E27FC236}">
                <a16:creationId xmlns:a16="http://schemas.microsoft.com/office/drawing/2014/main" id="{5FE80F6B-6E84-6120-101D-D79BC152A267}"/>
              </a:ext>
            </a:extLst>
          </p:cNvPr>
          <p:cNvSpPr txBox="1"/>
          <p:nvPr/>
        </p:nvSpPr>
        <p:spPr>
          <a:xfrm>
            <a:off x="1117127" y="1595318"/>
            <a:ext cx="7845895" cy="1200329"/>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2010-2011 eğitim-öğretim döneminde Tezli ve Tezsiz Yüksek Lisans, 2014-2015 döneminde Tezli İkinci Öğretim Yüksek Lisans, 2011-2012 döneminde Lisans, 2012-2013 döneminde Doktora düzeyinde eğitim vermeye başlamıştır. </a:t>
            </a:r>
          </a:p>
        </p:txBody>
      </p:sp>
      <p:pic>
        <p:nvPicPr>
          <p:cNvPr id="6" name="Resim 4">
            <a:extLst>
              <a:ext uri="{FF2B5EF4-FFF2-40B4-BE49-F238E27FC236}">
                <a16:creationId xmlns:a16="http://schemas.microsoft.com/office/drawing/2014/main" id="{AFA352F4-A11A-5318-0C5C-DACE7660B761}"/>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sp>
        <p:nvSpPr>
          <p:cNvPr id="5" name="Dikdörtgen 4">
            <a:extLst>
              <a:ext uri="{FF2B5EF4-FFF2-40B4-BE49-F238E27FC236}">
                <a16:creationId xmlns:a16="http://schemas.microsoft.com/office/drawing/2014/main" id="{52A0ED6E-64DE-9822-92D7-39F239A4B174}"/>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785686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4041867" y="483036"/>
            <a:ext cx="200411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Derslikler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Picture 2" descr="C:\Users\f\Pictures\2012-01-13\001.JPG">
            <a:extLst>
              <a:ext uri="{FF2B5EF4-FFF2-40B4-BE49-F238E27FC236}">
                <a16:creationId xmlns:a16="http://schemas.microsoft.com/office/drawing/2014/main" id="{5C804E9E-57DB-D06E-8E17-C2D0A9996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3060"/>
          <a:stretch>
            <a:fillRect/>
          </a:stretch>
        </p:blipFill>
        <p:spPr bwMode="auto">
          <a:xfrm>
            <a:off x="1117130" y="1620351"/>
            <a:ext cx="3025472" cy="1696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C:\SONY-NETBOOK-F\Bolum\OMB\WebPage\YeniWebPage\29AralıkBurkonFotolar\Seçilenler\IMG_8358.jpg">
            <a:extLst>
              <a:ext uri="{FF2B5EF4-FFF2-40B4-BE49-F238E27FC236}">
                <a16:creationId xmlns:a16="http://schemas.microsoft.com/office/drawing/2014/main" id="{670A9125-CD8A-8BC7-517B-490360DA45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3138" y="1605063"/>
            <a:ext cx="2930357" cy="1710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C:\SONY-NETBOOK-F\Bolum\OMB\WebPage\YeniWebPage\29AralıkBurkonFotolar\Seçilenler\IMG_8391.jpg">
            <a:extLst>
              <a:ext uri="{FF2B5EF4-FFF2-40B4-BE49-F238E27FC236}">
                <a16:creationId xmlns:a16="http://schemas.microsoft.com/office/drawing/2014/main" id="{81CB9FD8-7F5D-AE65-1175-673CB8DF22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133" y="3455945"/>
            <a:ext cx="2930357" cy="178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DB2EB49D-1CC6-83AC-A563-1DD6436D36EE}"/>
              </a:ext>
            </a:extLst>
          </p:cNvPr>
          <p:cNvPicPr>
            <a:picLocks noChangeAspect="1" noChangeArrowheads="1"/>
          </p:cNvPicPr>
          <p:nvPr/>
        </p:nvPicPr>
        <p:blipFill>
          <a:blip r:embed="rId5"/>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A724ECF4-3019-3D11-D2A2-28277C29DEB9}"/>
              </a:ext>
            </a:extLst>
          </p:cNvPr>
          <p:cNvPicPr>
            <a:picLocks noChangeAspect="1" noChangeArrowheads="1"/>
          </p:cNvPicPr>
          <p:nvPr/>
        </p:nvPicPr>
        <p:blipFill>
          <a:blip r:embed="rId6"/>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D7CEE2B1-8C2A-1A85-802C-D1FFBD6FA182}"/>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93636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588246" y="480280"/>
            <a:ext cx="4911355"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Binası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Picture 2" descr="C:\SONY-NETBOOK-F\Bolum\OMB\WebPage\YeniWebPage\29AralıkBurkonFotolar\Seçilenler\IMG_8318.jpg">
            <a:extLst>
              <a:ext uri="{FF2B5EF4-FFF2-40B4-BE49-F238E27FC236}">
                <a16:creationId xmlns:a16="http://schemas.microsoft.com/office/drawing/2014/main" id="{45E428E8-FAD3-3C4B-FD02-2042F3CC6D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130" y="2231297"/>
            <a:ext cx="3759200"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SONY-NETBOOK-F\Bolum\OMB\WebPage\YeniWebPage\29AralıkBurkonFotolar\Seçilenler\IMG_8367.jpg">
            <a:extLst>
              <a:ext uri="{FF2B5EF4-FFF2-40B4-BE49-F238E27FC236}">
                <a16:creationId xmlns:a16="http://schemas.microsoft.com/office/drawing/2014/main" id="{F70212DD-FF7E-74AC-4D20-48238A43C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3194" y="2231296"/>
            <a:ext cx="3670300"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Metin kutusu 6">
            <a:extLst>
              <a:ext uri="{FF2B5EF4-FFF2-40B4-BE49-F238E27FC236}">
                <a16:creationId xmlns:a16="http://schemas.microsoft.com/office/drawing/2014/main" id="{F3D429C6-6C1F-A9DF-16F8-B1658C3C7222}"/>
              </a:ext>
            </a:extLst>
          </p:cNvPr>
          <p:cNvSpPr txBox="1"/>
          <p:nvPr/>
        </p:nvSpPr>
        <p:spPr>
          <a:xfrm>
            <a:off x="955113" y="4242802"/>
            <a:ext cx="4083234" cy="369332"/>
          </a:xfrm>
          <a:prstGeom prst="rect">
            <a:avLst/>
          </a:prstGeom>
          <a:noFill/>
        </p:spPr>
        <p:txBody>
          <a:bodyPr wrap="none" rtlCol="0">
            <a:spAutoFit/>
          </a:bodyPr>
          <a:lstStyle/>
          <a:p>
            <a:r>
              <a:rPr lang="tr-TR" dirty="0">
                <a:latin typeface="Arial" panose="020B0604020202020204" pitchFamily="34" charset="0"/>
                <a:cs typeface="Arial" panose="020B0604020202020204" pitchFamily="34" charset="0"/>
              </a:rPr>
              <a:t>Öğrenci Çalışma ve Dinlenme Alanları</a:t>
            </a:r>
          </a:p>
        </p:txBody>
      </p:sp>
      <p:sp>
        <p:nvSpPr>
          <p:cNvPr id="8" name="Metin kutusu 7">
            <a:extLst>
              <a:ext uri="{FF2B5EF4-FFF2-40B4-BE49-F238E27FC236}">
                <a16:creationId xmlns:a16="http://schemas.microsoft.com/office/drawing/2014/main" id="{924095D1-157B-23EB-F4C9-93628C2150C9}"/>
              </a:ext>
            </a:extLst>
          </p:cNvPr>
          <p:cNvSpPr txBox="1"/>
          <p:nvPr/>
        </p:nvSpPr>
        <p:spPr>
          <a:xfrm>
            <a:off x="6119093" y="4242802"/>
            <a:ext cx="2018501" cy="369332"/>
          </a:xfrm>
          <a:prstGeom prst="rect">
            <a:avLst/>
          </a:prstGeom>
          <a:noFill/>
        </p:spPr>
        <p:txBody>
          <a:bodyPr wrap="none" rtlCol="0">
            <a:spAutoFit/>
          </a:bodyPr>
          <a:lstStyle/>
          <a:p>
            <a:r>
              <a:rPr lang="tr-TR" dirty="0">
                <a:latin typeface="Arial" panose="020B0604020202020204" pitchFamily="34" charset="0"/>
                <a:cs typeface="Arial" panose="020B0604020202020204" pitchFamily="34" charset="0"/>
              </a:rPr>
              <a:t>Konferans Salonu</a:t>
            </a:r>
          </a:p>
        </p:txBody>
      </p:sp>
      <p:pic>
        <p:nvPicPr>
          <p:cNvPr id="9" name="Resim 4">
            <a:extLst>
              <a:ext uri="{FF2B5EF4-FFF2-40B4-BE49-F238E27FC236}">
                <a16:creationId xmlns:a16="http://schemas.microsoft.com/office/drawing/2014/main" id="{D3561232-5442-06DD-1C0F-461964486E16}"/>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7C9518E4-D94D-EAE6-6E1A-F951E5B47F27}"/>
              </a:ext>
            </a:extLst>
          </p:cNvPr>
          <p:cNvPicPr>
            <a:picLocks noChangeAspect="1" noChangeArrowheads="1"/>
          </p:cNvPicPr>
          <p:nvPr/>
        </p:nvPicPr>
        <p:blipFill>
          <a:blip r:embed="rId5"/>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247BE5FF-A578-007F-03FB-E036A7EC4D4D}"/>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66526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64900" y="483036"/>
            <a:ext cx="6180712"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Eğitim-Öğretim Programlarının Amacı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605367"/>
            <a:ext cx="7871457" cy="2308324"/>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Türk Otomotiv Endüstrisini daha ileriye götürecek, otomotiv sektörünün gereksinimi olan nitelikli araştırmacı, yenilikçi iş gücünün yetişmesine katkıda bulunmak, otomotiv alanında Ar-</a:t>
            </a:r>
            <a:r>
              <a:rPr lang="tr-TR" dirty="0" err="1">
                <a:latin typeface="Arial" panose="020B0604020202020204" pitchFamily="34" charset="0"/>
                <a:cs typeface="Arial" panose="020B0604020202020204" pitchFamily="34" charset="0"/>
              </a:rPr>
              <a:t>Ge</a:t>
            </a:r>
            <a:r>
              <a:rPr lang="tr-TR" dirty="0">
                <a:latin typeface="Arial" panose="020B0604020202020204" pitchFamily="34" charset="0"/>
                <a:cs typeface="Arial" panose="020B0604020202020204" pitchFamily="34" charset="0"/>
              </a:rPr>
              <a:t> çalışmalarının yapılmasına ve Üniversite-Sanayi işbirliğinin geliştirilmesine destek olmaktır. Ders Planları, bu amacı gerçekleştirmek ve Otomotiv Mühendisliği Bölümünden mezun olduğunda sektörde görev almaya hazır bilgi ve yeteneğe sahip mühendislerin yetiştirilmesine olanak sağlayacak şekilde, bölümün vizyon ve misyonuna uygun olarak yapılandırılmıştır.</a:t>
            </a:r>
          </a:p>
        </p:txBody>
      </p:sp>
      <p:pic>
        <p:nvPicPr>
          <p:cNvPr id="6" name="Resim 4">
            <a:extLst>
              <a:ext uri="{FF2B5EF4-FFF2-40B4-BE49-F238E27FC236}">
                <a16:creationId xmlns:a16="http://schemas.microsoft.com/office/drawing/2014/main" id="{4E6377C4-A96B-83C7-A1EB-487DD37BED24}"/>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E75E7B62-7931-31E9-971A-A7B5A42F6092}"/>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B649F4A2-257C-7E73-6801-DBD48649FB6B}"/>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731602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3784255" y="483036"/>
            <a:ext cx="251211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a:solidFill>
                  <a:srgbClr val="002060"/>
                </a:solidFill>
                <a:latin typeface="Arial" panose="020B0604020202020204" pitchFamily="34" charset="0"/>
                <a:cs typeface="Arial" panose="020B0604020202020204" pitchFamily="34" charset="0"/>
              </a:rPr>
              <a:t>Lisans Eğitimi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801609" y="1605367"/>
            <a:ext cx="8660648" cy="3970318"/>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lisans programı içeriği ve ders planı otomotiv mühendisliği bölümleri ders planları ve Türkiye’ de sektörün gereksinimleri göz önüne alınarak oluşturulmuştur.</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Sınıf/Yıl                             Dersler</a:t>
            </a:r>
          </a:p>
          <a:p>
            <a:pPr algn="just"/>
            <a:endParaRPr lang="tr-TR" b="1"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Hazırlık (İsteğe Bağlı)	İngilizce dil dersleri</a:t>
            </a:r>
          </a:p>
          <a:p>
            <a:pPr algn="just"/>
            <a:r>
              <a:rPr lang="tr-TR" dirty="0">
                <a:latin typeface="Arial" panose="020B0604020202020204" pitchFamily="34" charset="0"/>
                <a:cs typeface="Arial" panose="020B0604020202020204" pitchFamily="34" charset="0"/>
              </a:rPr>
              <a:t>	1		Temel bilimler dersleri</a:t>
            </a:r>
          </a:p>
          <a:p>
            <a:pPr algn="just"/>
            <a:r>
              <a:rPr lang="tr-TR" dirty="0">
                <a:latin typeface="Arial" panose="020B0604020202020204" pitchFamily="34" charset="0"/>
                <a:cs typeface="Arial" panose="020B0604020202020204" pitchFamily="34" charset="0"/>
              </a:rPr>
              <a:t>	2		Temel mühendislik dersleri</a:t>
            </a:r>
          </a:p>
          <a:p>
            <a:pPr algn="just"/>
            <a:r>
              <a:rPr lang="tr-TR" dirty="0">
                <a:latin typeface="Arial" panose="020B0604020202020204" pitchFamily="34" charset="0"/>
                <a:cs typeface="Arial" panose="020B0604020202020204" pitchFamily="34" charset="0"/>
              </a:rPr>
              <a:t>	3		Otomotiv mühendisliği mesleki dersleri</a:t>
            </a:r>
          </a:p>
          <a:p>
            <a:pPr algn="just"/>
            <a:r>
              <a:rPr lang="tr-TR" dirty="0">
                <a:latin typeface="Arial" panose="020B0604020202020204" pitchFamily="34" charset="0"/>
                <a:cs typeface="Arial" panose="020B0604020202020204" pitchFamily="34" charset="0"/>
              </a:rPr>
              <a:t>	4		Otomotiv mühendisliği mesleki dersleri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(Sosyal seçimli dersler 2. ve 3. sınıflar)</a:t>
            </a:r>
          </a:p>
          <a:p>
            <a:pPr algn="just"/>
            <a:endParaRPr lang="tr-TR" dirty="0">
              <a:latin typeface="Arial" panose="020B0604020202020204" pitchFamily="34" charset="0"/>
              <a:cs typeface="Arial" panose="020B0604020202020204" pitchFamily="34" charset="0"/>
            </a:endParaRPr>
          </a:p>
        </p:txBody>
      </p:sp>
      <p:pic>
        <p:nvPicPr>
          <p:cNvPr id="5" name="Resim 4">
            <a:extLst>
              <a:ext uri="{FF2B5EF4-FFF2-40B4-BE49-F238E27FC236}">
                <a16:creationId xmlns:a16="http://schemas.microsoft.com/office/drawing/2014/main" id="{9F40C17C-F41F-CEE7-38F8-D80531F41344}"/>
              </a:ext>
            </a:extLst>
          </p:cNvPr>
          <p:cNvPicPr>
            <a:picLocks noChangeAspect="1" noChangeArrowheads="1"/>
          </p:cNvPicPr>
          <p:nvPr/>
        </p:nvPicPr>
        <p:blipFill>
          <a:blip r:embed="rId2"/>
          <a:srcRect/>
          <a:stretch/>
        </p:blipFill>
        <p:spPr bwMode="auto">
          <a:xfrm>
            <a:off x="8339408" y="157494"/>
            <a:ext cx="1248173" cy="1248173"/>
          </a:xfrm>
          <a:prstGeom prst="rect">
            <a:avLst/>
          </a:prstGeom>
          <a:noFill/>
        </p:spPr>
      </p:pic>
      <p:pic>
        <p:nvPicPr>
          <p:cNvPr id="6" name="Resim 4">
            <a:extLst>
              <a:ext uri="{FF2B5EF4-FFF2-40B4-BE49-F238E27FC236}">
                <a16:creationId xmlns:a16="http://schemas.microsoft.com/office/drawing/2014/main" id="{A782CC45-12CF-5D24-6C95-77C84398A59B}"/>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311393D0-E1A4-09EA-977E-4508B51817DF}"/>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528D2946-A4AA-168A-3BFA-2FAC26692033}"/>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975649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85113" y="198023"/>
            <a:ext cx="6310391"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Öğrencilerinin Ders Uygulama Proje Sunumları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865805"/>
            <a:ext cx="7871457" cy="1200329"/>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öğrencileri Sektörde çalışmaya hazır gerekli becerileri kazanmış olarak eğitim almaktadır. Taşıt Tasarım Dersi örneğinde olduğu gibi takım çalışması ve bireysel çalışmalarını proje temelinde yapmakta ve çalışmasını sunarak deneyim kazanmaktadır.</a:t>
            </a:r>
          </a:p>
        </p:txBody>
      </p:sp>
      <p:pic>
        <p:nvPicPr>
          <p:cNvPr id="3" name="Resim 6" descr="C:\SONY-NETBOOK-F\Bolum\OMB\Programlar\L\OMP\2015-2016 Bahar\FOTOLAR\20160620_131640 - Kopya.jpg">
            <a:extLst>
              <a:ext uri="{FF2B5EF4-FFF2-40B4-BE49-F238E27FC236}">
                <a16:creationId xmlns:a16="http://schemas.microsoft.com/office/drawing/2014/main" id="{FFC7BE56-0501-5173-BD55-786B21EEB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04" t="19157" b="7381"/>
          <a:stretch>
            <a:fillRect/>
          </a:stretch>
        </p:blipFill>
        <p:spPr bwMode="auto">
          <a:xfrm>
            <a:off x="2685253" y="3208333"/>
            <a:ext cx="4710113"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4">
            <a:extLst>
              <a:ext uri="{FF2B5EF4-FFF2-40B4-BE49-F238E27FC236}">
                <a16:creationId xmlns:a16="http://schemas.microsoft.com/office/drawing/2014/main" id="{718D0884-22E4-AEB8-032B-B04BEFC1DBD1}"/>
              </a:ext>
            </a:extLst>
          </p:cNvPr>
          <p:cNvPicPr>
            <a:picLocks noChangeAspect="1" noChangeArrowheads="1"/>
          </p:cNvPicPr>
          <p:nvPr/>
        </p:nvPicPr>
        <p:blipFill>
          <a:blip r:embed="rId3"/>
          <a:srcRect/>
          <a:stretch/>
        </p:blipFill>
        <p:spPr bwMode="auto">
          <a:xfrm>
            <a:off x="493044" y="157494"/>
            <a:ext cx="1248173" cy="1248173"/>
          </a:xfrm>
          <a:prstGeom prst="rect">
            <a:avLst/>
          </a:prstGeom>
          <a:noFill/>
        </p:spPr>
      </p:pic>
      <p:pic>
        <p:nvPicPr>
          <p:cNvPr id="8" name="Resim 4">
            <a:extLst>
              <a:ext uri="{FF2B5EF4-FFF2-40B4-BE49-F238E27FC236}">
                <a16:creationId xmlns:a16="http://schemas.microsoft.com/office/drawing/2014/main" id="{6C647C30-B289-B914-F3EC-9597FFA401EC}"/>
              </a:ext>
            </a:extLst>
          </p:cNvPr>
          <p:cNvPicPr>
            <a:picLocks noChangeAspect="1" noChangeArrowheads="1"/>
          </p:cNvPicPr>
          <p:nvPr/>
        </p:nvPicPr>
        <p:blipFill>
          <a:blip r:embed="rId4"/>
          <a:srcRect/>
          <a:stretch/>
        </p:blipFill>
        <p:spPr bwMode="auto">
          <a:xfrm>
            <a:off x="8346631" y="157494"/>
            <a:ext cx="1233726" cy="1248173"/>
          </a:xfrm>
          <a:prstGeom prst="rect">
            <a:avLst/>
          </a:prstGeom>
          <a:noFill/>
        </p:spPr>
      </p:pic>
      <p:sp>
        <p:nvSpPr>
          <p:cNvPr id="5" name="Dikdörtgen 4">
            <a:extLst>
              <a:ext uri="{FF2B5EF4-FFF2-40B4-BE49-F238E27FC236}">
                <a16:creationId xmlns:a16="http://schemas.microsoft.com/office/drawing/2014/main" id="{1A90DC11-D2EA-ED10-DE04-ACE6E957A42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881716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923997" y="198023"/>
            <a:ext cx="6239853"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Öğrencilerinin Ders Uygulamaları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17755" y="1865805"/>
            <a:ext cx="7946491" cy="1477328"/>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öğrencileri derslerde taşıtlar ve donanımları ile ilgili anlatılan konular laboratuvar derslerinde ve taşıt üzerinde uygulamalı olarak verilerek görsel anlamda öğrencilerin derslerde edindikleri bilgileri taşıt üzerinde nasıl uygulandığını görmekte, derslerde verilen bilgilerin kalıcı olması sağlanmaktadırlar.</a:t>
            </a:r>
          </a:p>
        </p:txBody>
      </p:sp>
      <p:pic>
        <p:nvPicPr>
          <p:cNvPr id="5" name="Picture 13" descr="C:\Users\otomotiv\Desktop\foto\20141023_164204.jpg">
            <a:extLst>
              <a:ext uri="{FF2B5EF4-FFF2-40B4-BE49-F238E27FC236}">
                <a16:creationId xmlns:a16="http://schemas.microsoft.com/office/drawing/2014/main" id="{C3A1E485-AFF8-D070-7A36-B6F9C1BE10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2598"/>
          <a:stretch>
            <a:fillRect/>
          </a:stretch>
        </p:blipFill>
        <p:spPr bwMode="auto">
          <a:xfrm>
            <a:off x="1017755" y="3526272"/>
            <a:ext cx="2468562"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G:\FOTOĞRAFLAR\muhammet_foto\Foto\IMG_0960.JPG">
            <a:extLst>
              <a:ext uri="{FF2B5EF4-FFF2-40B4-BE49-F238E27FC236}">
                <a16:creationId xmlns:a16="http://schemas.microsoft.com/office/drawing/2014/main" id="{72D4D977-AB4E-F0F8-2865-3F0F20429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3017" y="3507222"/>
            <a:ext cx="2771775"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C:\Users\otomotiv\Desktop\foto\20141023_164513.jpg">
            <a:extLst>
              <a:ext uri="{FF2B5EF4-FFF2-40B4-BE49-F238E27FC236}">
                <a16:creationId xmlns:a16="http://schemas.microsoft.com/office/drawing/2014/main" id="{4A4C0851-1982-6E67-42DE-22EB20580F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503"/>
          <a:stretch>
            <a:fillRect/>
          </a:stretch>
        </p:blipFill>
        <p:spPr bwMode="auto">
          <a:xfrm>
            <a:off x="6777205" y="3507222"/>
            <a:ext cx="2376487"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Resim 4">
            <a:extLst>
              <a:ext uri="{FF2B5EF4-FFF2-40B4-BE49-F238E27FC236}">
                <a16:creationId xmlns:a16="http://schemas.microsoft.com/office/drawing/2014/main" id="{71737D3A-F1BD-FF54-1B63-54897F9D5821}"/>
              </a:ext>
            </a:extLst>
          </p:cNvPr>
          <p:cNvPicPr>
            <a:picLocks noChangeAspect="1" noChangeArrowheads="1"/>
          </p:cNvPicPr>
          <p:nvPr/>
        </p:nvPicPr>
        <p:blipFill>
          <a:blip r:embed="rId5"/>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8D55E9BF-6D87-7D65-C132-E0F9F010CF77}"/>
              </a:ext>
            </a:extLst>
          </p:cNvPr>
          <p:cNvPicPr>
            <a:picLocks noChangeAspect="1" noChangeArrowheads="1"/>
          </p:cNvPicPr>
          <p:nvPr/>
        </p:nvPicPr>
        <p:blipFill>
          <a:blip r:embed="rId6"/>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928F8A66-4924-1469-4B53-FBCF7A46914A}"/>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714083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3922" y="198023"/>
            <a:ext cx="6552780"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Projesi ve Laboratuvar Dersleri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7600" y="1865805"/>
            <a:ext cx="7846645" cy="2308324"/>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Bölümü Son Sınıf Öğrencileri son sınıfta Otomotiv alanında ilgili ana veya yan sanayide Dönem İçi Staj kapsamında Otomotiv Mühendisliği Dersi Projelerini yapabilmektedir.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Laboratuvar dersi deneyleri test çalışmaları hem Bölüm ve hem de Otomotiv alanında ilgili ana veya yan sanayi Fabrikalarda yapılmaktadır</a:t>
            </a:r>
          </a:p>
          <a:p>
            <a:pPr algn="just"/>
            <a:endParaRPr lang="tr-TR" dirty="0">
              <a:latin typeface="Arial" panose="020B0604020202020204" pitchFamily="34" charset="0"/>
              <a:cs typeface="Arial" panose="020B0604020202020204" pitchFamily="34" charset="0"/>
            </a:endParaRPr>
          </a:p>
        </p:txBody>
      </p:sp>
      <p:pic>
        <p:nvPicPr>
          <p:cNvPr id="3" name="Resim 9" descr="C:\SONY-NETBOOK-F\Bolum\OMB\Programlar\L\OMP\2014-2015 Güz\MAKO-Staj-Çalışmaları\IMG_1275.JPG">
            <a:extLst>
              <a:ext uri="{FF2B5EF4-FFF2-40B4-BE49-F238E27FC236}">
                <a16:creationId xmlns:a16="http://schemas.microsoft.com/office/drawing/2014/main" id="{6D0A6C24-50A2-089A-7129-62551385A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380" y="3997312"/>
            <a:ext cx="2699723" cy="1247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SONY-NETBOOK-F\Bolum\OMB\Programlar\L\OMP\2014-2015 Güz\TOFAŞ-Staj-Çalışmaları\20141204_094305.jpg">
            <a:extLst>
              <a:ext uri="{FF2B5EF4-FFF2-40B4-BE49-F238E27FC236}">
                <a16:creationId xmlns:a16="http://schemas.microsoft.com/office/drawing/2014/main" id="{5E5D1AE3-A0AF-E993-E6E2-4AD890372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9615" y="3997453"/>
            <a:ext cx="2217929" cy="124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Resim 10" descr="C:\SONY-NETBOOK-F\Bolum\OMB\Programlar\L\OMP\2014-2015 Güz\VALEO-Staj-Çalışmaları\IMG-20141211-WA0002.jpg">
            <a:extLst>
              <a:ext uri="{FF2B5EF4-FFF2-40B4-BE49-F238E27FC236}">
                <a16:creationId xmlns:a16="http://schemas.microsoft.com/office/drawing/2014/main" id="{6F7AFA16-09B2-D975-262A-68099DDBA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1056" y="3973079"/>
            <a:ext cx="2121969" cy="124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4">
            <a:extLst>
              <a:ext uri="{FF2B5EF4-FFF2-40B4-BE49-F238E27FC236}">
                <a16:creationId xmlns:a16="http://schemas.microsoft.com/office/drawing/2014/main" id="{CF5EA0FE-034B-B38B-7E9C-EF538F0A3885}"/>
              </a:ext>
            </a:extLst>
          </p:cNvPr>
          <p:cNvPicPr>
            <a:picLocks noChangeAspect="1" noChangeArrowheads="1"/>
          </p:cNvPicPr>
          <p:nvPr/>
        </p:nvPicPr>
        <p:blipFill>
          <a:blip r:embed="rId5"/>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469E4C45-397E-7F06-487D-1FFEBB07C93B}"/>
              </a:ext>
            </a:extLst>
          </p:cNvPr>
          <p:cNvPicPr>
            <a:picLocks noChangeAspect="1" noChangeArrowheads="1"/>
          </p:cNvPicPr>
          <p:nvPr/>
        </p:nvPicPr>
        <p:blipFill>
          <a:blip r:embed="rId6"/>
          <a:srcRect/>
          <a:stretch/>
        </p:blipFill>
        <p:spPr bwMode="auto">
          <a:xfrm>
            <a:off x="8346631" y="157494"/>
            <a:ext cx="1233726" cy="1248173"/>
          </a:xfrm>
          <a:prstGeom prst="rect">
            <a:avLst/>
          </a:prstGeom>
          <a:noFill/>
        </p:spPr>
      </p:pic>
      <p:sp>
        <p:nvSpPr>
          <p:cNvPr id="5" name="Dikdörtgen 4">
            <a:extLst>
              <a:ext uri="{FF2B5EF4-FFF2-40B4-BE49-F238E27FC236}">
                <a16:creationId xmlns:a16="http://schemas.microsoft.com/office/drawing/2014/main" id="{90A5B3B5-0090-A257-F759-BDED7CAFF0C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455999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7534" y="483036"/>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865805"/>
            <a:ext cx="7871457" cy="3139321"/>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TÜBİTAK, SANTEZ, BAP Projelerinden sağlanan donanımlar, BEYÇELİK, OYAK-RENAULT, TOFAŞ-FIAT, BOSCH firmalarından donanım destekleri ile kurulmuştur.</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Bilgisayar Laboratuvarı </a:t>
            </a:r>
          </a:p>
          <a:p>
            <a:pPr algn="just"/>
            <a:r>
              <a:rPr lang="tr-TR" dirty="0">
                <a:latin typeface="Arial" panose="020B0604020202020204" pitchFamily="34" charset="0"/>
                <a:cs typeface="Arial" panose="020B0604020202020204" pitchFamily="34" charset="0"/>
              </a:rPr>
              <a:t>Taşıt Tekniği Laboratuvarı </a:t>
            </a:r>
          </a:p>
          <a:p>
            <a:pPr algn="just"/>
            <a:r>
              <a:rPr lang="tr-TR" dirty="0">
                <a:latin typeface="Arial" panose="020B0604020202020204" pitchFamily="34" charset="0"/>
                <a:cs typeface="Arial" panose="020B0604020202020204" pitchFamily="34" charset="0"/>
              </a:rPr>
              <a:t>Taşıt İklimlendirme ve Isıl Konfor Laboratuvarı</a:t>
            </a:r>
          </a:p>
          <a:p>
            <a:pPr algn="just"/>
            <a:r>
              <a:rPr lang="tr-TR" dirty="0">
                <a:latin typeface="Arial" panose="020B0604020202020204" pitchFamily="34" charset="0"/>
                <a:cs typeface="Arial" panose="020B0604020202020204" pitchFamily="34" charset="0"/>
              </a:rPr>
              <a:t>Motorlar Laboratuvarı</a:t>
            </a:r>
          </a:p>
          <a:p>
            <a:pPr algn="just"/>
            <a:r>
              <a:rPr lang="tr-TR" dirty="0">
                <a:latin typeface="Arial" panose="020B0604020202020204" pitchFamily="34" charset="0"/>
                <a:cs typeface="Arial" panose="020B0604020202020204" pitchFamily="34" charset="0"/>
              </a:rPr>
              <a:t>Malzeme, 3D </a:t>
            </a:r>
            <a:r>
              <a:rPr lang="tr-TR" dirty="0" err="1">
                <a:latin typeface="Arial" panose="020B0604020202020204" pitchFamily="34" charset="0"/>
                <a:cs typeface="Arial" panose="020B0604020202020204" pitchFamily="34" charset="0"/>
              </a:rPr>
              <a:t>print</a:t>
            </a:r>
            <a:r>
              <a:rPr lang="tr-TR" dirty="0">
                <a:latin typeface="Arial" panose="020B0604020202020204" pitchFamily="34" charset="0"/>
                <a:cs typeface="Arial" panose="020B0604020202020204" pitchFamily="34" charset="0"/>
              </a:rPr>
              <a:t>, nanokompozitler, akıllı yapılar, sensörler, uygulamalı mekanik vd. konularda Ar-</a:t>
            </a:r>
            <a:r>
              <a:rPr lang="tr-TR" dirty="0" err="1">
                <a:latin typeface="Arial" panose="020B0604020202020204" pitchFamily="34" charset="0"/>
                <a:cs typeface="Arial" panose="020B0604020202020204" pitchFamily="34" charset="0"/>
              </a:rPr>
              <a:t>Ge</a:t>
            </a:r>
            <a:r>
              <a:rPr lang="tr-TR" dirty="0">
                <a:latin typeface="Arial" panose="020B0604020202020204" pitchFamily="34" charset="0"/>
                <a:cs typeface="Arial" panose="020B0604020202020204" pitchFamily="34" charset="0"/>
              </a:rPr>
              <a:t> Laboratuvarları</a:t>
            </a:r>
          </a:p>
          <a:p>
            <a:pPr algn="just"/>
            <a:endParaRPr lang="tr-TR" dirty="0">
              <a:latin typeface="Arial" panose="020B0604020202020204" pitchFamily="34" charset="0"/>
              <a:cs typeface="Arial" panose="020B0604020202020204" pitchFamily="34" charset="0"/>
            </a:endParaRPr>
          </a:p>
        </p:txBody>
      </p:sp>
      <p:pic>
        <p:nvPicPr>
          <p:cNvPr id="6" name="Resim 4">
            <a:extLst>
              <a:ext uri="{FF2B5EF4-FFF2-40B4-BE49-F238E27FC236}">
                <a16:creationId xmlns:a16="http://schemas.microsoft.com/office/drawing/2014/main" id="{B50249B9-AB0C-579E-F095-788CF8600FEB}"/>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8FF7C892-737B-F9DC-3789-5981FE318BF7}"/>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EAC91BFF-74B2-0ED6-138E-422660694C3A}"/>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381033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E7D2A25D-4955-F670-A005-326C79FA43F3}"/>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7AA00CCD-04A1-11F5-9FBC-236F376157A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2232C6B4-89D2-5808-90FC-6C4C6B50C77F}"/>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46C4E68E-B907-4A6D-CDE6-335A8BB97E17}"/>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Taşıtlar İçin Batarya Teknolojileri Araştırma ve Geliştirme Platformu (BATEG) Laboratuvarı</a:t>
            </a:r>
          </a:p>
        </p:txBody>
      </p:sp>
      <p:sp>
        <p:nvSpPr>
          <p:cNvPr id="4" name="Yuvarlatılmış Dikdörtgen 3">
            <a:extLst>
              <a:ext uri="{FF2B5EF4-FFF2-40B4-BE49-F238E27FC236}">
                <a16:creationId xmlns:a16="http://schemas.microsoft.com/office/drawing/2014/main" id="{3D5C924A-2469-9D00-7667-C34752964B56}"/>
              </a:ext>
            </a:extLst>
          </p:cNvPr>
          <p:cNvSpPr/>
          <p:nvPr/>
        </p:nvSpPr>
        <p:spPr>
          <a:xfrm>
            <a:off x="493044" y="4313070"/>
            <a:ext cx="9087313" cy="393762"/>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BATEG Laboratuvarı 3D Panorama tur ile gezin : </a:t>
            </a:r>
            <a:r>
              <a:rPr lang="tr-TR" sz="1200" dirty="0" err="1">
                <a:solidFill>
                  <a:schemeClr val="tx1"/>
                </a:solidFill>
                <a:latin typeface="Arial" panose="020B0604020202020204" pitchFamily="34" charset="0"/>
                <a:cs typeface="Arial" panose="020B0604020202020204" pitchFamily="34" charset="0"/>
              </a:rPr>
              <a:t>https</a:t>
            </a:r>
            <a:r>
              <a:rPr lang="tr-TR" sz="1200" dirty="0">
                <a:solidFill>
                  <a:schemeClr val="tx1"/>
                </a:solidFill>
                <a:latin typeface="Arial" panose="020B0604020202020204" pitchFamily="34" charset="0"/>
                <a:cs typeface="Arial" panose="020B0604020202020204" pitchFamily="34" charset="0"/>
              </a:rPr>
              <a:t>://</a:t>
            </a:r>
            <a:r>
              <a:rPr lang="tr-TR" sz="1200" dirty="0" err="1">
                <a:solidFill>
                  <a:schemeClr val="tx1"/>
                </a:solidFill>
                <a:latin typeface="Arial" panose="020B0604020202020204" pitchFamily="34" charset="0"/>
                <a:cs typeface="Arial" panose="020B0604020202020204" pitchFamily="34" charset="0"/>
              </a:rPr>
              <a:t>www.uludag.edu.tr</a:t>
            </a:r>
            <a:r>
              <a:rPr lang="tr-TR" sz="1200" dirty="0">
                <a:solidFill>
                  <a:schemeClr val="tx1"/>
                </a:solidFill>
                <a:latin typeface="Arial" panose="020B0604020202020204" pitchFamily="34" charset="0"/>
                <a:cs typeface="Arial" panose="020B0604020202020204" pitchFamily="34" charset="0"/>
              </a:rPr>
              <a:t>/</a:t>
            </a:r>
            <a:r>
              <a:rPr lang="tr-TR" sz="1200" dirty="0" err="1">
                <a:solidFill>
                  <a:schemeClr val="tx1"/>
                </a:solidFill>
                <a:latin typeface="Arial" panose="020B0604020202020204" pitchFamily="34" charset="0"/>
                <a:cs typeface="Arial" panose="020B0604020202020204" pitchFamily="34" charset="0"/>
              </a:rPr>
              <a:t>bategplatform</a:t>
            </a:r>
            <a:r>
              <a:rPr lang="tr-TR" sz="1200" dirty="0">
                <a:solidFill>
                  <a:schemeClr val="tx1"/>
                </a:solidFill>
                <a:latin typeface="Arial" panose="020B0604020202020204" pitchFamily="34" charset="0"/>
                <a:cs typeface="Arial" panose="020B0604020202020204" pitchFamily="34" charset="0"/>
              </a:rPr>
              <a:t>/bateg-laboratuvari-panorama-86138</a:t>
            </a:r>
          </a:p>
        </p:txBody>
      </p:sp>
      <p:pic>
        <p:nvPicPr>
          <p:cNvPr id="10" name="Resim 9" descr="iç mekan, ofis binası, masa, mobilya içeren bir resim&#10;&#10;Yapay zeka tarafından oluşturulmuş içerik yanlış olabilir.">
            <a:extLst>
              <a:ext uri="{FF2B5EF4-FFF2-40B4-BE49-F238E27FC236}">
                <a16:creationId xmlns:a16="http://schemas.microsoft.com/office/drawing/2014/main" id="{63F0DB85-B657-3549-5A71-046E86C1BEA5}"/>
              </a:ext>
            </a:extLst>
          </p:cNvPr>
          <p:cNvPicPr>
            <a:picLocks noChangeAspect="1"/>
          </p:cNvPicPr>
          <p:nvPr/>
        </p:nvPicPr>
        <p:blipFill>
          <a:blip r:embed="rId4"/>
          <a:srcRect b="18528"/>
          <a:stretch>
            <a:fillRect/>
          </a:stretch>
        </p:blipFill>
        <p:spPr>
          <a:xfrm>
            <a:off x="2517365" y="1186306"/>
            <a:ext cx="4875781" cy="2979298"/>
          </a:xfrm>
          <a:prstGeom prst="rect">
            <a:avLst/>
          </a:prstGeom>
        </p:spPr>
      </p:pic>
    </p:spTree>
    <p:extLst>
      <p:ext uri="{BB962C8B-B14F-4D97-AF65-F5344CB8AC3E}">
        <p14:creationId xmlns:p14="http://schemas.microsoft.com/office/powerpoint/2010/main" val="6965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F83B1-B052-B056-25F9-2D8B80A44963}"/>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37DBACDB-EDA6-E840-ABC2-7AB66C08CDC3}"/>
              </a:ext>
            </a:extLst>
          </p:cNvPr>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a:extLst>
              <a:ext uri="{FF2B5EF4-FFF2-40B4-BE49-F238E27FC236}">
                <a16:creationId xmlns:a16="http://schemas.microsoft.com/office/drawing/2014/main" id="{A489F338-3B8D-CC75-072B-6CC7AB1E86C3}"/>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7AF966B7-F20F-1CA0-0235-978467BD0CD3}"/>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9CD8BD1F-1757-5067-777C-1DFA46DC9F7B}"/>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EB74DF89-EA11-0FAC-5FE2-900E6CDB2C7C}"/>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B33ED003-8A55-7A0C-7042-AF26D196C442}"/>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1114157E-785D-8BF7-DF6C-98B1978CCFD8}"/>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Taşıtlar İçin Batarya Teknolojileri Araştırma ve Geliştirme Platformu (BATEG) Laboratuvarı</a:t>
            </a:r>
          </a:p>
        </p:txBody>
      </p:sp>
      <p:pic>
        <p:nvPicPr>
          <p:cNvPr id="9" name="Resim 8" descr="mobilya, iç mekan, bilgisayar, masa içeren bir resim&#10;&#10;Yapay zeka tarafından oluşturulmuş içerik yanlış olabilir.">
            <a:extLst>
              <a:ext uri="{FF2B5EF4-FFF2-40B4-BE49-F238E27FC236}">
                <a16:creationId xmlns:a16="http://schemas.microsoft.com/office/drawing/2014/main" id="{4BB41F1E-C10F-05B6-40BE-BC9BB743A305}"/>
              </a:ext>
            </a:extLst>
          </p:cNvPr>
          <p:cNvPicPr>
            <a:picLocks noChangeAspect="1"/>
          </p:cNvPicPr>
          <p:nvPr/>
        </p:nvPicPr>
        <p:blipFill>
          <a:blip r:embed="rId4"/>
          <a:srcRect l="23561" r="18992" b="10609"/>
          <a:stretch>
            <a:fillRect/>
          </a:stretch>
        </p:blipFill>
        <p:spPr>
          <a:xfrm>
            <a:off x="1350756" y="1933838"/>
            <a:ext cx="2056387" cy="2399903"/>
          </a:xfrm>
          <a:prstGeom prst="rect">
            <a:avLst/>
          </a:prstGeom>
        </p:spPr>
      </p:pic>
      <p:pic>
        <p:nvPicPr>
          <p:cNvPr id="14" name="Resim 13" descr="iç mekan, makine, mobilya, beyaz eşya içeren bir resim&#10;&#10;Yapay zeka tarafından oluşturulmuş içerik yanlış olabilir.">
            <a:extLst>
              <a:ext uri="{FF2B5EF4-FFF2-40B4-BE49-F238E27FC236}">
                <a16:creationId xmlns:a16="http://schemas.microsoft.com/office/drawing/2014/main" id="{122A97AF-9721-ADF3-730D-4E31CA37BCEF}"/>
              </a:ext>
            </a:extLst>
          </p:cNvPr>
          <p:cNvPicPr>
            <a:picLocks noChangeAspect="1"/>
          </p:cNvPicPr>
          <p:nvPr/>
        </p:nvPicPr>
        <p:blipFill>
          <a:blip r:embed="rId5"/>
          <a:srcRect t="16301"/>
          <a:stretch>
            <a:fillRect/>
          </a:stretch>
        </p:blipFill>
        <p:spPr>
          <a:xfrm>
            <a:off x="5075192" y="1933839"/>
            <a:ext cx="3823055" cy="2399903"/>
          </a:xfrm>
          <a:prstGeom prst="rect">
            <a:avLst/>
          </a:prstGeom>
        </p:spPr>
      </p:pic>
    </p:spTree>
    <p:extLst>
      <p:ext uri="{BB962C8B-B14F-4D97-AF65-F5344CB8AC3E}">
        <p14:creationId xmlns:p14="http://schemas.microsoft.com/office/powerpoint/2010/main" val="3328714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3968842" y="472364"/>
            <a:ext cx="2285647"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err="1">
                <a:solidFill>
                  <a:srgbClr val="002060"/>
                </a:solidFill>
                <a:latin typeface="Arial" panose="020B0604020202020204" pitchFamily="34" charset="0"/>
                <a:cs typeface="Arial" panose="020B0604020202020204" pitchFamily="34" charset="0"/>
              </a:rPr>
              <a:t>Özgörevimiz</a:t>
            </a:r>
            <a:endParaRPr lang="tr-TR" sz="2646" b="1" dirty="0">
              <a:solidFill>
                <a:srgbClr val="002060"/>
              </a:solidFill>
              <a:latin typeface="Arial" panose="020B0604020202020204" pitchFamily="34" charset="0"/>
              <a:cs typeface="Arial" panose="020B0604020202020204" pitchFamily="34" charset="0"/>
            </a:endParaRP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7130" y="1618311"/>
            <a:ext cx="7848600" cy="2862322"/>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alanında uluslararası düzeyde bilgi üreten, eğitim veren ve özgün araştırma çalışmaları yapan,</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eğitimi, bilgi üretimi ve araştırma çalışmaları ile ülkenin sürdürülebilir sosyal ve ekonomik kalkınmasının gerçekleşmesi hedeflerine önemli katkılar sağlayan,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Uluslararası ölçütlere uygun ve sürekli gelişimi esas alan, sürekli gelişen ve örnek gösterilen bir Bölüm olmaktır.</a:t>
            </a:r>
          </a:p>
          <a:p>
            <a:pPr algn="just"/>
            <a:endParaRPr lang="tr-TR" dirty="0"/>
          </a:p>
        </p:txBody>
      </p:sp>
      <p:pic>
        <p:nvPicPr>
          <p:cNvPr id="7" name="Resim 4">
            <a:extLst>
              <a:ext uri="{FF2B5EF4-FFF2-40B4-BE49-F238E27FC236}">
                <a16:creationId xmlns:a16="http://schemas.microsoft.com/office/drawing/2014/main" id="{E9D3ECC2-63A5-F659-409C-C9123402F5F0}"/>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8" name="Resim 4">
            <a:extLst>
              <a:ext uri="{FF2B5EF4-FFF2-40B4-BE49-F238E27FC236}">
                <a16:creationId xmlns:a16="http://schemas.microsoft.com/office/drawing/2014/main" id="{63035BDA-F99D-16CF-D83F-92A923713F84}"/>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3DC373B7-AC56-7A69-0246-96AEB2883895}"/>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869206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D2612-CF0C-D477-2502-739A49532940}"/>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1AB9EED4-5064-6525-233E-E24E403D2F26}"/>
              </a:ext>
            </a:extLst>
          </p:cNvPr>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a:extLst>
              <a:ext uri="{FF2B5EF4-FFF2-40B4-BE49-F238E27FC236}">
                <a16:creationId xmlns:a16="http://schemas.microsoft.com/office/drawing/2014/main" id="{E305667D-0E0A-DDD9-0FA1-130EBEC686A6}"/>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7657AB01-3F7D-4CA4-ADDC-45FF660C0DD1}"/>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C7A5A2A5-1561-B7B0-4ACA-3B266FBB452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6155FF01-2744-8071-4A8A-44D065AA90F4}"/>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BA11EAF8-C9C5-5270-F059-B6320E0F64F3}"/>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7F7047B9-FD22-DA8C-348F-5D9A0BBDB42C}"/>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Taşıtlar İçin Batarya Teknolojileri Araştırma ve Geliştirme Platformu (BATEG) Laboratuvarı</a:t>
            </a:r>
          </a:p>
        </p:txBody>
      </p:sp>
      <p:pic>
        <p:nvPicPr>
          <p:cNvPr id="8" name="Resim 7" descr="masa, duvar, iç mekan içeren bir resim&#10;&#10;Yapay zeka tarafından oluşturulmuş içerik yanlış olabilir.">
            <a:extLst>
              <a:ext uri="{FF2B5EF4-FFF2-40B4-BE49-F238E27FC236}">
                <a16:creationId xmlns:a16="http://schemas.microsoft.com/office/drawing/2014/main" id="{804ECA0D-B3F3-E616-5D62-D6005838546A}"/>
              </a:ext>
            </a:extLst>
          </p:cNvPr>
          <p:cNvPicPr>
            <a:picLocks noChangeAspect="1"/>
          </p:cNvPicPr>
          <p:nvPr/>
        </p:nvPicPr>
        <p:blipFill>
          <a:blip r:embed="rId4"/>
          <a:srcRect t="24789" b="5452"/>
          <a:stretch>
            <a:fillRect/>
          </a:stretch>
        </p:blipFill>
        <p:spPr>
          <a:xfrm>
            <a:off x="493044" y="1877823"/>
            <a:ext cx="4801205" cy="2511935"/>
          </a:xfrm>
          <a:prstGeom prst="rect">
            <a:avLst/>
          </a:prstGeom>
        </p:spPr>
      </p:pic>
      <p:pic>
        <p:nvPicPr>
          <p:cNvPr id="15" name="Resim 14" descr="iç mekan, duvar, zemin, mobilya içeren bir resim&#10;&#10;Yapay zeka tarafından oluşturulmuş içerik yanlış olabilir.">
            <a:extLst>
              <a:ext uri="{FF2B5EF4-FFF2-40B4-BE49-F238E27FC236}">
                <a16:creationId xmlns:a16="http://schemas.microsoft.com/office/drawing/2014/main" id="{D6C37337-AFD1-0A1F-E861-65D93F7DCBA2}"/>
              </a:ext>
            </a:extLst>
          </p:cNvPr>
          <p:cNvPicPr>
            <a:picLocks noChangeAspect="1"/>
          </p:cNvPicPr>
          <p:nvPr/>
        </p:nvPicPr>
        <p:blipFill>
          <a:blip r:embed="rId5"/>
          <a:stretch>
            <a:fillRect/>
          </a:stretch>
        </p:blipFill>
        <p:spPr>
          <a:xfrm>
            <a:off x="5614629" y="1877823"/>
            <a:ext cx="3349247" cy="2511935"/>
          </a:xfrm>
          <a:prstGeom prst="rect">
            <a:avLst/>
          </a:prstGeom>
        </p:spPr>
      </p:pic>
    </p:spTree>
    <p:extLst>
      <p:ext uri="{BB962C8B-B14F-4D97-AF65-F5344CB8AC3E}">
        <p14:creationId xmlns:p14="http://schemas.microsoft.com/office/powerpoint/2010/main" val="4205560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5C4B5-C4D1-365E-46E4-FEE19CEC6AB0}"/>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7A8036A8-E981-9028-7CDA-615D3278CA35}"/>
              </a:ext>
            </a:extLst>
          </p:cNvPr>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a:extLst>
              <a:ext uri="{FF2B5EF4-FFF2-40B4-BE49-F238E27FC236}">
                <a16:creationId xmlns:a16="http://schemas.microsoft.com/office/drawing/2014/main" id="{A96E4CCF-394B-C11E-8267-3915D78D1289}"/>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39C6014D-F213-1481-D518-184BF79CC1AF}"/>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5E6CF0FE-DBEA-C753-0ED2-E44C425E6FE4}"/>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5BFC74E8-C78A-C9F5-7B5B-6FB633751E21}"/>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A6B24535-6FAB-42C4-D586-ED66A5E3CED8}"/>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2AAEA9F5-9E7A-924C-A6E7-C801BF83BAC6}"/>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Taşıtlar İçin Batarya Teknolojileri Araştırma ve Geliştirme Platformu (BATEG) Laboratuvarı</a:t>
            </a:r>
          </a:p>
        </p:txBody>
      </p:sp>
      <p:pic>
        <p:nvPicPr>
          <p:cNvPr id="10" name="Resim 9" descr="iç mekan, kontrol paneli, makine içeren bir resim&#10;&#10;Yapay zeka tarafından oluşturulmuş içerik yanlış olabilir.">
            <a:extLst>
              <a:ext uri="{FF2B5EF4-FFF2-40B4-BE49-F238E27FC236}">
                <a16:creationId xmlns:a16="http://schemas.microsoft.com/office/drawing/2014/main" id="{B9F877C7-B81C-84B1-BDFF-E6664E2A2AE5}"/>
              </a:ext>
            </a:extLst>
          </p:cNvPr>
          <p:cNvPicPr>
            <a:picLocks noChangeAspect="1"/>
          </p:cNvPicPr>
          <p:nvPr/>
        </p:nvPicPr>
        <p:blipFill>
          <a:blip r:embed="rId4"/>
          <a:stretch>
            <a:fillRect/>
          </a:stretch>
        </p:blipFill>
        <p:spPr>
          <a:xfrm>
            <a:off x="1315912" y="1705316"/>
            <a:ext cx="2033574" cy="2711432"/>
          </a:xfrm>
          <a:prstGeom prst="rect">
            <a:avLst/>
          </a:prstGeom>
        </p:spPr>
      </p:pic>
      <p:pic>
        <p:nvPicPr>
          <p:cNvPr id="14" name="Resim 13" descr="iç mekan, makine, duvar, elektronik donanım içeren bir resim&#10;&#10;Yapay zeka tarafından oluşturulmuş içerik yanlış olabilir.">
            <a:extLst>
              <a:ext uri="{FF2B5EF4-FFF2-40B4-BE49-F238E27FC236}">
                <a16:creationId xmlns:a16="http://schemas.microsoft.com/office/drawing/2014/main" id="{809E5F12-F2BC-5EB8-79E1-1058C090109E}"/>
              </a:ext>
            </a:extLst>
          </p:cNvPr>
          <p:cNvPicPr>
            <a:picLocks noChangeAspect="1"/>
          </p:cNvPicPr>
          <p:nvPr/>
        </p:nvPicPr>
        <p:blipFill>
          <a:blip r:embed="rId5"/>
          <a:stretch>
            <a:fillRect/>
          </a:stretch>
        </p:blipFill>
        <p:spPr>
          <a:xfrm>
            <a:off x="4800600" y="1705316"/>
            <a:ext cx="3616865" cy="2712649"/>
          </a:xfrm>
          <a:prstGeom prst="rect">
            <a:avLst/>
          </a:prstGeom>
        </p:spPr>
      </p:pic>
    </p:spTree>
    <p:extLst>
      <p:ext uri="{BB962C8B-B14F-4D97-AF65-F5344CB8AC3E}">
        <p14:creationId xmlns:p14="http://schemas.microsoft.com/office/powerpoint/2010/main" val="3879303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CBF3-3F7E-E4BF-B0F3-815E98428639}"/>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32F0EA28-4E3F-BCF6-6051-662B0C57F743}"/>
              </a:ext>
            </a:extLst>
          </p:cNvPr>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a:extLst>
              <a:ext uri="{FF2B5EF4-FFF2-40B4-BE49-F238E27FC236}">
                <a16:creationId xmlns:a16="http://schemas.microsoft.com/office/drawing/2014/main" id="{7512E270-4930-701E-273D-531A2569286F}"/>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ECBDFC9A-AD04-33A6-6BB7-91914FA410A6}"/>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6F47085D-0210-4CE4-B1A5-41A19E4C007B}"/>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E0CCF04A-7428-8819-8937-7FF3A59A56B5}"/>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BAFFC9BD-7199-A7C8-EEBF-B47C8E4133C4}"/>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4F617055-3FA2-83BE-0196-2A5581376C54}"/>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Taşıtlar İçin Batarya Teknolojileri Araştırma ve Geliştirme Platformu (BATEG) Laboratuvarı</a:t>
            </a:r>
          </a:p>
        </p:txBody>
      </p:sp>
      <p:pic>
        <p:nvPicPr>
          <p:cNvPr id="8" name="Resim 7" descr="iç mekan, duvar, mobilya, iç mekan tasarımı içeren bir resim&#10;&#10;Yapay zeka tarafından oluşturulmuş içerik yanlış olabilir.">
            <a:extLst>
              <a:ext uri="{FF2B5EF4-FFF2-40B4-BE49-F238E27FC236}">
                <a16:creationId xmlns:a16="http://schemas.microsoft.com/office/drawing/2014/main" id="{DF0884B5-2D1E-4E18-622C-2ABEF0F60025}"/>
              </a:ext>
            </a:extLst>
          </p:cNvPr>
          <p:cNvPicPr>
            <a:picLocks noChangeAspect="1"/>
          </p:cNvPicPr>
          <p:nvPr/>
        </p:nvPicPr>
        <p:blipFill>
          <a:blip r:embed="rId4"/>
          <a:stretch>
            <a:fillRect/>
          </a:stretch>
        </p:blipFill>
        <p:spPr>
          <a:xfrm>
            <a:off x="3849376" y="1405667"/>
            <a:ext cx="2381871" cy="3175828"/>
          </a:xfrm>
          <a:prstGeom prst="rect">
            <a:avLst/>
          </a:prstGeom>
        </p:spPr>
      </p:pic>
    </p:spTree>
    <p:extLst>
      <p:ext uri="{BB962C8B-B14F-4D97-AF65-F5344CB8AC3E}">
        <p14:creationId xmlns:p14="http://schemas.microsoft.com/office/powerpoint/2010/main" val="216605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1BED7-43EA-6ECA-BEC5-E91C801D99A4}"/>
            </a:ext>
          </a:extLst>
        </p:cNvPr>
        <p:cNvGrpSpPr/>
        <p:nvPr/>
      </p:nvGrpSpPr>
      <p:grpSpPr>
        <a:xfrm>
          <a:off x="0" y="0"/>
          <a:ext cx="0" cy="0"/>
          <a:chOff x="0" y="0"/>
          <a:chExt cx="0" cy="0"/>
        </a:xfrm>
      </p:grpSpPr>
      <p:sp>
        <p:nvSpPr>
          <p:cNvPr id="11" name="Rectangle 8">
            <a:extLst>
              <a:ext uri="{FF2B5EF4-FFF2-40B4-BE49-F238E27FC236}">
                <a16:creationId xmlns:a16="http://schemas.microsoft.com/office/drawing/2014/main" id="{5A6ED018-A01B-ED5C-350D-CADD348AB3F6}"/>
              </a:ext>
            </a:extLst>
          </p:cNvPr>
          <p:cNvSpPr>
            <a:spLocks noChangeArrowheads="1"/>
          </p:cNvSpPr>
          <p:nvPr/>
        </p:nvSpPr>
        <p:spPr bwMode="auto">
          <a:xfrm>
            <a:off x="1819357" y="483036"/>
            <a:ext cx="644913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a:extLst>
              <a:ext uri="{FF2B5EF4-FFF2-40B4-BE49-F238E27FC236}">
                <a16:creationId xmlns:a16="http://schemas.microsoft.com/office/drawing/2014/main" id="{39B9CAB2-EB9E-B5D1-4EB2-7EA2E48A0BD0}"/>
              </a:ext>
            </a:extLst>
          </p:cNvPr>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a:extLst>
              <a:ext uri="{FF2B5EF4-FFF2-40B4-BE49-F238E27FC236}">
                <a16:creationId xmlns:a16="http://schemas.microsoft.com/office/drawing/2014/main" id="{D3D22CF7-C854-F5AD-66D5-449B5CE70159}"/>
              </a:ext>
            </a:extLst>
          </p:cNvPr>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9" name="Resim 18" descr="duvar, iç mekan, sergi, tasarım içeren bir resim&#10;&#10;Açıklama otomatik olarak oluşturuldu">
            <a:extLst>
              <a:ext uri="{FF2B5EF4-FFF2-40B4-BE49-F238E27FC236}">
                <a16:creationId xmlns:a16="http://schemas.microsoft.com/office/drawing/2014/main" id="{66268A82-0939-759B-7DF9-D2E83474BCEA}"/>
              </a:ext>
            </a:extLst>
          </p:cNvPr>
          <p:cNvPicPr>
            <a:picLocks noChangeAspect="1"/>
          </p:cNvPicPr>
          <p:nvPr/>
        </p:nvPicPr>
        <p:blipFill>
          <a:blip r:embed="rId2"/>
          <a:stretch>
            <a:fillRect/>
          </a:stretch>
        </p:blipFill>
        <p:spPr>
          <a:xfrm>
            <a:off x="277147" y="1667972"/>
            <a:ext cx="9526329" cy="2829320"/>
          </a:xfrm>
          <a:prstGeom prst="rect">
            <a:avLst/>
          </a:prstGeom>
        </p:spPr>
      </p:pic>
      <p:pic>
        <p:nvPicPr>
          <p:cNvPr id="5" name="Resim 4">
            <a:extLst>
              <a:ext uri="{FF2B5EF4-FFF2-40B4-BE49-F238E27FC236}">
                <a16:creationId xmlns:a16="http://schemas.microsoft.com/office/drawing/2014/main" id="{D881C131-9213-80A0-0F16-2EC538575B19}"/>
              </a:ext>
            </a:extLst>
          </p:cNvPr>
          <p:cNvPicPr>
            <a:picLocks noChangeAspect="1" noChangeArrowheads="1"/>
          </p:cNvPicPr>
          <p:nvPr/>
        </p:nvPicPr>
        <p:blipFill>
          <a:blip r:embed="rId3"/>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45DD3FC7-0CF3-F588-B3E2-953F3661580E}"/>
              </a:ext>
            </a:extLst>
          </p:cNvPr>
          <p:cNvPicPr>
            <a:picLocks noChangeAspect="1" noChangeArrowheads="1"/>
          </p:cNvPicPr>
          <p:nvPr/>
        </p:nvPicPr>
        <p:blipFill>
          <a:blip r:embed="rId4"/>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255FBFA4-6B02-F88E-D56A-DE680883119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
        <p:nvSpPr>
          <p:cNvPr id="7" name="Yuvarlatılmış Dikdörtgen 6">
            <a:extLst>
              <a:ext uri="{FF2B5EF4-FFF2-40B4-BE49-F238E27FC236}">
                <a16:creationId xmlns:a16="http://schemas.microsoft.com/office/drawing/2014/main" id="{DD4A3D1C-7413-FC39-D453-F62C081B6B4F}"/>
              </a:ext>
            </a:extLst>
          </p:cNvPr>
          <p:cNvSpPr/>
          <p:nvPr/>
        </p:nvSpPr>
        <p:spPr>
          <a:xfrm>
            <a:off x="1176311" y="4793752"/>
            <a:ext cx="7870709" cy="393762"/>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latin typeface="Arial" panose="020B0604020202020204" pitchFamily="34" charset="0"/>
                <a:cs typeface="Arial" panose="020B0604020202020204" pitchFamily="34" charset="0"/>
              </a:rPr>
              <a:t>Elektrikli Taşıt İklimlendirme Sistemleri ve Isıl Konfor Laboratuvarı</a:t>
            </a:r>
          </a:p>
        </p:txBody>
      </p:sp>
    </p:spTree>
    <p:extLst>
      <p:ext uri="{BB962C8B-B14F-4D97-AF65-F5344CB8AC3E}">
        <p14:creationId xmlns:p14="http://schemas.microsoft.com/office/powerpoint/2010/main" val="2244833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7534" y="483036"/>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6" name="Resim 4">
            <a:extLst>
              <a:ext uri="{FF2B5EF4-FFF2-40B4-BE49-F238E27FC236}">
                <a16:creationId xmlns:a16="http://schemas.microsoft.com/office/drawing/2014/main" id="{771E22ED-DA3D-1591-B6D4-4CB84BE8739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7130" y="2302294"/>
            <a:ext cx="3646848" cy="223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Resim 5">
            <a:extLst>
              <a:ext uri="{FF2B5EF4-FFF2-40B4-BE49-F238E27FC236}">
                <a16:creationId xmlns:a16="http://schemas.microsoft.com/office/drawing/2014/main" id="{7A3C0697-C43E-5BF9-519B-B568AB5581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6648" y="2285351"/>
            <a:ext cx="3646847" cy="226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5E86C9E4-0EE2-5BDB-BF5E-5729D48FE239}"/>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90BE258B-16FA-C4BE-10FD-00FC28E7A9D0}"/>
              </a:ext>
            </a:extLst>
          </p:cNvPr>
          <p:cNvPicPr>
            <a:picLocks noChangeAspect="1" noChangeArrowheads="1"/>
          </p:cNvPicPr>
          <p:nvPr/>
        </p:nvPicPr>
        <p:blipFill>
          <a:blip r:embed="rId5"/>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6ABAFADE-8EAF-FB9D-2A4B-E4628C6A02E9}"/>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44790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53855" y="479000"/>
            <a:ext cx="637291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Laboratuvarları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Picture 9" descr="C:\SONY-NETBOOK-F\Bolum\OMB\Lab\RENAULT\Fotolar\IMG_0403.JPG">
            <a:extLst>
              <a:ext uri="{FF2B5EF4-FFF2-40B4-BE49-F238E27FC236}">
                <a16:creationId xmlns:a16="http://schemas.microsoft.com/office/drawing/2014/main" id="{1EB347BB-C93F-B2F5-79B0-1E8AE2B2E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130" y="1675229"/>
            <a:ext cx="2939081" cy="175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Resim 3">
            <a:extLst>
              <a:ext uri="{FF2B5EF4-FFF2-40B4-BE49-F238E27FC236}">
                <a16:creationId xmlns:a16="http://schemas.microsoft.com/office/drawing/2014/main" id="{2725845D-C274-6199-9216-3267F6B343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8674" y="1673832"/>
            <a:ext cx="3059539" cy="167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Resim 2">
            <a:extLst>
              <a:ext uri="{FF2B5EF4-FFF2-40B4-BE49-F238E27FC236}">
                <a16:creationId xmlns:a16="http://schemas.microsoft.com/office/drawing/2014/main" id="{8B1277A8-78B9-46FB-B725-CD6C3AF8F909}"/>
              </a:ext>
            </a:extLst>
          </p:cNvPr>
          <p:cNvPicPr>
            <a:picLocks noChangeAspect="1"/>
          </p:cNvPicPr>
          <p:nvPr/>
        </p:nvPicPr>
        <p:blipFill>
          <a:blip r:embed="rId4">
            <a:extLst>
              <a:ext uri="{28A0092B-C50C-407E-A947-70E740481C1C}">
                <a14:useLocalDpi xmlns:a14="http://schemas.microsoft.com/office/drawing/2010/main" val="0"/>
              </a:ext>
            </a:extLst>
          </a:blip>
          <a:srcRect t="23424" b="-2"/>
          <a:stretch>
            <a:fillRect/>
          </a:stretch>
        </p:blipFill>
        <p:spPr bwMode="auto">
          <a:xfrm>
            <a:off x="1122412" y="3577672"/>
            <a:ext cx="2933799" cy="1608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Resim 3">
            <a:extLst>
              <a:ext uri="{FF2B5EF4-FFF2-40B4-BE49-F238E27FC236}">
                <a16:creationId xmlns:a16="http://schemas.microsoft.com/office/drawing/2014/main" id="{CD36F628-FE51-1CF0-DE13-A24C14BE41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33294" y="3577672"/>
            <a:ext cx="3024919" cy="160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12B4ED6C-3781-B2A8-3489-1BC069C17F75}"/>
              </a:ext>
            </a:extLst>
          </p:cNvPr>
          <p:cNvPicPr>
            <a:picLocks noChangeAspect="1" noChangeArrowheads="1"/>
          </p:cNvPicPr>
          <p:nvPr/>
        </p:nvPicPr>
        <p:blipFill>
          <a:blip r:embed="rId6"/>
          <a:srcRect/>
          <a:stretch/>
        </p:blipFill>
        <p:spPr bwMode="auto">
          <a:xfrm>
            <a:off x="493044" y="157494"/>
            <a:ext cx="1248173" cy="1248173"/>
          </a:xfrm>
          <a:prstGeom prst="rect">
            <a:avLst/>
          </a:prstGeom>
          <a:noFill/>
        </p:spPr>
      </p:pic>
      <p:pic>
        <p:nvPicPr>
          <p:cNvPr id="6" name="Resim 4">
            <a:extLst>
              <a:ext uri="{FF2B5EF4-FFF2-40B4-BE49-F238E27FC236}">
                <a16:creationId xmlns:a16="http://schemas.microsoft.com/office/drawing/2014/main" id="{3B5BBFE6-F00E-3C82-7DD6-6B22F5DB06C7}"/>
              </a:ext>
            </a:extLst>
          </p:cNvPr>
          <p:cNvPicPr>
            <a:picLocks noChangeAspect="1" noChangeArrowheads="1"/>
          </p:cNvPicPr>
          <p:nvPr/>
        </p:nvPicPr>
        <p:blipFill>
          <a:blip r:embed="rId7"/>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4429322C-E258-654E-EEC5-B57EEE0EE09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494677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3922" y="483036"/>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Çift Anadal ve </a:t>
            </a:r>
            <a:r>
              <a:rPr lang="tr-TR" sz="2646" b="1" dirty="0" err="1">
                <a:solidFill>
                  <a:srgbClr val="002060"/>
                </a:solidFill>
                <a:latin typeface="Arial" panose="020B0604020202020204" pitchFamily="34" charset="0"/>
                <a:cs typeface="Arial" panose="020B0604020202020204" pitchFamily="34" charset="0"/>
              </a:rPr>
              <a:t>Yandal</a:t>
            </a:r>
            <a:r>
              <a:rPr lang="tr-TR" sz="2646" b="1" dirty="0">
                <a:solidFill>
                  <a:srgbClr val="002060"/>
                </a:solidFill>
                <a:latin typeface="Arial" panose="020B0604020202020204" pitchFamily="34" charset="0"/>
                <a:cs typeface="Arial" panose="020B0604020202020204" pitchFamily="34" charset="0"/>
              </a:rPr>
              <a:t> İmkanı</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605367"/>
            <a:ext cx="7871457" cy="2308324"/>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Çift Anadal Lisans Programı Yönergesinde belirtilen koşulları yerine getiren başarılı lisans öğrencilerine ikinci anadalda da Çift Anadal Lisans diploması verilir.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Yan Alan Lisans Programı Yönergesinde belirtilen koşulları yerine getiren başarılı olan lisans öğrencilerinin ilgi duydukları bir yan alanda da bilgilendirilmelerini sağlamak amacıyla yan alan lisans sertifikası verilir. </a:t>
            </a:r>
          </a:p>
          <a:p>
            <a:pPr algn="just"/>
            <a:endParaRPr lang="tr-TR" dirty="0">
              <a:latin typeface="Arial" panose="020B0604020202020204" pitchFamily="34" charset="0"/>
              <a:cs typeface="Arial" panose="020B0604020202020204" pitchFamily="34" charset="0"/>
            </a:endParaRPr>
          </a:p>
        </p:txBody>
      </p:sp>
      <p:pic>
        <p:nvPicPr>
          <p:cNvPr id="6" name="Resim 4">
            <a:extLst>
              <a:ext uri="{FF2B5EF4-FFF2-40B4-BE49-F238E27FC236}">
                <a16:creationId xmlns:a16="http://schemas.microsoft.com/office/drawing/2014/main" id="{6B2D439F-8774-F381-88B6-A7A1B5311C2C}"/>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B6E002EF-E5CF-BA91-EF60-3466D2738FB5}"/>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BB097044-A902-9106-17DA-F5E0504C2403}"/>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047234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35276" y="198023"/>
            <a:ext cx="6552780"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Erasmus Programı Anlaşmalı Üniversiteler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72522" y="1955284"/>
            <a:ext cx="7891724" cy="2585323"/>
          </a:xfrm>
          <a:prstGeom prst="rect">
            <a:avLst/>
          </a:prstGeom>
          <a:noFill/>
        </p:spPr>
        <p:txBody>
          <a:bodyPr wrap="square" rtlCol="0">
            <a:spAutoFit/>
          </a:bodyPr>
          <a:lstStyle/>
          <a:p>
            <a:pPr algn="just"/>
            <a:r>
              <a:rPr lang="tr-TR" dirty="0" err="1">
                <a:latin typeface="Arial" panose="020B0604020202020204" pitchFamily="34" charset="0"/>
                <a:cs typeface="Arial" panose="020B0604020202020204" pitchFamily="34" charset="0"/>
              </a:rPr>
              <a:t>Angel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Kanchev</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Technology</a:t>
            </a:r>
            <a:r>
              <a:rPr lang="tr-TR" dirty="0">
                <a:latin typeface="Arial" panose="020B0604020202020204" pitchFamily="34" charset="0"/>
                <a:cs typeface="Arial" panose="020B0604020202020204" pitchFamily="34" charset="0"/>
              </a:rPr>
              <a:t> (Bulgaristan)</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Technical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of Sofia (Bulgaristan)</a:t>
            </a:r>
          </a:p>
          <a:p>
            <a:pPr algn="just"/>
            <a:endParaRPr lang="tr-TR" dirty="0">
              <a:latin typeface="Arial" panose="020B0604020202020204" pitchFamily="34" charset="0"/>
              <a:cs typeface="Arial" panose="020B0604020202020204" pitchFamily="34" charset="0"/>
            </a:endParaRPr>
          </a:p>
          <a:p>
            <a:pPr algn="just"/>
            <a:r>
              <a:rPr lang="tr-TR" dirty="0" err="1">
                <a:latin typeface="Arial" panose="020B0604020202020204" pitchFamily="34" charset="0"/>
                <a:cs typeface="Arial" panose="020B0604020202020204" pitchFamily="34" charset="0"/>
              </a:rPr>
              <a:t>Technische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Hochschule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Mittelhessen</a:t>
            </a:r>
            <a:r>
              <a:rPr lang="tr-TR" dirty="0">
                <a:latin typeface="Arial" panose="020B0604020202020204" pitchFamily="34" charset="0"/>
                <a:cs typeface="Arial" panose="020B0604020202020204" pitchFamily="34" charset="0"/>
              </a:rPr>
              <a:t> (Almanya)</a:t>
            </a:r>
          </a:p>
          <a:p>
            <a:pPr algn="just"/>
            <a:endParaRPr lang="tr-TR" dirty="0">
              <a:latin typeface="Arial" panose="020B0604020202020204" pitchFamily="34" charset="0"/>
              <a:cs typeface="Arial" panose="020B0604020202020204" pitchFamily="34" charset="0"/>
            </a:endParaRPr>
          </a:p>
          <a:p>
            <a:pPr algn="just"/>
            <a:r>
              <a:rPr lang="tr-TR" dirty="0" err="1">
                <a:latin typeface="Arial" panose="020B0604020202020204" pitchFamily="34" charset="0"/>
                <a:cs typeface="Arial" panose="020B0604020202020204" pitchFamily="34" charset="0"/>
              </a:rPr>
              <a:t>Siegen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(Almanya)</a:t>
            </a:r>
          </a:p>
          <a:p>
            <a:pPr algn="just"/>
            <a:endParaRPr lang="tr-TR" dirty="0">
              <a:latin typeface="Arial" panose="020B0604020202020204" pitchFamily="34" charset="0"/>
              <a:cs typeface="Arial" panose="020B0604020202020204" pitchFamily="34" charset="0"/>
            </a:endParaRPr>
          </a:p>
          <a:p>
            <a:pPr algn="just"/>
            <a:r>
              <a:rPr lang="tr-TR" dirty="0" err="1">
                <a:latin typeface="Arial" panose="020B0604020202020204" pitchFamily="34" charset="0"/>
                <a:cs typeface="Arial" panose="020B0604020202020204" pitchFamily="34" charset="0"/>
              </a:rPr>
              <a:t>Politecnico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di</a:t>
            </a:r>
            <a:r>
              <a:rPr lang="tr-TR" dirty="0">
                <a:latin typeface="Arial" panose="020B0604020202020204" pitchFamily="34" charset="0"/>
                <a:cs typeface="Arial" panose="020B0604020202020204" pitchFamily="34" charset="0"/>
              </a:rPr>
              <a:t> Torino (İtalya)</a:t>
            </a:r>
          </a:p>
        </p:txBody>
      </p:sp>
      <p:pic>
        <p:nvPicPr>
          <p:cNvPr id="6" name="Resim 4">
            <a:extLst>
              <a:ext uri="{FF2B5EF4-FFF2-40B4-BE49-F238E27FC236}">
                <a16:creationId xmlns:a16="http://schemas.microsoft.com/office/drawing/2014/main" id="{97C2FD9A-DBE4-CFB8-A9B5-B5B424C1A3E8}"/>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52F9454D-B1AA-68FD-666E-8E2C074DAA3B}"/>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EBA4F7E7-01EB-27B9-2B02-4DEC307D0564}"/>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039471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3922" y="488277"/>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Etkinlikleri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72522" y="1568315"/>
            <a:ext cx="7891724" cy="1477328"/>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Otomotiv Kongre ve Sergisi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Kongre Sergisi 5-6 Aralık 2025 tarihinde Bursa Akademik Odalar Birliği (BOAB) Oditoryumunda gerçekleştirildi.</a:t>
            </a:r>
          </a:p>
          <a:p>
            <a:pPr algn="just"/>
            <a:endParaRPr lang="tr-TR" dirty="0">
              <a:latin typeface="Arial" panose="020B0604020202020204" pitchFamily="34" charset="0"/>
              <a:cs typeface="Arial" panose="020B0604020202020204" pitchFamily="34" charset="0"/>
            </a:endParaRPr>
          </a:p>
        </p:txBody>
      </p:sp>
      <p:pic>
        <p:nvPicPr>
          <p:cNvPr id="9" name="Resim 4">
            <a:extLst>
              <a:ext uri="{FF2B5EF4-FFF2-40B4-BE49-F238E27FC236}">
                <a16:creationId xmlns:a16="http://schemas.microsoft.com/office/drawing/2014/main" id="{E288458F-B3F2-C6A3-D0FC-5AB6E5148DF6}"/>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F4500FC2-7A3C-4790-FFEC-E0E40704E8BE}"/>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7" name="Dikdörtgen 6">
            <a:extLst>
              <a:ext uri="{FF2B5EF4-FFF2-40B4-BE49-F238E27FC236}">
                <a16:creationId xmlns:a16="http://schemas.microsoft.com/office/drawing/2014/main" id="{D7E8D2E3-ECA6-2E4A-815B-CF18B789F1F1}"/>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pic>
        <p:nvPicPr>
          <p:cNvPr id="13" name="Resim 12" descr="iç mekan, Toplantı, Konferans salonu, dinleyici kitlesi içeren bir resim&#10;&#10;Yapay zeka tarafından oluşturulmuş içerik yanlış olabilir.">
            <a:extLst>
              <a:ext uri="{FF2B5EF4-FFF2-40B4-BE49-F238E27FC236}">
                <a16:creationId xmlns:a16="http://schemas.microsoft.com/office/drawing/2014/main" id="{266D9F4E-91B7-0453-631C-1AAD4775F925}"/>
              </a:ext>
            </a:extLst>
          </p:cNvPr>
          <p:cNvPicPr>
            <a:picLocks noChangeAspect="1"/>
          </p:cNvPicPr>
          <p:nvPr/>
        </p:nvPicPr>
        <p:blipFill>
          <a:blip r:embed="rId4"/>
          <a:stretch>
            <a:fillRect/>
          </a:stretch>
        </p:blipFill>
        <p:spPr>
          <a:xfrm>
            <a:off x="1072522" y="2808646"/>
            <a:ext cx="2976540" cy="2232405"/>
          </a:xfrm>
          <a:prstGeom prst="rect">
            <a:avLst/>
          </a:prstGeom>
        </p:spPr>
      </p:pic>
      <p:pic>
        <p:nvPicPr>
          <p:cNvPr id="15" name="Resim 14" descr="giyim, insan yüzü, iç mekan, duvar içeren bir resim&#10;&#10;Yapay zeka tarafından oluşturulmuş içerik yanlış olabilir.">
            <a:extLst>
              <a:ext uri="{FF2B5EF4-FFF2-40B4-BE49-F238E27FC236}">
                <a16:creationId xmlns:a16="http://schemas.microsoft.com/office/drawing/2014/main" id="{E8DE595E-6B1C-25E2-DCD4-CCAD30979F90}"/>
              </a:ext>
            </a:extLst>
          </p:cNvPr>
          <p:cNvPicPr>
            <a:picLocks noChangeAspect="1"/>
          </p:cNvPicPr>
          <p:nvPr/>
        </p:nvPicPr>
        <p:blipFill>
          <a:blip r:embed="rId5"/>
          <a:stretch>
            <a:fillRect/>
          </a:stretch>
        </p:blipFill>
        <p:spPr>
          <a:xfrm>
            <a:off x="4515302" y="2821360"/>
            <a:ext cx="4926687" cy="2232405"/>
          </a:xfrm>
          <a:prstGeom prst="rect">
            <a:avLst/>
          </a:prstGeom>
        </p:spPr>
      </p:pic>
    </p:spTree>
    <p:extLst>
      <p:ext uri="{BB962C8B-B14F-4D97-AF65-F5344CB8AC3E}">
        <p14:creationId xmlns:p14="http://schemas.microsoft.com/office/powerpoint/2010/main" val="2967200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7534" y="483037"/>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Otomotiv Mühendisliği Etkinlikleri</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7600" y="1556835"/>
            <a:ext cx="7854462" cy="1754326"/>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Seminerler, Davetli Konuşmacıların Sunumları</a:t>
            </a:r>
          </a:p>
          <a:p>
            <a:pPr algn="just"/>
            <a:endParaRPr lang="tr-TR" b="1"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Bölümü Konferans Salonunda otomotiv ile ilgili çeşitli konularda seminerler düzenlenmekte ve davetli konuşmacılar sunumlar yapmaktadır. </a:t>
            </a:r>
          </a:p>
          <a:p>
            <a:pPr algn="just"/>
            <a:endParaRPr lang="tr-TR" b="1" dirty="0">
              <a:latin typeface="Arial" panose="020B0604020202020204" pitchFamily="34" charset="0"/>
              <a:cs typeface="Arial" panose="020B0604020202020204" pitchFamily="34" charset="0"/>
            </a:endParaRPr>
          </a:p>
        </p:txBody>
      </p:sp>
      <p:pic>
        <p:nvPicPr>
          <p:cNvPr id="7" name="Resim 1">
            <a:extLst>
              <a:ext uri="{FF2B5EF4-FFF2-40B4-BE49-F238E27FC236}">
                <a16:creationId xmlns:a16="http://schemas.microsoft.com/office/drawing/2014/main" id="{73B1BFBC-35CE-DF68-D8D2-A382A34427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044" y="3488175"/>
            <a:ext cx="295275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C:\SONY-NETBOOK-F\Kongreler\2014\RekabetKurumu\IMG_3516.JPG">
            <a:extLst>
              <a:ext uri="{FF2B5EF4-FFF2-40B4-BE49-F238E27FC236}">
                <a16:creationId xmlns:a16="http://schemas.microsoft.com/office/drawing/2014/main" id="{13117504-5143-A5BF-1BA1-AF08076D30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407" y="3489762"/>
            <a:ext cx="3101975"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Resim 8" descr="C:\SONY-NETBOOK-F\Bolum\OMB\Programlar\L\2015-2016 Bahar\DERSLER\OTO3002\20160407_144407.jpg">
            <a:extLst>
              <a:ext uri="{FF2B5EF4-FFF2-40B4-BE49-F238E27FC236}">
                <a16:creationId xmlns:a16="http://schemas.microsoft.com/office/drawing/2014/main" id="{963D0A83-B1D5-376B-FEF6-A65FF67D7D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77" t="17834" r="21400" b="5733"/>
          <a:stretch/>
        </p:blipFill>
        <p:spPr bwMode="auto">
          <a:xfrm>
            <a:off x="7228995" y="3510874"/>
            <a:ext cx="2501294" cy="154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4">
            <a:extLst>
              <a:ext uri="{FF2B5EF4-FFF2-40B4-BE49-F238E27FC236}">
                <a16:creationId xmlns:a16="http://schemas.microsoft.com/office/drawing/2014/main" id="{126E244E-5AD4-7D56-5447-5F4CD5CDA7C1}"/>
              </a:ext>
            </a:extLst>
          </p:cNvPr>
          <p:cNvPicPr>
            <a:picLocks noChangeAspect="1" noChangeArrowheads="1"/>
          </p:cNvPicPr>
          <p:nvPr/>
        </p:nvPicPr>
        <p:blipFill>
          <a:blip r:embed="rId5"/>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E77661C8-32CF-94CD-8C01-EBD6129901C0}"/>
              </a:ext>
            </a:extLst>
          </p:cNvPr>
          <p:cNvPicPr>
            <a:picLocks noChangeAspect="1" noChangeArrowheads="1"/>
          </p:cNvPicPr>
          <p:nvPr/>
        </p:nvPicPr>
        <p:blipFill>
          <a:blip r:embed="rId6"/>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0F635809-2ABE-42DE-9AD3-37C71200E818}"/>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430689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4" y="1605367"/>
            <a:ext cx="7848601" cy="3416320"/>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Otomotiv Mühendisliği alanında günümüz ve geleceğin teknolojilerinin gelişimine yardımcı olabilecek, uluslararası düzeyde bilgi üretme ve yaymak,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alanında araştırma ve teknoloji geliştirme kültürünün yaygınlaştırılmasına ve Ülkenin tasarım, imalat ve teknoloji üretilmesi çalışmalarına destek verilerek toplumun refah seviyesinin yükselmesine yardımcı olmak,</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alanında lisans ve lisansüstü eğitimi ile ülkenin en iyi otomotiv mühendislerini yetiştirmektir.</a:t>
            </a:r>
          </a:p>
          <a:p>
            <a:pPr algn="just"/>
            <a:endParaRPr lang="tr-TR" dirty="0">
              <a:latin typeface="Arial" panose="020B0604020202020204" pitchFamily="34" charset="0"/>
              <a:cs typeface="Arial" panose="020B0604020202020204" pitchFamily="34" charset="0"/>
            </a:endParaRP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3930253" y="483036"/>
            <a:ext cx="2227341"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40000"/>
              </a:lnSpc>
            </a:pPr>
            <a:r>
              <a:rPr lang="tr-TR" sz="2646" b="1" dirty="0" err="1">
                <a:solidFill>
                  <a:srgbClr val="002060"/>
                </a:solidFill>
                <a:latin typeface="Arial" panose="020B0604020202020204" pitchFamily="34" charset="0"/>
                <a:cs typeface="Arial" panose="020B0604020202020204" pitchFamily="34" charset="0"/>
              </a:rPr>
              <a:t>Uzgörevimiz</a:t>
            </a:r>
            <a:endParaRPr lang="tr-TR" sz="2646" b="1" dirty="0">
              <a:solidFill>
                <a:srgbClr val="002060"/>
              </a:solidFill>
              <a:latin typeface="Arial" panose="020B0604020202020204" pitchFamily="34" charset="0"/>
              <a:cs typeface="Arial" panose="020B0604020202020204" pitchFamily="34" charset="0"/>
            </a:endParaRPr>
          </a:p>
        </p:txBody>
      </p:sp>
      <p:sp>
        <p:nvSpPr>
          <p:cNvPr id="3" name="Dikdörtgen 2">
            <a:extLst>
              <a:ext uri="{FF2B5EF4-FFF2-40B4-BE49-F238E27FC236}">
                <a16:creationId xmlns:a16="http://schemas.microsoft.com/office/drawing/2014/main" id="{0809FC04-633D-9345-4E5D-01FB0327D41B}"/>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399931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930087" y="483036"/>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Öğrenciler İle İlgili Etkinlikler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801609" y="1605367"/>
            <a:ext cx="8660648" cy="1754326"/>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Formula </a:t>
            </a:r>
            <a:r>
              <a:rPr lang="tr-TR" b="1" dirty="0" err="1">
                <a:latin typeface="Arial" panose="020B0604020202020204" pitchFamily="34" charset="0"/>
                <a:cs typeface="Arial" panose="020B0604020202020204" pitchFamily="34" charset="0"/>
              </a:rPr>
              <a:t>Student</a:t>
            </a:r>
            <a:r>
              <a:rPr lang="tr-TR" b="1" dirty="0">
                <a:latin typeface="Arial" panose="020B0604020202020204" pitchFamily="34" charset="0"/>
                <a:cs typeface="Arial" panose="020B0604020202020204" pitchFamily="34" charset="0"/>
              </a:rPr>
              <a:t> Türkiye 2025</a:t>
            </a:r>
          </a:p>
          <a:p>
            <a:pPr algn="just"/>
            <a:endParaRPr lang="tr-TR" b="1"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Uludağ Racing Formula SAE takımımız Formula </a:t>
            </a:r>
            <a:r>
              <a:rPr lang="tr-TR" dirty="0" err="1">
                <a:latin typeface="Arial" panose="020B0604020202020204" pitchFamily="34" charset="0"/>
                <a:cs typeface="Arial" panose="020B0604020202020204" pitchFamily="34" charset="0"/>
              </a:rPr>
              <a:t>Student</a:t>
            </a:r>
            <a:r>
              <a:rPr lang="tr-TR" dirty="0">
                <a:latin typeface="Arial" panose="020B0604020202020204" pitchFamily="34" charset="0"/>
                <a:cs typeface="Arial" panose="020B0604020202020204" pitchFamily="34" charset="0"/>
              </a:rPr>
              <a:t> Türkiye 2025 yarışmasında 3 derece elde etmiştir.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9" name="Resim 4">
            <a:extLst>
              <a:ext uri="{FF2B5EF4-FFF2-40B4-BE49-F238E27FC236}">
                <a16:creationId xmlns:a16="http://schemas.microsoft.com/office/drawing/2014/main" id="{C88E7E3C-0302-71C0-F0C6-001D782E05C7}"/>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10" name="Resim 4">
            <a:extLst>
              <a:ext uri="{FF2B5EF4-FFF2-40B4-BE49-F238E27FC236}">
                <a16:creationId xmlns:a16="http://schemas.microsoft.com/office/drawing/2014/main" id="{653F77BA-A999-6441-F6F1-65588729AB98}"/>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7" name="Dikdörtgen 6">
            <a:extLst>
              <a:ext uri="{FF2B5EF4-FFF2-40B4-BE49-F238E27FC236}">
                <a16:creationId xmlns:a16="http://schemas.microsoft.com/office/drawing/2014/main" id="{3EFAD032-57F6-90CA-1354-A14E12B0CC87}"/>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pic>
        <p:nvPicPr>
          <p:cNvPr id="13" name="Resim 12" descr="giyim, kişi, şahıs, tekerlek, bina içeren bir resim&#10;&#10;Yapay zeka tarafından oluşturulmuş içerik yanlış olabilir.">
            <a:extLst>
              <a:ext uri="{FF2B5EF4-FFF2-40B4-BE49-F238E27FC236}">
                <a16:creationId xmlns:a16="http://schemas.microsoft.com/office/drawing/2014/main" id="{BD0D6A8B-3940-D006-C6AF-ADC95A7B62B0}"/>
              </a:ext>
            </a:extLst>
          </p:cNvPr>
          <p:cNvPicPr>
            <a:picLocks noChangeAspect="1"/>
          </p:cNvPicPr>
          <p:nvPr/>
        </p:nvPicPr>
        <p:blipFill>
          <a:blip r:embed="rId4"/>
          <a:stretch>
            <a:fillRect/>
          </a:stretch>
        </p:blipFill>
        <p:spPr>
          <a:xfrm>
            <a:off x="926933" y="2875618"/>
            <a:ext cx="2383195" cy="2311896"/>
          </a:xfrm>
          <a:prstGeom prst="rect">
            <a:avLst/>
          </a:prstGeom>
        </p:spPr>
      </p:pic>
      <p:pic>
        <p:nvPicPr>
          <p:cNvPr id="15" name="Resim 14" descr="dış mekan, gökyüzü, yol, karayolu, motorlu bisiklet içeren bir resim&#10;&#10;Yapay zeka tarafından oluşturulmuş içerik yanlış olabilir.">
            <a:extLst>
              <a:ext uri="{FF2B5EF4-FFF2-40B4-BE49-F238E27FC236}">
                <a16:creationId xmlns:a16="http://schemas.microsoft.com/office/drawing/2014/main" id="{71164EA0-EB02-0210-0F52-56A505688741}"/>
              </a:ext>
            </a:extLst>
          </p:cNvPr>
          <p:cNvPicPr>
            <a:picLocks noChangeAspect="1"/>
          </p:cNvPicPr>
          <p:nvPr/>
        </p:nvPicPr>
        <p:blipFill>
          <a:blip r:embed="rId5"/>
          <a:stretch>
            <a:fillRect/>
          </a:stretch>
        </p:blipFill>
        <p:spPr>
          <a:xfrm>
            <a:off x="4706406" y="2865410"/>
            <a:ext cx="4128184" cy="2322104"/>
          </a:xfrm>
          <a:prstGeom prst="rect">
            <a:avLst/>
          </a:prstGeom>
        </p:spPr>
      </p:pic>
    </p:spTree>
    <p:extLst>
      <p:ext uri="{BB962C8B-B14F-4D97-AF65-F5344CB8AC3E}">
        <p14:creationId xmlns:p14="http://schemas.microsoft.com/office/powerpoint/2010/main" val="712527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615855" y="481474"/>
            <a:ext cx="4848914"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Öğrenciler İle İlgili Etkinlikler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695569" y="1605367"/>
            <a:ext cx="8766688" cy="923330"/>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Kariyer Günleri, Uludağ Racing (Formula SAE), Otomotiv Topluluğu Etkinlikleri</a:t>
            </a:r>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3" name="Picture 5" descr="C:\SONY-NETBOOK-F\Bolum\OMB\WebPage\Foto\KariyerGünleri\DSCN4976.JPG">
            <a:extLst>
              <a:ext uri="{FF2B5EF4-FFF2-40B4-BE49-F238E27FC236}">
                <a16:creationId xmlns:a16="http://schemas.microsoft.com/office/drawing/2014/main" id="{1D3AA362-B6BB-6BC6-55DA-18DBE4FDDF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1982" b="11462"/>
          <a:stretch>
            <a:fillRect/>
          </a:stretch>
        </p:blipFill>
        <p:spPr bwMode="auto">
          <a:xfrm>
            <a:off x="1717009" y="3861896"/>
            <a:ext cx="3126917" cy="132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C:\SONY-NETBOOK-F\Bolum\OMB\WebPage\Foto\KariyerGünleri\DSCN4974.JPG">
            <a:extLst>
              <a:ext uri="{FF2B5EF4-FFF2-40B4-BE49-F238E27FC236}">
                <a16:creationId xmlns:a16="http://schemas.microsoft.com/office/drawing/2014/main" id="{9014CD41-A95D-2EF7-2A5C-1152FEF19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794" b="18584"/>
          <a:stretch>
            <a:fillRect/>
          </a:stretch>
        </p:blipFill>
        <p:spPr bwMode="auto">
          <a:xfrm>
            <a:off x="5523810" y="3873870"/>
            <a:ext cx="3092705" cy="12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SONY-NETBOOK-F\Bolum\OMB\Öğrenciler-İle-İlgili\ÖğrenciProjeYarışmaları\Formula SAE 2016\_DSC0179.JPG">
            <a:extLst>
              <a:ext uri="{FF2B5EF4-FFF2-40B4-BE49-F238E27FC236}">
                <a16:creationId xmlns:a16="http://schemas.microsoft.com/office/drawing/2014/main" id="{C5C5D9F7-EBE8-B4D1-9F3A-B057CF6DA6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7617"/>
          <a:stretch>
            <a:fillRect/>
          </a:stretch>
        </p:blipFill>
        <p:spPr bwMode="auto">
          <a:xfrm>
            <a:off x="1714853" y="2062016"/>
            <a:ext cx="3129073" cy="156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C:\SONY-NETBOOK-F\Bolum\OMB\Öğrenciler-İle-İlgili\ÖğrenciProjeYarışmaları\BilimŞenliği2015\IMG_0965.JPG">
            <a:extLst>
              <a:ext uri="{FF2B5EF4-FFF2-40B4-BE49-F238E27FC236}">
                <a16:creationId xmlns:a16="http://schemas.microsoft.com/office/drawing/2014/main" id="{C048D66C-48B8-D6DF-6E4B-5C17232D0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3810" y="2024891"/>
            <a:ext cx="3092705" cy="1639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Resim 4">
            <a:extLst>
              <a:ext uri="{FF2B5EF4-FFF2-40B4-BE49-F238E27FC236}">
                <a16:creationId xmlns:a16="http://schemas.microsoft.com/office/drawing/2014/main" id="{97736D3E-6F06-FE64-CFB6-037515D45618}"/>
              </a:ext>
            </a:extLst>
          </p:cNvPr>
          <p:cNvPicPr>
            <a:picLocks noChangeAspect="1" noChangeArrowheads="1"/>
          </p:cNvPicPr>
          <p:nvPr/>
        </p:nvPicPr>
        <p:blipFill>
          <a:blip r:embed="rId6"/>
          <a:srcRect/>
          <a:stretch/>
        </p:blipFill>
        <p:spPr bwMode="auto">
          <a:xfrm>
            <a:off x="493044" y="157494"/>
            <a:ext cx="1248173" cy="1248173"/>
          </a:xfrm>
          <a:prstGeom prst="rect">
            <a:avLst/>
          </a:prstGeom>
          <a:noFill/>
        </p:spPr>
      </p:pic>
      <p:pic>
        <p:nvPicPr>
          <p:cNvPr id="14" name="Resim 4">
            <a:extLst>
              <a:ext uri="{FF2B5EF4-FFF2-40B4-BE49-F238E27FC236}">
                <a16:creationId xmlns:a16="http://schemas.microsoft.com/office/drawing/2014/main" id="{26269B30-6605-1212-C20D-BC29EEFB4E0F}"/>
              </a:ext>
            </a:extLst>
          </p:cNvPr>
          <p:cNvPicPr>
            <a:picLocks noChangeAspect="1" noChangeArrowheads="1"/>
          </p:cNvPicPr>
          <p:nvPr/>
        </p:nvPicPr>
        <p:blipFill>
          <a:blip r:embed="rId7"/>
          <a:srcRect/>
          <a:stretch/>
        </p:blipFill>
        <p:spPr bwMode="auto">
          <a:xfrm>
            <a:off x="8346631" y="157494"/>
            <a:ext cx="1233726" cy="1248173"/>
          </a:xfrm>
          <a:prstGeom prst="rect">
            <a:avLst/>
          </a:prstGeom>
          <a:noFill/>
        </p:spPr>
      </p:pic>
      <p:sp>
        <p:nvSpPr>
          <p:cNvPr id="7" name="Dikdörtgen 6">
            <a:extLst>
              <a:ext uri="{FF2B5EF4-FFF2-40B4-BE49-F238E27FC236}">
                <a16:creationId xmlns:a16="http://schemas.microsoft.com/office/drawing/2014/main" id="{BDE3AF1D-5D8E-E9A7-D221-54EAAF9A69F7}"/>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513843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623374" y="483036"/>
            <a:ext cx="4841099"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Öğrenciler İle İlgili Etkinlikler</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092789" y="1605367"/>
            <a:ext cx="8369468" cy="3693319"/>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Kariyer Günleri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BUÜ Spor Tesisleri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Öğrenci Etkinlik Toplulukları (Fotoğrafçılık,</a:t>
            </a:r>
          </a:p>
          <a:p>
            <a:pPr algn="just"/>
            <a:r>
              <a:rPr lang="tr-TR" dirty="0">
                <a:latin typeface="Arial" panose="020B0604020202020204" pitchFamily="34" charset="0"/>
                <a:cs typeface="Arial" panose="020B0604020202020204" pitchFamily="34" charset="0"/>
              </a:rPr>
              <a:t>Dağcılık, Dans, Sualtı, Satranç, Robotik,</a:t>
            </a:r>
          </a:p>
          <a:p>
            <a:pPr algn="just"/>
            <a:r>
              <a:rPr lang="tr-TR" dirty="0">
                <a:latin typeface="Arial" panose="020B0604020202020204" pitchFamily="34" charset="0"/>
                <a:cs typeface="Arial" panose="020B0604020202020204" pitchFamily="34" charset="0"/>
              </a:rPr>
              <a:t>Atçılık,…)</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BUÜ Sanat Kültür Etkinlikleri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Teknik Geziler, Kültür Gezileri, Seminerler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7" name="Picture 2" descr="C:\SONY-NETBOOK-F\Bolum\OMB\Öğrenciler-İle-İlgili\TeknikGezi\TOFAŞ-2011\IMG_3219.jpg">
            <a:extLst>
              <a:ext uri="{FF2B5EF4-FFF2-40B4-BE49-F238E27FC236}">
                <a16:creationId xmlns:a16="http://schemas.microsoft.com/office/drawing/2014/main" id="{0FEF49F6-0197-91DB-3E4E-4D1FE21C5E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995" b="18523"/>
          <a:stretch>
            <a:fillRect/>
          </a:stretch>
        </p:blipFill>
        <p:spPr bwMode="auto">
          <a:xfrm>
            <a:off x="6097524" y="1556876"/>
            <a:ext cx="2704111" cy="1049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C:\SONY-NETBOOK-F\Bolum\OMB\Öğrenciler-İle-İlgili\TeknikGezi\VALEO\VALEO Teknik Gezi.jpeg">
            <a:extLst>
              <a:ext uri="{FF2B5EF4-FFF2-40B4-BE49-F238E27FC236}">
                <a16:creationId xmlns:a16="http://schemas.microsoft.com/office/drawing/2014/main" id="{7B02DB44-B781-C6A3-23BD-661424345A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112" b="12917"/>
          <a:stretch>
            <a:fillRect/>
          </a:stretch>
        </p:blipFill>
        <p:spPr bwMode="auto">
          <a:xfrm>
            <a:off x="6097524" y="2808248"/>
            <a:ext cx="2666626" cy="11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C:\SONY-NETBOOK-F\Bolum\OMB\Öğrenciler-İle-İlgili\TeknikGezi\TOFAŞ-2013\IMG_0097.jpg">
            <a:extLst>
              <a:ext uri="{FF2B5EF4-FFF2-40B4-BE49-F238E27FC236}">
                <a16:creationId xmlns:a16="http://schemas.microsoft.com/office/drawing/2014/main" id="{88CCFE38-D16A-E0A3-5A72-F82BA461C3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5720" b="21594"/>
          <a:stretch>
            <a:fillRect/>
          </a:stretch>
        </p:blipFill>
        <p:spPr bwMode="auto">
          <a:xfrm>
            <a:off x="6135724" y="4116842"/>
            <a:ext cx="2627709" cy="1070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4">
            <a:extLst>
              <a:ext uri="{FF2B5EF4-FFF2-40B4-BE49-F238E27FC236}">
                <a16:creationId xmlns:a16="http://schemas.microsoft.com/office/drawing/2014/main" id="{A455A4C7-3DFD-080D-B890-27783E090F77}"/>
              </a:ext>
            </a:extLst>
          </p:cNvPr>
          <p:cNvPicPr>
            <a:picLocks noChangeAspect="1" noChangeArrowheads="1"/>
          </p:cNvPicPr>
          <p:nvPr/>
        </p:nvPicPr>
        <p:blipFill>
          <a:blip r:embed="rId5"/>
          <a:srcRect/>
          <a:stretch/>
        </p:blipFill>
        <p:spPr bwMode="auto">
          <a:xfrm>
            <a:off x="493044" y="157494"/>
            <a:ext cx="1248173" cy="1248173"/>
          </a:xfrm>
          <a:prstGeom prst="rect">
            <a:avLst/>
          </a:prstGeom>
          <a:noFill/>
        </p:spPr>
      </p:pic>
      <p:pic>
        <p:nvPicPr>
          <p:cNvPr id="9" name="Resim 4">
            <a:extLst>
              <a:ext uri="{FF2B5EF4-FFF2-40B4-BE49-F238E27FC236}">
                <a16:creationId xmlns:a16="http://schemas.microsoft.com/office/drawing/2014/main" id="{D9677502-A441-68C5-D80E-FCC8F8EA8C3E}"/>
              </a:ext>
            </a:extLst>
          </p:cNvPr>
          <p:cNvPicPr>
            <a:picLocks noChangeAspect="1" noChangeArrowheads="1"/>
          </p:cNvPicPr>
          <p:nvPr/>
        </p:nvPicPr>
        <p:blipFill>
          <a:blip r:embed="rId6"/>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33A851B6-01C0-80D6-9A69-6D7CB290E5F7}"/>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042200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763922" y="483036"/>
            <a:ext cx="655278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Tanınırlık</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7599" y="1605367"/>
            <a:ext cx="5611447" cy="4093428"/>
          </a:xfrm>
          <a:prstGeom prst="rect">
            <a:avLst/>
          </a:prstGeom>
          <a:noFill/>
        </p:spPr>
        <p:txBody>
          <a:bodyPr wrap="square" rtlCol="0">
            <a:spAutoFit/>
          </a:bodyPr>
          <a:lstStyle/>
          <a:p>
            <a:pPr marL="0" indent="0" algn="just">
              <a:buFontTx/>
              <a:buNone/>
            </a:pPr>
            <a:r>
              <a:rPr lang="tr-TR" altLang="tr-TR" sz="1400" dirty="0">
                <a:latin typeface="Arial" panose="020B0604020202020204" pitchFamily="34" charset="0"/>
                <a:cs typeface="Arial" panose="020B0604020202020204" pitchFamily="34" charset="0"/>
              </a:rPr>
              <a:t>“Elektrikli Taşıtlar için Batarya Teknolojileri Araştırma ve Geliştirme Platformu (BATEG)” 1004 Mükemmeliyet Merkezi Projesinde, toplam 8 kuruluş yer almak olup platformun ana amacı başta Bursa ve Bölge Sanayi, kuruluşları olmak üzere yerli elektrikli taşıtlar için yenilikçi batarya paketi tasarımı ve prototip imalatı gerçekleştirmektir.</a:t>
            </a:r>
          </a:p>
          <a:p>
            <a:pPr marL="0" indent="0" algn="just">
              <a:buFontTx/>
              <a:buNone/>
            </a:pPr>
            <a:r>
              <a:rPr lang="tr-TR" altLang="tr-TR" sz="1400" dirty="0">
                <a:latin typeface="Arial" panose="020B0604020202020204" pitchFamily="34" charset="0"/>
                <a:cs typeface="Arial" panose="020B0604020202020204" pitchFamily="34" charset="0"/>
              </a:rPr>
              <a:t>Projede, otomotiv endüstrisinde tecrübe ve bilgi birikimi bakımından yetkinliğini kanıtlamış </a:t>
            </a:r>
            <a:r>
              <a:rPr lang="tr-TR" altLang="tr-TR" sz="1400" dirty="0" err="1">
                <a:latin typeface="Arial" panose="020B0604020202020204" pitchFamily="34" charset="0"/>
                <a:cs typeface="Arial" panose="020B0604020202020204" pitchFamily="34" charset="0"/>
              </a:rPr>
              <a:t>Coşkunöz</a:t>
            </a:r>
            <a:r>
              <a:rPr lang="tr-TR" altLang="tr-TR" sz="1400" dirty="0">
                <a:latin typeface="Arial" panose="020B0604020202020204" pitchFamily="34" charset="0"/>
                <a:cs typeface="Arial" panose="020B0604020202020204" pitchFamily="34" charset="0"/>
              </a:rPr>
              <a:t> Kalıp Ar-</a:t>
            </a:r>
            <a:r>
              <a:rPr lang="tr-TR" altLang="tr-TR" sz="1400" dirty="0" err="1">
                <a:latin typeface="Arial" panose="020B0604020202020204" pitchFamily="34" charset="0"/>
                <a:cs typeface="Arial" panose="020B0604020202020204" pitchFamily="34" charset="0"/>
              </a:rPr>
              <a:t>Ge</a:t>
            </a:r>
            <a:r>
              <a:rPr lang="tr-TR" altLang="tr-TR" sz="1400" dirty="0">
                <a:latin typeface="Arial" panose="020B0604020202020204" pitchFamily="34" charset="0"/>
                <a:cs typeface="Arial" panose="020B0604020202020204" pitchFamily="34" charset="0"/>
              </a:rPr>
              <a:t> (APYK-1), </a:t>
            </a:r>
            <a:r>
              <a:rPr lang="tr-TR" altLang="tr-TR" sz="1400" dirty="0" err="1">
                <a:latin typeface="Arial" panose="020B0604020202020204" pitchFamily="34" charset="0"/>
                <a:cs typeface="Arial" panose="020B0604020202020204" pitchFamily="34" charset="0"/>
              </a:rPr>
              <a:t>Coşkunöz</a:t>
            </a:r>
            <a:r>
              <a:rPr lang="tr-TR" altLang="tr-TR" sz="1400" dirty="0">
                <a:latin typeface="Arial" panose="020B0604020202020204" pitchFamily="34" charset="0"/>
                <a:cs typeface="Arial" panose="020B0604020202020204" pitchFamily="34" charset="0"/>
              </a:rPr>
              <a:t> Metal Form (APYK-6) ve ASAŞ Ar-</a:t>
            </a:r>
            <a:r>
              <a:rPr lang="tr-TR" altLang="tr-TR" sz="1400" dirty="0" err="1">
                <a:latin typeface="Arial" panose="020B0604020202020204" pitchFamily="34" charset="0"/>
                <a:cs typeface="Arial" panose="020B0604020202020204" pitchFamily="34" charset="0"/>
              </a:rPr>
              <a:t>Ge</a:t>
            </a:r>
            <a:r>
              <a:rPr lang="tr-TR" altLang="tr-TR" sz="1400" dirty="0">
                <a:latin typeface="Arial" panose="020B0604020202020204" pitchFamily="34" charset="0"/>
                <a:cs typeface="Arial" panose="020B0604020202020204" pitchFamily="34" charset="0"/>
              </a:rPr>
              <a:t> Merkezi (APYK-2)’</a:t>
            </a:r>
            <a:r>
              <a:rPr lang="tr-TR" altLang="tr-TR" sz="1400" dirty="0" err="1">
                <a:latin typeface="Arial" panose="020B0604020202020204" pitchFamily="34" charset="0"/>
                <a:cs typeface="Arial" panose="020B0604020202020204" pitchFamily="34" charset="0"/>
              </a:rPr>
              <a:t>nin</a:t>
            </a:r>
            <a:r>
              <a:rPr lang="tr-TR" altLang="tr-TR" sz="1400" dirty="0">
                <a:latin typeface="Arial" panose="020B0604020202020204" pitchFamily="34" charset="0"/>
                <a:cs typeface="Arial" panose="020B0604020202020204" pitchFamily="34" charset="0"/>
              </a:rPr>
              <a:t> yanında proje tecrübeleri ve akademik açıdan önemli süreçlere katkı sağlayan TOBB Ekonomi ve Teknoloji Üniversitesi (İleri Mühendislik Çalışmaları Uygulama ve Araştırma Merkezi, APYK-3) ve Eskişehir Teknik Üniversitesi (İleri Teknolojiler Uygulama ve Araştırma Merkezi, APYK-4)’</a:t>
            </a:r>
            <a:r>
              <a:rPr lang="tr-TR" altLang="tr-TR" sz="1400" dirty="0" err="1">
                <a:latin typeface="Arial" panose="020B0604020202020204" pitchFamily="34" charset="0"/>
                <a:cs typeface="Arial" panose="020B0604020202020204" pitchFamily="34" charset="0"/>
              </a:rPr>
              <a:t>nin</a:t>
            </a:r>
            <a:r>
              <a:rPr lang="tr-TR" altLang="tr-TR" sz="1400" dirty="0">
                <a:latin typeface="Arial" panose="020B0604020202020204" pitchFamily="34" charset="0"/>
                <a:cs typeface="Arial" panose="020B0604020202020204" pitchFamily="34" charset="0"/>
              </a:rPr>
              <a:t> yanında batarya hücre, modül ve paket alanında ülkemizin en önemli alt yapısı ve araştırmacı insan kaynağına sahip TÜBİTAK RUTE (Raylı Ulaşım Teknolojileri Enstitüsü) (APYK-5) yer almaktadır.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9ECF4BDE-3B5F-E5A5-61B7-4397041066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78178" y="1605367"/>
            <a:ext cx="2702179" cy="3430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4">
            <a:extLst>
              <a:ext uri="{FF2B5EF4-FFF2-40B4-BE49-F238E27FC236}">
                <a16:creationId xmlns:a16="http://schemas.microsoft.com/office/drawing/2014/main" id="{524DF1FA-FF48-0C67-A0B9-F37E66F3A128}"/>
              </a:ext>
            </a:extLst>
          </p:cNvPr>
          <p:cNvPicPr>
            <a:picLocks noChangeAspect="1" noChangeArrowheads="1"/>
          </p:cNvPicPr>
          <p:nvPr/>
        </p:nvPicPr>
        <p:blipFill>
          <a:blip r:embed="rId3"/>
          <a:srcRect/>
          <a:stretch/>
        </p:blipFill>
        <p:spPr bwMode="auto">
          <a:xfrm>
            <a:off x="493044" y="157494"/>
            <a:ext cx="1248173" cy="1248173"/>
          </a:xfrm>
          <a:prstGeom prst="rect">
            <a:avLst/>
          </a:prstGeom>
          <a:noFill/>
        </p:spPr>
      </p:pic>
      <p:pic>
        <p:nvPicPr>
          <p:cNvPr id="8" name="Resim 4">
            <a:extLst>
              <a:ext uri="{FF2B5EF4-FFF2-40B4-BE49-F238E27FC236}">
                <a16:creationId xmlns:a16="http://schemas.microsoft.com/office/drawing/2014/main" id="{82DDBE6D-14B6-ACFE-E88D-73D3E4D8245B}"/>
              </a:ext>
            </a:extLst>
          </p:cNvPr>
          <p:cNvPicPr>
            <a:picLocks noChangeAspect="1" noChangeArrowheads="1"/>
          </p:cNvPicPr>
          <p:nvPr/>
        </p:nvPicPr>
        <p:blipFill>
          <a:blip r:embed="rId4"/>
          <a:srcRect/>
          <a:stretch/>
        </p:blipFill>
        <p:spPr bwMode="auto">
          <a:xfrm>
            <a:off x="8346631" y="157494"/>
            <a:ext cx="1233726" cy="1248173"/>
          </a:xfrm>
          <a:prstGeom prst="rect">
            <a:avLst/>
          </a:prstGeom>
          <a:noFill/>
        </p:spPr>
      </p:pic>
      <p:sp>
        <p:nvSpPr>
          <p:cNvPr id="5" name="Dikdörtgen 4">
            <a:extLst>
              <a:ext uri="{FF2B5EF4-FFF2-40B4-BE49-F238E27FC236}">
                <a16:creationId xmlns:a16="http://schemas.microsoft.com/office/drawing/2014/main" id="{16BA1C5B-BA2D-4C14-DE54-E668A040B698}"/>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199775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35276" y="201793"/>
            <a:ext cx="6552780"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Neden BUÜ Otomotiv Mühendisliği Bölümü</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801609" y="1650152"/>
            <a:ext cx="6341653" cy="4108817"/>
          </a:xfrm>
          <a:prstGeom prst="rect">
            <a:avLst/>
          </a:prstGeom>
          <a:noFill/>
        </p:spPr>
        <p:txBody>
          <a:bodyPr wrap="square" rtlCol="0">
            <a:spAutoFit/>
          </a:bodyPr>
          <a:lstStyle/>
          <a:p>
            <a:pPr marL="0" indent="0" algn="just" eaLnBrk="1" hangingPunct="1">
              <a:lnSpc>
                <a:spcPct val="150000"/>
              </a:lnSpc>
              <a:buClr>
                <a:schemeClr val="tx2"/>
              </a:buClr>
            </a:pPr>
            <a:r>
              <a:rPr lang="tr-TR" altLang="tr-TR" dirty="0">
                <a:latin typeface="Arial" panose="020B0604020202020204" pitchFamily="34" charset="0"/>
                <a:cs typeface="Arial" panose="020B0604020202020204" pitchFamily="34" charset="0"/>
              </a:rPr>
              <a:t>Eğitim ve sosyal etkinliklere uygun tasarlanmış Otomotiv Mühendisliği Bölümüne ait modern bina  </a:t>
            </a:r>
          </a:p>
          <a:p>
            <a:pPr marL="0" indent="0" algn="just" eaLnBrk="1" hangingPunct="1">
              <a:lnSpc>
                <a:spcPct val="150000"/>
              </a:lnSpc>
              <a:buClr>
                <a:schemeClr val="tx2"/>
              </a:buClr>
            </a:pPr>
            <a:endParaRPr lang="tr-TR" altLang="tr-TR" dirty="0">
              <a:latin typeface="Arial" panose="020B0604020202020204" pitchFamily="34" charset="0"/>
              <a:cs typeface="Arial" panose="020B0604020202020204" pitchFamily="34" charset="0"/>
            </a:endParaRPr>
          </a:p>
          <a:p>
            <a:pPr marL="0" indent="0" algn="just" eaLnBrk="1" hangingPunct="1">
              <a:lnSpc>
                <a:spcPct val="150000"/>
              </a:lnSpc>
              <a:buClr>
                <a:schemeClr val="tx2"/>
              </a:buClr>
            </a:pPr>
            <a:r>
              <a:rPr lang="tr-TR" altLang="tr-TR" dirty="0">
                <a:latin typeface="Arial" panose="020B0604020202020204" pitchFamily="34" charset="0"/>
                <a:cs typeface="Arial" panose="020B0604020202020204" pitchFamily="34" charset="0"/>
              </a:rPr>
              <a:t>Etkin öğrenci-öğretim üyesi etkileşimi</a:t>
            </a:r>
          </a:p>
          <a:p>
            <a:pPr algn="just">
              <a:lnSpc>
                <a:spcPct val="150000"/>
              </a:lnSpc>
              <a:buClr>
                <a:schemeClr val="tx2"/>
              </a:buClr>
            </a:pPr>
            <a:endParaRPr lang="tr-TR" altLang="tr-TR" dirty="0">
              <a:latin typeface="Arial" panose="020B0604020202020204" pitchFamily="34" charset="0"/>
              <a:cs typeface="Arial" panose="020B0604020202020204" pitchFamily="34" charset="0"/>
            </a:endParaRPr>
          </a:p>
          <a:p>
            <a:pPr algn="just">
              <a:lnSpc>
                <a:spcPct val="150000"/>
              </a:lnSpc>
              <a:buClr>
                <a:schemeClr val="tx2"/>
              </a:buClr>
            </a:pPr>
            <a:r>
              <a:rPr lang="tr-TR" altLang="tr-TR" dirty="0">
                <a:latin typeface="Arial" panose="020B0604020202020204" pitchFamily="34" charset="0"/>
                <a:cs typeface="Arial" panose="020B0604020202020204" pitchFamily="34" charset="0"/>
              </a:rPr>
              <a:t>Türkiye</a:t>
            </a:r>
            <a:r>
              <a:rPr lang="tr-TR" altLang="en-US" dirty="0">
                <a:latin typeface="Arial" panose="020B0604020202020204" pitchFamily="34" charset="0"/>
                <a:cs typeface="Arial" panose="020B0604020202020204" pitchFamily="34" charset="0"/>
              </a:rPr>
              <a:t>’</a:t>
            </a:r>
            <a:r>
              <a:rPr lang="tr-TR" altLang="tr-TR" dirty="0">
                <a:latin typeface="Arial" panose="020B0604020202020204" pitchFamily="34" charset="0"/>
                <a:cs typeface="Arial" panose="020B0604020202020204" pitchFamily="34" charset="0"/>
              </a:rPr>
              <a:t> de otomotiv alanında yaşanan gelişmeler ve otomotiv sektöründe Otomotiv Mühendislerine duyulan gereksinimin artması</a:t>
            </a:r>
          </a:p>
          <a:p>
            <a:pPr algn="just">
              <a:lnSpc>
                <a:spcPct val="150000"/>
              </a:lnSpc>
              <a:buClr>
                <a:schemeClr val="tx2"/>
              </a:buClr>
            </a:pPr>
            <a:endParaRPr lang="tr-TR" alt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pic>
        <p:nvPicPr>
          <p:cNvPr id="3" name="Picture 9" descr="C:\SONY-NETBOOK-F\Bolum\OMB\WebPage\YeniWebPage\29AralıkBurkonFotolar\IMG_8413.jpg">
            <a:extLst>
              <a:ext uri="{FF2B5EF4-FFF2-40B4-BE49-F238E27FC236}">
                <a16:creationId xmlns:a16="http://schemas.microsoft.com/office/drawing/2014/main" id="{F475CE98-B353-D3B7-8678-989207BCF6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637" y="1849071"/>
            <a:ext cx="2382837"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C:\SONY-NETBOOK-F\Bolum\OMB\Öğrenciler-İle-İlgili\TeknikGezi\TOFAŞ-2013\IMG_0068.jpg">
            <a:extLst>
              <a:ext uri="{FF2B5EF4-FFF2-40B4-BE49-F238E27FC236}">
                <a16:creationId xmlns:a16="http://schemas.microsoft.com/office/drawing/2014/main" id="{01BD540F-2F5A-2297-2499-595C4BA6D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045" y="3530600"/>
            <a:ext cx="2373312"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Resim 4">
            <a:extLst>
              <a:ext uri="{FF2B5EF4-FFF2-40B4-BE49-F238E27FC236}">
                <a16:creationId xmlns:a16="http://schemas.microsoft.com/office/drawing/2014/main" id="{36214AC2-220B-3E90-9D3C-4DC35835083B}"/>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pic>
        <p:nvPicPr>
          <p:cNvPr id="9" name="Resim 4">
            <a:extLst>
              <a:ext uri="{FF2B5EF4-FFF2-40B4-BE49-F238E27FC236}">
                <a16:creationId xmlns:a16="http://schemas.microsoft.com/office/drawing/2014/main" id="{E8C15723-7CAE-CB1C-5AE2-BA0BA02F6C56}"/>
              </a:ext>
            </a:extLst>
          </p:cNvPr>
          <p:cNvPicPr>
            <a:picLocks noChangeAspect="1" noChangeArrowheads="1"/>
          </p:cNvPicPr>
          <p:nvPr/>
        </p:nvPicPr>
        <p:blipFill>
          <a:blip r:embed="rId5"/>
          <a:srcRect/>
          <a:stretch/>
        </p:blipFill>
        <p:spPr bwMode="auto">
          <a:xfrm>
            <a:off x="8346631" y="157494"/>
            <a:ext cx="1233726" cy="1248173"/>
          </a:xfrm>
          <a:prstGeom prst="rect">
            <a:avLst/>
          </a:prstGeom>
          <a:noFill/>
        </p:spPr>
      </p:pic>
      <p:sp>
        <p:nvSpPr>
          <p:cNvPr id="6" name="Dikdörtgen 5">
            <a:extLst>
              <a:ext uri="{FF2B5EF4-FFF2-40B4-BE49-F238E27FC236}">
                <a16:creationId xmlns:a16="http://schemas.microsoft.com/office/drawing/2014/main" id="{5B5FAC7F-FFF6-52E9-9C10-492BF9D927C0}"/>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133228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678866" y="198023"/>
            <a:ext cx="6552780"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Neden BUÜ Otomotiv Mühendisliği Bölümü</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801609" y="1758364"/>
            <a:ext cx="5472191" cy="3693319"/>
          </a:xfrm>
          <a:prstGeom prst="rect">
            <a:avLst/>
          </a:prstGeom>
          <a:noFill/>
        </p:spPr>
        <p:txBody>
          <a:bodyPr wrap="square" rtlCol="0">
            <a:spAutoFit/>
          </a:bodyPr>
          <a:lstStyle/>
          <a:p>
            <a:pPr algn="just"/>
            <a:r>
              <a:rPr lang="tr-TR" altLang="tr-TR" dirty="0">
                <a:latin typeface="Arial" panose="020B0604020202020204" pitchFamily="34" charset="0"/>
                <a:cs typeface="Arial" panose="020B0604020202020204" pitchFamily="34" charset="0"/>
              </a:rPr>
              <a:t>Bursa</a:t>
            </a:r>
            <a:r>
              <a:rPr lang="tr-TR" altLang="en-US" dirty="0">
                <a:latin typeface="Arial" panose="020B0604020202020204" pitchFamily="34" charset="0"/>
                <a:cs typeface="Arial" panose="020B0604020202020204" pitchFamily="34" charset="0"/>
              </a:rPr>
              <a:t>’</a:t>
            </a:r>
            <a:r>
              <a:rPr lang="tr-TR" altLang="tr-TR" dirty="0">
                <a:latin typeface="Arial" panose="020B0604020202020204" pitchFamily="34" charset="0"/>
                <a:cs typeface="Arial" panose="020B0604020202020204" pitchFamily="34" charset="0"/>
              </a:rPr>
              <a:t>nın otomotiv sektörünün önemli merkezlerinden birisi olması</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Son sınıfta Dönem içi staj kapsamında Otomotiv alanında ilgili ana veya yan sanayide Proje dersleri projelerini yapabilme olanağı</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Mühendisliği Laboratuvar dersi deneyleri test çalışmalarını hem Bölüm ve hem de Otomotiv alanında ilgili ana veya yan sanayisi Fabrikada testleri uygulamaları konusunda bilgi edinme olanağı</a:t>
            </a:r>
          </a:p>
          <a:p>
            <a:pPr algn="just"/>
            <a:endParaRPr lang="tr-TR" dirty="0">
              <a:latin typeface="Arial" panose="020B0604020202020204" pitchFamily="34" charset="0"/>
              <a:cs typeface="Arial" panose="020B0604020202020204" pitchFamily="34" charset="0"/>
            </a:endParaRPr>
          </a:p>
        </p:txBody>
      </p:sp>
      <p:pic>
        <p:nvPicPr>
          <p:cNvPr id="6" name="Resim 7" descr="C:\SONY-NETBOOK-F\Bolum\OMB\Programlar\L\OMP\2014-2015 Güz\TOFAŞ-Staj-Çalışmaları\20141205_153845.jpg">
            <a:extLst>
              <a:ext uri="{FF2B5EF4-FFF2-40B4-BE49-F238E27FC236}">
                <a16:creationId xmlns:a16="http://schemas.microsoft.com/office/drawing/2014/main" id="{B8F3C8EA-1995-BA1D-1534-8C7493043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6268" y="1758364"/>
            <a:ext cx="2881313"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SONY-NETBOOK-F\Bolum\OMB\Programlar\L\OMP\2014-2015 Güz\RENAULT-Staj-Çalışmaları\IMG_1283.JPG">
            <a:extLst>
              <a:ext uri="{FF2B5EF4-FFF2-40B4-BE49-F238E27FC236}">
                <a16:creationId xmlns:a16="http://schemas.microsoft.com/office/drawing/2014/main" id="{23107497-209E-A3A8-48B8-95627B375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6267" y="3740313"/>
            <a:ext cx="2881313" cy="1665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Resim 4">
            <a:extLst>
              <a:ext uri="{FF2B5EF4-FFF2-40B4-BE49-F238E27FC236}">
                <a16:creationId xmlns:a16="http://schemas.microsoft.com/office/drawing/2014/main" id="{77469870-DCC3-2BCB-D306-C258BA04EB31}"/>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pic>
        <p:nvPicPr>
          <p:cNvPr id="9" name="Resim 4">
            <a:extLst>
              <a:ext uri="{FF2B5EF4-FFF2-40B4-BE49-F238E27FC236}">
                <a16:creationId xmlns:a16="http://schemas.microsoft.com/office/drawing/2014/main" id="{C2F0E80C-8026-F815-264E-0FC4BA33B162}"/>
              </a:ext>
            </a:extLst>
          </p:cNvPr>
          <p:cNvPicPr>
            <a:picLocks noChangeAspect="1" noChangeArrowheads="1"/>
          </p:cNvPicPr>
          <p:nvPr/>
        </p:nvPicPr>
        <p:blipFill>
          <a:blip r:embed="rId5"/>
          <a:srcRect/>
          <a:stretch/>
        </p:blipFill>
        <p:spPr bwMode="auto">
          <a:xfrm>
            <a:off x="8346631" y="157494"/>
            <a:ext cx="1233726" cy="1248173"/>
          </a:xfrm>
          <a:prstGeom prst="rect">
            <a:avLst/>
          </a:prstGeom>
          <a:noFill/>
        </p:spPr>
      </p:pic>
      <p:sp>
        <p:nvSpPr>
          <p:cNvPr id="3" name="Dikdörtgen 2">
            <a:extLst>
              <a:ext uri="{FF2B5EF4-FFF2-40B4-BE49-F238E27FC236}">
                <a16:creationId xmlns:a16="http://schemas.microsoft.com/office/drawing/2014/main" id="{5C743FDD-D6FA-97EF-A56C-92D5714F73BC}"/>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83446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35276" y="198023"/>
            <a:ext cx="6552780"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Neden BUÜ Otomotiv Mühendisliği Bölümü</a:t>
            </a:r>
          </a:p>
        </p:txBody>
      </p:sp>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801609" y="1758364"/>
            <a:ext cx="6200976" cy="2862322"/>
          </a:xfrm>
          <a:prstGeom prst="rect">
            <a:avLst/>
          </a:prstGeom>
          <a:noFill/>
        </p:spPr>
        <p:txBody>
          <a:bodyPr wrap="square" rtlCol="0">
            <a:spAutoFit/>
          </a:bodyPr>
          <a:lstStyle/>
          <a:p>
            <a:pPr algn="just"/>
            <a:r>
              <a:rPr lang="tr-TR" dirty="0">
                <a:latin typeface="Arial" panose="020B0604020202020204" pitchFamily="34" charset="0"/>
                <a:cs typeface="Arial" panose="020B0604020202020204" pitchFamily="34" charset="0"/>
              </a:rPr>
              <a:t>Dünya ve Türkiye’ de otomotiv endüstrisinin gelişmelerine paralel ders içerikleri</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Otomotiv ana ve yan sanayi kuruluşlarında staj olanakları</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Erasmus, Mevlana ve Farabi öğrenci değişim programları</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Derslerde Otomotiv sektöründe yer alan uzmanlardan otomotiv ile ilgili konularda eğitim alabilme olanağı</a:t>
            </a:r>
          </a:p>
          <a:p>
            <a:pPr algn="just"/>
            <a:endParaRPr lang="tr-TR" dirty="0">
              <a:latin typeface="Arial" panose="020B0604020202020204" pitchFamily="34" charset="0"/>
              <a:cs typeface="Arial" panose="020B0604020202020204" pitchFamily="34" charset="0"/>
            </a:endParaRPr>
          </a:p>
        </p:txBody>
      </p:sp>
      <p:pic>
        <p:nvPicPr>
          <p:cNvPr id="3" name="Resim 11" descr="C:\SONY-NETBOOK-F\Bolum\OMB\Öğrenciler-İle-İlgili\TeknikGezi\Durmazlar\DurmazlarFoto\IMG_0498.JPG">
            <a:extLst>
              <a:ext uri="{FF2B5EF4-FFF2-40B4-BE49-F238E27FC236}">
                <a16:creationId xmlns:a16="http://schemas.microsoft.com/office/drawing/2014/main" id="{34D6B737-DFEC-99C1-5046-B3089BFC4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500" t="7875" r="2750" b="2499"/>
          <a:stretch>
            <a:fillRect/>
          </a:stretch>
        </p:blipFill>
        <p:spPr bwMode="auto">
          <a:xfrm>
            <a:off x="7639513" y="1634840"/>
            <a:ext cx="1940844" cy="181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C:\SONY-NETBOOK-F\Bolum\OMB\Öğrenciler-İle-İlgili\TeknikGezi\TOFAŞ-2013\IMG_0060.jpg">
            <a:extLst>
              <a:ext uri="{FF2B5EF4-FFF2-40B4-BE49-F238E27FC236}">
                <a16:creationId xmlns:a16="http://schemas.microsoft.com/office/drawing/2014/main" id="{4AA65387-9243-9123-5910-8D110A4E6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513" y="3581915"/>
            <a:ext cx="1940844" cy="1697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Resim 4">
            <a:extLst>
              <a:ext uri="{FF2B5EF4-FFF2-40B4-BE49-F238E27FC236}">
                <a16:creationId xmlns:a16="http://schemas.microsoft.com/office/drawing/2014/main" id="{79C9D837-4C66-18A9-B638-AD429593A5DC}"/>
              </a:ext>
            </a:extLst>
          </p:cNvPr>
          <p:cNvPicPr>
            <a:picLocks noChangeAspect="1" noChangeArrowheads="1"/>
          </p:cNvPicPr>
          <p:nvPr/>
        </p:nvPicPr>
        <p:blipFill>
          <a:blip r:embed="rId4"/>
          <a:srcRect/>
          <a:stretch/>
        </p:blipFill>
        <p:spPr bwMode="auto">
          <a:xfrm>
            <a:off x="493044" y="157494"/>
            <a:ext cx="1248173" cy="1248173"/>
          </a:xfrm>
          <a:prstGeom prst="rect">
            <a:avLst/>
          </a:prstGeom>
          <a:noFill/>
        </p:spPr>
      </p:pic>
      <p:pic>
        <p:nvPicPr>
          <p:cNvPr id="9" name="Resim 4">
            <a:extLst>
              <a:ext uri="{FF2B5EF4-FFF2-40B4-BE49-F238E27FC236}">
                <a16:creationId xmlns:a16="http://schemas.microsoft.com/office/drawing/2014/main" id="{53BD519C-1B6A-E170-618A-190B92442E23}"/>
              </a:ext>
            </a:extLst>
          </p:cNvPr>
          <p:cNvPicPr>
            <a:picLocks noChangeAspect="1" noChangeArrowheads="1"/>
          </p:cNvPicPr>
          <p:nvPr/>
        </p:nvPicPr>
        <p:blipFill>
          <a:blip r:embed="rId5"/>
          <a:srcRect/>
          <a:stretch/>
        </p:blipFill>
        <p:spPr bwMode="auto">
          <a:xfrm>
            <a:off x="8346631" y="157494"/>
            <a:ext cx="1233726" cy="1248173"/>
          </a:xfrm>
          <a:prstGeom prst="rect">
            <a:avLst/>
          </a:prstGeom>
          <a:noFill/>
        </p:spPr>
      </p:pic>
      <p:sp>
        <p:nvSpPr>
          <p:cNvPr id="6" name="Dikdörtgen 5">
            <a:extLst>
              <a:ext uri="{FF2B5EF4-FFF2-40B4-BE49-F238E27FC236}">
                <a16:creationId xmlns:a16="http://schemas.microsoft.com/office/drawing/2014/main" id="{8213C671-CA01-0C77-E41C-4E7BB88C61BB}"/>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834699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Google Shape;117;p1"/>
          <p:cNvSpPr/>
          <p:nvPr/>
        </p:nvSpPr>
        <p:spPr>
          <a:xfrm>
            <a:off x="1731729" y="2321321"/>
            <a:ext cx="6617161" cy="1362198"/>
          </a:xfrm>
          <a:prstGeom prst="rect">
            <a:avLst/>
          </a:prstGeom>
          <a:noFill/>
          <a:ln>
            <a:noFill/>
          </a:ln>
        </p:spPr>
        <p:txBody>
          <a:bodyPr spcFirstLastPara="1" wrap="square" lIns="91425" tIns="45700" rIns="91425" bIns="45700" anchor="t" anchorCtr="0">
            <a:normAutofit/>
          </a:bodyPr>
          <a:lstStyle/>
          <a:p>
            <a:pPr marL="0" marR="0" lvl="0" indent="0" algn="ctr" rtl="0">
              <a:lnSpc>
                <a:spcPct val="150000"/>
              </a:lnSpc>
              <a:spcBef>
                <a:spcPts val="0"/>
              </a:spcBef>
              <a:spcAft>
                <a:spcPts val="0"/>
              </a:spcAft>
              <a:buNone/>
            </a:pPr>
            <a:endParaRPr lang="tr-TR" sz="2400" b="1" i="0" u="none" strike="noStrike" cap="none" dirty="0">
              <a:solidFill>
                <a:schemeClr val="tx1"/>
              </a:solidFill>
              <a:sym typeface="Arial"/>
            </a:endParaRPr>
          </a:p>
        </p:txBody>
      </p:sp>
      <p:pic>
        <p:nvPicPr>
          <p:cNvPr id="9" name="Resim 8">
            <a:extLst>
              <a:ext uri="{FF2B5EF4-FFF2-40B4-BE49-F238E27FC236}">
                <a16:creationId xmlns:a16="http://schemas.microsoft.com/office/drawing/2014/main" id="{F931712E-EB92-B4A8-5ADC-221AC8FE61B8}"/>
              </a:ext>
            </a:extLst>
          </p:cNvPr>
          <p:cNvPicPr>
            <a:picLocks noChangeAspect="1"/>
          </p:cNvPicPr>
          <p:nvPr/>
        </p:nvPicPr>
        <p:blipFill>
          <a:blip r:embed="rId2"/>
          <a:srcRect/>
          <a:stretch/>
        </p:blipFill>
        <p:spPr>
          <a:xfrm>
            <a:off x="4243296" y="785644"/>
            <a:ext cx="1594026" cy="1594026"/>
          </a:xfrm>
          <a:prstGeom prst="rect">
            <a:avLst/>
          </a:prstGeom>
        </p:spPr>
      </p:pic>
      <p:sp>
        <p:nvSpPr>
          <p:cNvPr id="11" name="Metin kutusu 10">
            <a:extLst>
              <a:ext uri="{FF2B5EF4-FFF2-40B4-BE49-F238E27FC236}">
                <a16:creationId xmlns:a16="http://schemas.microsoft.com/office/drawing/2014/main" id="{E80B801D-E205-5234-F4D5-8D2FBA63C727}"/>
              </a:ext>
            </a:extLst>
          </p:cNvPr>
          <p:cNvSpPr txBox="1"/>
          <p:nvPr/>
        </p:nvSpPr>
        <p:spPr>
          <a:xfrm>
            <a:off x="3761404" y="3002420"/>
            <a:ext cx="2557809" cy="738664"/>
          </a:xfrm>
          <a:prstGeom prst="rect">
            <a:avLst/>
          </a:prstGeom>
          <a:noFill/>
        </p:spPr>
        <p:txBody>
          <a:bodyPr wrap="square" rtlCol="0">
            <a:spAutoFit/>
          </a:bodyPr>
          <a:lstStyle/>
          <a:p>
            <a:r>
              <a:rPr lang="tr-TR" sz="2400" b="1" dirty="0">
                <a:solidFill>
                  <a:schemeClr val="tx1"/>
                </a:solidFill>
                <a:latin typeface="Arial" panose="020B0604020202020204" pitchFamily="34" charset="0"/>
                <a:cs typeface="Arial" panose="020B0604020202020204" pitchFamily="34" charset="0"/>
              </a:rPr>
              <a:t>TEŞEKKÜRLER</a:t>
            </a:r>
          </a:p>
          <a:p>
            <a:pPr algn="ctr"/>
            <a:endParaRPr lang="tr-TR" dirty="0">
              <a:latin typeface="Arial" panose="020B0604020202020204" pitchFamily="34" charset="0"/>
              <a:cs typeface="Arial" panose="020B0604020202020204" pitchFamily="34" charset="0"/>
            </a:endParaRPr>
          </a:p>
        </p:txBody>
      </p:sp>
      <p:sp>
        <p:nvSpPr>
          <p:cNvPr id="12" name="Metin kutusu 11">
            <a:extLst>
              <a:ext uri="{FF2B5EF4-FFF2-40B4-BE49-F238E27FC236}">
                <a16:creationId xmlns:a16="http://schemas.microsoft.com/office/drawing/2014/main" id="{9C1A6B70-523A-D032-966C-C4855D9C832A}"/>
              </a:ext>
            </a:extLst>
          </p:cNvPr>
          <p:cNvSpPr txBox="1"/>
          <p:nvPr/>
        </p:nvSpPr>
        <p:spPr>
          <a:xfrm>
            <a:off x="4749205" y="5321063"/>
            <a:ext cx="582211" cy="307777"/>
          </a:xfrm>
          <a:prstGeom prst="rect">
            <a:avLst/>
          </a:prstGeom>
          <a:noFill/>
        </p:spPr>
        <p:txBody>
          <a:bodyPr wrap="none" rtlCol="0">
            <a:spAutoFit/>
          </a:bodyPr>
          <a:lstStyle/>
          <a:p>
            <a:r>
              <a:rPr lang="tr-TR" b="1" dirty="0">
                <a:solidFill>
                  <a:schemeClr val="bg1"/>
                </a:solidFill>
              </a:rPr>
              <a:t>2024</a:t>
            </a:r>
          </a:p>
        </p:txBody>
      </p:sp>
      <p:sp>
        <p:nvSpPr>
          <p:cNvPr id="13" name="Dikdörtgen 12">
            <a:extLst>
              <a:ext uri="{FF2B5EF4-FFF2-40B4-BE49-F238E27FC236}">
                <a16:creationId xmlns:a16="http://schemas.microsoft.com/office/drawing/2014/main" id="{685BBF1B-806D-1BB9-2F76-5423DB55562D}"/>
              </a:ext>
            </a:extLst>
          </p:cNvPr>
          <p:cNvSpPr/>
          <p:nvPr/>
        </p:nvSpPr>
        <p:spPr>
          <a:xfrm>
            <a:off x="0" y="5362772"/>
            <a:ext cx="10080625" cy="307777"/>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https://uludag.edu.tr/otomuh</a:t>
            </a:r>
          </a:p>
        </p:txBody>
      </p:sp>
    </p:spTree>
    <p:extLst>
      <p:ext uri="{BB962C8B-B14F-4D97-AF65-F5344CB8AC3E}">
        <p14:creationId xmlns:p14="http://schemas.microsoft.com/office/powerpoint/2010/main" val="3491901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5" y="1605367"/>
            <a:ext cx="7848600" cy="2585323"/>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EA-1: </a:t>
            </a:r>
            <a:r>
              <a:rPr lang="tr-TR" dirty="0">
                <a:latin typeface="Arial" panose="020B0604020202020204" pitchFamily="34" charset="0"/>
                <a:cs typeface="Arial" panose="020B0604020202020204" pitchFamily="34" charset="0"/>
              </a:rPr>
              <a:t>Otomotiv sektörünün gereksinimi olan uluslararası düzeyde bilgi üretmek ve özgün araştırma çalışmaları yapmak,</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EA-2: </a:t>
            </a:r>
            <a:r>
              <a:rPr lang="tr-TR" dirty="0">
                <a:latin typeface="Arial" panose="020B0604020202020204" pitchFamily="34" charset="0"/>
                <a:cs typeface="Arial" panose="020B0604020202020204" pitchFamily="34" charset="0"/>
              </a:rPr>
              <a:t>Türk otomotiv endüstrisini daha ileriye götürecek nitelikli iş gücünün yetişmesine katkı sağlayacak mühendisler yetiştirmek,</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EA-3: </a:t>
            </a:r>
            <a:r>
              <a:rPr lang="tr-TR" dirty="0">
                <a:latin typeface="Arial" panose="020B0604020202020204" pitchFamily="34" charset="0"/>
                <a:cs typeface="Arial" panose="020B0604020202020204" pitchFamily="34" charset="0"/>
              </a:rPr>
              <a:t>Paydaşlarla işbirliği içerisinde ürettiği kazanım ve becerileri ülkemizin sosyal ve ekonomik kalkınmasına katkı sağlayacak bir ekosistem oluşturmak.</a:t>
            </a: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2286614" y="198023"/>
            <a:ext cx="5650104"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BUÜ Otomotiv Mühendisliği Eğitim Amaçları</a:t>
            </a:r>
          </a:p>
        </p:txBody>
      </p:sp>
      <p:sp>
        <p:nvSpPr>
          <p:cNvPr id="3" name="Dikdörtgen 2">
            <a:extLst>
              <a:ext uri="{FF2B5EF4-FFF2-40B4-BE49-F238E27FC236}">
                <a16:creationId xmlns:a16="http://schemas.microsoft.com/office/drawing/2014/main" id="{ECC52D73-8D7A-491B-AE7F-D317776AA4C8}"/>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221025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5" y="1605367"/>
            <a:ext cx="7848600" cy="3139321"/>
          </a:xfrm>
          <a:prstGeom prst="rect">
            <a:avLst/>
          </a:prstGeom>
          <a:noFill/>
        </p:spPr>
        <p:txBody>
          <a:bodyPr wrap="square" rtlCol="0">
            <a:spAutoFit/>
          </a:bodyPr>
          <a:lstStyle/>
          <a:p>
            <a:pPr algn="just"/>
            <a:r>
              <a:rPr lang="tr-TR" b="1" i="0" dirty="0">
                <a:solidFill>
                  <a:srgbClr val="212529"/>
                </a:solidFill>
                <a:effectLst/>
                <a:latin typeface="Arial" panose="020B0604020202020204" pitchFamily="34" charset="0"/>
                <a:cs typeface="Arial" panose="020B0604020202020204" pitchFamily="34" charset="0"/>
              </a:rPr>
              <a:t>PÇ1</a:t>
            </a:r>
            <a:r>
              <a:rPr lang="tr-TR" b="0" i="0" dirty="0">
                <a:solidFill>
                  <a:srgbClr val="212529"/>
                </a:solidFill>
                <a:effectLst/>
                <a:latin typeface="Arial" panose="020B0604020202020204" pitchFamily="34" charset="0"/>
                <a:cs typeface="Arial" panose="020B0604020202020204" pitchFamily="34" charset="0"/>
              </a:rPr>
              <a:t>  </a:t>
            </a:r>
            <a:r>
              <a:rPr lang="tr-TR" sz="1800" b="0" i="0" dirty="0">
                <a:solidFill>
                  <a:srgbClr val="212529"/>
                </a:solidFill>
                <a:effectLst/>
                <a:latin typeface="Arial" panose="020B0604020202020204" pitchFamily="34" charset="0"/>
                <a:cs typeface="Arial" panose="020B0604020202020204" pitchFamily="34" charset="0"/>
              </a:rPr>
              <a:t>Matematik, fen bilimleri ve ilgili mühendislik disiplinine özgü konularda yeterli bilgi birikimi; bu alanlardaki kuramsal ve uygulamalı bilgileri, karmaşık mühendislik problemlerinin çözümünde kullanabilme becerisi.</a:t>
            </a:r>
          </a:p>
          <a:p>
            <a:pPr algn="just"/>
            <a:endParaRPr lang="tr-TR" dirty="0">
              <a:solidFill>
                <a:srgbClr val="212529"/>
              </a:solidFill>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PÇ2</a:t>
            </a:r>
            <a:r>
              <a:rPr lang="tr-TR" dirty="0">
                <a:latin typeface="Arial" panose="020B0604020202020204" pitchFamily="34" charset="0"/>
                <a:cs typeface="Arial" panose="020B0604020202020204" pitchFamily="34" charset="0"/>
              </a:rPr>
              <a:t>  Karmaşık mühendislik problemlerini tanımlama, formüle etme ve çözme becerisi; bu amaçla uygun analiz ve modelleme yöntemlerini seçme ve uygulama becerisi. </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PÇ3</a:t>
            </a:r>
            <a:r>
              <a:rPr lang="tr-TR" dirty="0">
                <a:latin typeface="Arial" panose="020B0604020202020204" pitchFamily="34" charset="0"/>
                <a:cs typeface="Arial" panose="020B0604020202020204" pitchFamily="34" charset="0"/>
              </a:rPr>
              <a:t>  Karmaşık bir sistemi, süreci, cihazı veya ürünü gerçekçi kısıtlar ve koşullar altında, belirli gereksinimleri karşılayacak şekilde tasarlama becerisi; bu amaçla modern tasarım yöntemlerini uygulama becerisi.</a:t>
            </a: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2286614" y="198023"/>
            <a:ext cx="5650104"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BUÜ Otomotiv Mühendisliği Program Çıktıları</a:t>
            </a:r>
          </a:p>
        </p:txBody>
      </p:sp>
      <p:sp>
        <p:nvSpPr>
          <p:cNvPr id="3" name="Dikdörtgen 2">
            <a:extLst>
              <a:ext uri="{FF2B5EF4-FFF2-40B4-BE49-F238E27FC236}">
                <a16:creationId xmlns:a16="http://schemas.microsoft.com/office/drawing/2014/main" id="{CEC6D0F6-8902-D531-7872-92E146B5FA2C}"/>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116952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5" y="1605367"/>
            <a:ext cx="7848600" cy="2862322"/>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PÇ4</a:t>
            </a:r>
            <a:r>
              <a:rPr lang="tr-TR" dirty="0">
                <a:latin typeface="Arial" panose="020B0604020202020204" pitchFamily="34" charset="0"/>
                <a:cs typeface="Arial" panose="020B0604020202020204" pitchFamily="34" charset="0"/>
              </a:rPr>
              <a:t>  Mühendislik uygulamalarında karşılaşılan karmaşık problemlerin analizi ve çözümü için gerekli olan modern teknik ve araçları seçme ve kullanma becerisi; bilişim teknolojilerini etkin bir şekilde kullanma becerisi.</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PÇ5</a:t>
            </a:r>
            <a:r>
              <a:rPr lang="tr-TR" dirty="0">
                <a:latin typeface="Arial" panose="020B0604020202020204" pitchFamily="34" charset="0"/>
                <a:cs typeface="Arial" panose="020B0604020202020204" pitchFamily="34" charset="0"/>
              </a:rPr>
              <a:t>  Karmaşık mühendislik problemlerinin veya disipline özgü araştırma konularının incelenmesi için deney tasarlama, deney yapma, veri toplama, sonuçları analiz etme ve yorumlama becerisi.</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PÇ6 </a:t>
            </a:r>
            <a:r>
              <a:rPr lang="tr-TR" dirty="0">
                <a:latin typeface="Arial" panose="020B0604020202020204" pitchFamily="34" charset="0"/>
                <a:cs typeface="Arial" panose="020B0604020202020204" pitchFamily="34" charset="0"/>
              </a:rPr>
              <a:t> Disiplin içi ve çok disiplinli takımlarda etkin biçimde çalışabilme becerisi; bireysel çalışma becerisi.</a:t>
            </a: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2286614" y="198023"/>
            <a:ext cx="5650104"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BUÜ Otomotiv Mühendisliği Program Çıktıları</a:t>
            </a:r>
          </a:p>
        </p:txBody>
      </p:sp>
      <p:sp>
        <p:nvSpPr>
          <p:cNvPr id="3" name="Dikdörtgen 2">
            <a:extLst>
              <a:ext uri="{FF2B5EF4-FFF2-40B4-BE49-F238E27FC236}">
                <a16:creationId xmlns:a16="http://schemas.microsoft.com/office/drawing/2014/main" id="{28783210-BE9E-38DE-7D52-69646DCB8A35}"/>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1944683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5" y="1605367"/>
            <a:ext cx="7848600" cy="3139321"/>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PÇ7</a:t>
            </a:r>
            <a:r>
              <a:rPr lang="tr-TR" dirty="0">
                <a:latin typeface="Arial" panose="020B0604020202020204" pitchFamily="34" charset="0"/>
                <a:cs typeface="Arial" panose="020B0604020202020204" pitchFamily="34" charset="0"/>
              </a:rPr>
              <a:t>  Sözlü ve yazılı etkin iletişim kurma becerisi; en az bir yabancı dil bilgisi; etkin rapor yazma ve yazılı raporları anlama, tasarım ve üretim raporları hazırlayabilme, etkin sunum yapabilme, açık ve anlaşılır talimat verme ve alma becerisi.</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PÇ8</a:t>
            </a:r>
            <a:r>
              <a:rPr lang="tr-TR" dirty="0">
                <a:latin typeface="Arial" panose="020B0604020202020204" pitchFamily="34" charset="0"/>
                <a:cs typeface="Arial" panose="020B0604020202020204" pitchFamily="34" charset="0"/>
              </a:rPr>
              <a:t>  Yaşam boyu öğrenmenin gerekliliği konusunda farkındalık; bilgiye erişebilme, bilim ve teknolojideki gelişmeleri izleme ve kendini sürekli yenileme becerisi.</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PÇ9</a:t>
            </a:r>
            <a:r>
              <a:rPr lang="tr-TR" dirty="0">
                <a:latin typeface="Arial" panose="020B0604020202020204" pitchFamily="34" charset="0"/>
                <a:cs typeface="Arial" panose="020B0604020202020204" pitchFamily="34" charset="0"/>
              </a:rPr>
              <a:t>  Etik ilkelerine uygun davranma, mesleki ve etik sorumluluk ve mühendislik uygulamalarında kullanılan standartlar hakkında bilgi.</a:t>
            </a: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2286614" y="198023"/>
            <a:ext cx="5650104"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BUÜ Otomotiv Mühendisliği Program Çıktıları</a:t>
            </a:r>
          </a:p>
        </p:txBody>
      </p:sp>
      <p:sp>
        <p:nvSpPr>
          <p:cNvPr id="3" name="Dikdörtgen 2">
            <a:extLst>
              <a:ext uri="{FF2B5EF4-FFF2-40B4-BE49-F238E27FC236}">
                <a16:creationId xmlns:a16="http://schemas.microsoft.com/office/drawing/2014/main" id="{24C32700-A6CF-6A1C-EF37-7E44F8D13D62}"/>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336774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25;p1"/>
          <p:cNvSpPr/>
          <p:nvPr/>
        </p:nvSpPr>
        <p:spPr>
          <a:xfrm>
            <a:off x="3774785" y="5293697"/>
            <a:ext cx="2360942" cy="42534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800" b="1" dirty="0">
                <a:solidFill>
                  <a:schemeClr val="bg1"/>
                </a:solidFill>
              </a:rPr>
              <a:t>2024</a:t>
            </a:r>
            <a:endParaRPr lang="en-US" sz="1800" b="1" dirty="0">
              <a:solidFill>
                <a:schemeClr val="bg1"/>
              </a:solidFill>
              <a:sym typeface="Arial"/>
            </a:endParaRPr>
          </a:p>
        </p:txBody>
      </p:sp>
      <p:sp>
        <p:nvSpPr>
          <p:cNvPr id="2" name="Dikdörtgen 1"/>
          <p:cNvSpPr/>
          <p:nvPr/>
        </p:nvSpPr>
        <p:spPr>
          <a:xfrm>
            <a:off x="926933" y="3530600"/>
            <a:ext cx="8369467" cy="102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5FE80F6B-6E84-6120-101D-D79BC152A267}"/>
              </a:ext>
            </a:extLst>
          </p:cNvPr>
          <p:cNvSpPr txBox="1"/>
          <p:nvPr/>
        </p:nvSpPr>
        <p:spPr>
          <a:xfrm>
            <a:off x="1114425" y="1605367"/>
            <a:ext cx="7848600" cy="2308324"/>
          </a:xfrm>
          <a:prstGeom prst="rect">
            <a:avLst/>
          </a:prstGeom>
          <a:noFill/>
        </p:spPr>
        <p:txBody>
          <a:bodyPr wrap="square" rtlCol="0">
            <a:spAutoFit/>
          </a:bodyPr>
          <a:lstStyle/>
          <a:p>
            <a:pPr algn="just"/>
            <a:r>
              <a:rPr lang="tr-TR" b="1" dirty="0">
                <a:latin typeface="Arial" panose="020B0604020202020204" pitchFamily="34" charset="0"/>
                <a:cs typeface="Arial" panose="020B0604020202020204" pitchFamily="34" charset="0"/>
              </a:rPr>
              <a:t>PÇ10</a:t>
            </a:r>
            <a:r>
              <a:rPr lang="tr-TR" dirty="0">
                <a:latin typeface="Arial" panose="020B0604020202020204" pitchFamily="34" charset="0"/>
                <a:cs typeface="Arial" panose="020B0604020202020204" pitchFamily="34" charset="0"/>
              </a:rPr>
              <a:t>  Proje yönetimi, risk yönetimi ve değişiklik yönetimi gibi, iş hayatındaki uygulamalar hakkında bilgi; girişimcilik, yenilikçilik hakkında farkındalık; sürdürülebilir kalkınma hakkında bilgi.</a:t>
            </a:r>
          </a:p>
          <a:p>
            <a:pPr algn="just"/>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PÇ11</a:t>
            </a:r>
            <a:r>
              <a:rPr lang="tr-TR" dirty="0">
                <a:latin typeface="Arial" panose="020B0604020202020204" pitchFamily="34" charset="0"/>
                <a:cs typeface="Arial" panose="020B0604020202020204" pitchFamily="34" charset="0"/>
              </a:rPr>
              <a:t>  Mühendislik uygulamalarının evrensel ve toplumsal boyutlarda sağlık, çevre ve güvenlik üzerindeki etkileri ve çağın mühendislik alanına yansıyan sorunları hakkında bilgi; mühendislik çözümlerinin hukuksal sonuçları konusunda farkındalık.</a:t>
            </a:r>
          </a:p>
        </p:txBody>
      </p:sp>
      <p:pic>
        <p:nvPicPr>
          <p:cNvPr id="6" name="Resim 4">
            <a:extLst>
              <a:ext uri="{FF2B5EF4-FFF2-40B4-BE49-F238E27FC236}">
                <a16:creationId xmlns:a16="http://schemas.microsoft.com/office/drawing/2014/main" id="{450DE5CB-208C-7F3C-A5BF-8343E046051D}"/>
              </a:ext>
            </a:extLst>
          </p:cNvPr>
          <p:cNvPicPr>
            <a:picLocks noChangeAspect="1" noChangeArrowheads="1"/>
          </p:cNvPicPr>
          <p:nvPr/>
        </p:nvPicPr>
        <p:blipFill>
          <a:blip r:embed="rId2"/>
          <a:srcRect/>
          <a:stretch/>
        </p:blipFill>
        <p:spPr bwMode="auto">
          <a:xfrm>
            <a:off x="493044" y="157494"/>
            <a:ext cx="1248173" cy="1248173"/>
          </a:xfrm>
          <a:prstGeom prst="rect">
            <a:avLst/>
          </a:prstGeom>
          <a:noFill/>
        </p:spPr>
      </p:pic>
      <p:pic>
        <p:nvPicPr>
          <p:cNvPr id="7" name="Resim 4">
            <a:extLst>
              <a:ext uri="{FF2B5EF4-FFF2-40B4-BE49-F238E27FC236}">
                <a16:creationId xmlns:a16="http://schemas.microsoft.com/office/drawing/2014/main" id="{0F12683D-6E46-7C4C-50B7-F4A6D5E8D1E6}"/>
              </a:ext>
            </a:extLst>
          </p:cNvPr>
          <p:cNvPicPr>
            <a:picLocks noChangeAspect="1" noChangeArrowheads="1"/>
          </p:cNvPicPr>
          <p:nvPr/>
        </p:nvPicPr>
        <p:blipFill>
          <a:blip r:embed="rId3"/>
          <a:srcRect/>
          <a:stretch/>
        </p:blipFill>
        <p:spPr bwMode="auto">
          <a:xfrm>
            <a:off x="8346631" y="157494"/>
            <a:ext cx="1233726" cy="1248173"/>
          </a:xfrm>
          <a:prstGeom prst="rect">
            <a:avLst/>
          </a:prstGeom>
          <a:noFill/>
        </p:spPr>
      </p:pic>
      <p:sp>
        <p:nvSpPr>
          <p:cNvPr id="5" name="Rectangle 8">
            <a:extLst>
              <a:ext uri="{FF2B5EF4-FFF2-40B4-BE49-F238E27FC236}">
                <a16:creationId xmlns:a16="http://schemas.microsoft.com/office/drawing/2014/main" id="{8CBA1F21-45D3-4138-3D3B-6E6C0AE140E6}"/>
              </a:ext>
            </a:extLst>
          </p:cNvPr>
          <p:cNvSpPr>
            <a:spLocks noChangeArrowheads="1"/>
          </p:cNvSpPr>
          <p:nvPr/>
        </p:nvSpPr>
        <p:spPr bwMode="auto">
          <a:xfrm>
            <a:off x="2286614" y="198023"/>
            <a:ext cx="5650104" cy="116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40000"/>
              </a:lnSpc>
            </a:pPr>
            <a:r>
              <a:rPr lang="tr-TR" sz="2646" b="1" dirty="0">
                <a:solidFill>
                  <a:srgbClr val="002060"/>
                </a:solidFill>
                <a:latin typeface="Arial" panose="020B0604020202020204" pitchFamily="34" charset="0"/>
                <a:cs typeface="Arial" panose="020B0604020202020204" pitchFamily="34" charset="0"/>
              </a:rPr>
              <a:t>BUÜ Otomotiv Mühendisliği Program Çıktıları</a:t>
            </a:r>
          </a:p>
        </p:txBody>
      </p:sp>
      <p:sp>
        <p:nvSpPr>
          <p:cNvPr id="3" name="Dikdörtgen 2">
            <a:extLst>
              <a:ext uri="{FF2B5EF4-FFF2-40B4-BE49-F238E27FC236}">
                <a16:creationId xmlns:a16="http://schemas.microsoft.com/office/drawing/2014/main" id="{118E1048-1C25-D909-38AC-F80BD4EBA47C}"/>
              </a:ext>
            </a:extLst>
          </p:cNvPr>
          <p:cNvSpPr/>
          <p:nvPr/>
        </p:nvSpPr>
        <p:spPr>
          <a:xfrm>
            <a:off x="0" y="5361354"/>
            <a:ext cx="10080625" cy="309196"/>
          </a:xfrm>
          <a:prstGeom prst="rect">
            <a:avLst/>
          </a:prstGeom>
          <a:solidFill>
            <a:schemeClr val="accent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tr-TR"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9621021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5498</TotalTime>
  <Words>2097</Words>
  <Application>Microsoft Macintosh PowerPoint</Application>
  <PresentationFormat>Özel</PresentationFormat>
  <Paragraphs>335</Paragraphs>
  <Slides>47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47</vt:i4>
      </vt:variant>
    </vt:vector>
  </HeadingPairs>
  <TitlesOfParts>
    <vt:vector size="52" baseType="lpstr">
      <vt:lpstr>Aptos</vt:lpstr>
      <vt:lpstr>Aptos Display</vt:lpstr>
      <vt:lpstr>Arial</vt:lpstr>
      <vt:lpstr>Calibri</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TUBITAK</dc:creator>
  <cp:lastModifiedBy>Berkay TAHİRAĞAOĞLU</cp:lastModifiedBy>
  <cp:revision>360</cp:revision>
  <dcterms:created xsi:type="dcterms:W3CDTF">2021-10-11T15:01:22Z</dcterms:created>
  <dcterms:modified xsi:type="dcterms:W3CDTF">2026-04-20T11:43:04Z</dcterms:modified>
</cp:coreProperties>
</file>