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81" r:id="rId13"/>
    <p:sldId id="267" r:id="rId14"/>
    <p:sldId id="268" r:id="rId15"/>
    <p:sldId id="269" r:id="rId16"/>
    <p:sldId id="270" r:id="rId17"/>
    <p:sldId id="284" r:id="rId18"/>
    <p:sldId id="298" r:id="rId19"/>
    <p:sldId id="272" r:id="rId20"/>
    <p:sldId id="275" r:id="rId21"/>
    <p:sldId id="276" r:id="rId22"/>
    <p:sldId id="277" r:id="rId23"/>
    <p:sldId id="278" r:id="rId24"/>
    <p:sldId id="282" r:id="rId25"/>
    <p:sldId id="285" r:id="rId26"/>
    <p:sldId id="279" r:id="rId27"/>
    <p:sldId id="288" r:id="rId28"/>
    <p:sldId id="293" r:id="rId29"/>
    <p:sldId id="290" r:id="rId30"/>
    <p:sldId id="291" r:id="rId31"/>
    <p:sldId id="292" r:id="rId32"/>
    <p:sldId id="294" r:id="rId33"/>
  </p:sldIdLst>
  <p:sldSz cx="18288000" cy="10287000"/>
  <p:notesSz cx="6858000" cy="9144000"/>
  <p:embeddedFontLst>
    <p:embeddedFont>
      <p:font typeface="DejaVu Serif" panose="020B0604020202020204" charset="0"/>
      <p:regular r:id="rId34"/>
    </p:embeddedFont>
    <p:embeddedFont>
      <p:font typeface="DejaVu Serif Bold" panose="020B0604020202020204" charset="0"/>
      <p:regular r:id="rId35"/>
    </p:embeddedFont>
    <p:embeddedFont>
      <p:font typeface="DejaVu Serif Bold Italics" panose="020B0604020202020204" charset="0"/>
      <p:regular r:id="rId36"/>
    </p:embeddedFont>
    <p:embeddedFont>
      <p:font typeface="Gotham" panose="020B0604020202020204" charset="0"/>
      <p:regular r:id="rId37"/>
    </p:embeddedFont>
    <p:embeddedFont>
      <p:font typeface="Gotham Bold" panose="020B0604020202020204" charset="0"/>
      <p:regular r:id="rId38"/>
    </p:embeddedFont>
    <p:embeddedFont>
      <p:font typeface="Lovelo" panose="020B0604020202020204" charset="0"/>
      <p:regular r:id="rId39"/>
    </p:embeddedFont>
    <p:embeddedFont>
      <p:font typeface="Montaser Arabic Bold" panose="020B0604020202020204" charset="-78"/>
      <p:regular r:id="rId40"/>
    </p:embeddedFont>
    <p:embeddedFont>
      <p:font typeface="Montserrat" panose="00000500000000000000" pitchFamily="2" charset="-94"/>
      <p:regular r:id="rId41"/>
      <p:bold r:id="rId42"/>
      <p:italic r:id="rId43"/>
      <p:boldItalic r:id="rId44"/>
    </p:embeddedFont>
    <p:embeddedFont>
      <p:font typeface="Montserrat Bold" panose="00000800000000000000" charset="-94"/>
      <p:regular r:id="rId45"/>
      <p:bold r:id="rId46"/>
    </p:embeddedFont>
    <p:embeddedFont>
      <p:font typeface="Montserrat Medium Italics" panose="020B0604020202020204" charset="-94"/>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533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uk Kullanıcı" providerId="Windows Live" clId="Web-{887EF581-DFDE-F1DE-FFD8-5838296BB135}"/>
    <pc:docChg chg="addSld delSld modSld">
      <pc:chgData name="Konuk Kullanıcı" userId="" providerId="Windows Live" clId="Web-{887EF581-DFDE-F1DE-FFD8-5838296BB135}" dt="2025-10-07T18:25:10.049" v="46" actId="1076"/>
      <pc:docMkLst>
        <pc:docMk/>
      </pc:docMkLst>
      <pc:sldChg chg="modSp">
        <pc:chgData name="Konuk Kullanıcı" userId="" providerId="Windows Live" clId="Web-{887EF581-DFDE-F1DE-FFD8-5838296BB135}" dt="2025-10-07T18:25:10.049" v="46" actId="1076"/>
        <pc:sldMkLst>
          <pc:docMk/>
          <pc:sldMk cId="965185806" sldId="286"/>
        </pc:sldMkLst>
        <pc:spChg chg="mod">
          <ac:chgData name="Konuk Kullanıcı" userId="" providerId="Windows Live" clId="Web-{887EF581-DFDE-F1DE-FFD8-5838296BB135}" dt="2025-10-07T18:25:10.049" v="46" actId="1076"/>
          <ac:spMkLst>
            <pc:docMk/>
            <pc:sldMk cId="965185806" sldId="286"/>
            <ac:spMk id="21" creationId="{A9DAE2B2-3DD9-7DC0-DFEF-5B6C7BA9BBB2}"/>
          </ac:spMkLst>
        </pc:spChg>
      </pc:sldChg>
      <pc:sldChg chg="new del">
        <pc:chgData name="Konuk Kullanıcı" userId="" providerId="Windows Live" clId="Web-{887EF581-DFDE-F1DE-FFD8-5838296BB135}" dt="2025-10-07T18:20:29.481" v="2"/>
        <pc:sldMkLst>
          <pc:docMk/>
          <pc:sldMk cId="3218983258" sldId="297"/>
        </pc:sldMkLst>
      </pc:sldChg>
      <pc:sldChg chg="addSp delSp modSp add replId">
        <pc:chgData name="Konuk Kullanıcı" userId="" providerId="Windows Live" clId="Web-{887EF581-DFDE-F1DE-FFD8-5838296BB135}" dt="2025-10-07T18:24:55.612" v="45" actId="14100"/>
        <pc:sldMkLst>
          <pc:docMk/>
          <pc:sldMk cId="714424143" sldId="298"/>
        </pc:sldMkLst>
        <pc:picChg chg="add mod modCrop">
          <ac:chgData name="Konuk Kullanıcı" userId="" providerId="Windows Live" clId="Web-{887EF581-DFDE-F1DE-FFD8-5838296BB135}" dt="2025-10-07T18:24:55.612" v="45" actId="14100"/>
          <ac:picMkLst>
            <pc:docMk/>
            <pc:sldMk cId="714424143" sldId="298"/>
            <ac:picMk id="2" creationId="{670589A8-AC76-2D54-52FB-48BF35C4DE17}"/>
          </ac:picMkLst>
        </pc:picChg>
        <pc:picChg chg="add mod">
          <ac:chgData name="Konuk Kullanıcı" userId="" providerId="Windows Live" clId="Web-{887EF581-DFDE-F1DE-FFD8-5838296BB135}" dt="2025-10-07T18:24:50.658" v="44" actId="1076"/>
          <ac:picMkLst>
            <pc:docMk/>
            <pc:sldMk cId="714424143" sldId="298"/>
            <ac:picMk id="3" creationId="{0DD1B6C3-802B-CA3D-CCE6-E92FDA1EC86F}"/>
          </ac:picMkLst>
        </pc:picChg>
        <pc:picChg chg="add mod">
          <ac:chgData name="Konuk Kullanıcı" userId="" providerId="Windows Live" clId="Web-{887EF581-DFDE-F1DE-FFD8-5838296BB135}" dt="2025-10-07T18:24:42.049" v="40" actId="14100"/>
          <ac:picMkLst>
            <pc:docMk/>
            <pc:sldMk cId="714424143" sldId="298"/>
            <ac:picMk id="4" creationId="{C3E28AC6-F003-BC1C-6222-4E621524232E}"/>
          </ac:picMkLst>
        </pc:picChg>
      </pc:sldChg>
    </pc:docChg>
  </pc:docChgLst>
  <pc:docChgLst>
    <pc:chgData name="Konuk Kullanıcı" providerId="Windows Live" clId="Web-{E80BC800-CEAD-2902-0C03-DE002190509D}"/>
    <pc:docChg chg="addSld delSld modSld sldOrd">
      <pc:chgData name="Konuk Kullanıcı" userId="" providerId="Windows Live" clId="Web-{E80BC800-CEAD-2902-0C03-DE002190509D}" dt="2025-10-07T11:18:46.070" v="130" actId="14100"/>
      <pc:docMkLst>
        <pc:docMk/>
      </pc:docMkLst>
      <pc:sldChg chg="modSp">
        <pc:chgData name="Konuk Kullanıcı" userId="" providerId="Windows Live" clId="Web-{E80BC800-CEAD-2902-0C03-DE002190509D}" dt="2025-10-07T10:48:02.681" v="2" actId="1076"/>
        <pc:sldMkLst>
          <pc:docMk/>
          <pc:sldMk cId="0" sldId="262"/>
        </pc:sldMkLst>
        <pc:spChg chg="mod">
          <ac:chgData name="Konuk Kullanıcı" userId="" providerId="Windows Live" clId="Web-{E80BC800-CEAD-2902-0C03-DE002190509D}" dt="2025-10-07T10:48:02.681" v="2" actId="1076"/>
          <ac:spMkLst>
            <pc:docMk/>
            <pc:sldMk cId="0" sldId="262"/>
            <ac:spMk id="13" creationId="{00000000-0000-0000-0000-000000000000}"/>
          </ac:spMkLst>
        </pc:spChg>
      </pc:sldChg>
      <pc:sldChg chg="modSp">
        <pc:chgData name="Konuk Kullanıcı" userId="" providerId="Windows Live" clId="Web-{E80BC800-CEAD-2902-0C03-DE002190509D}" dt="2025-10-07T11:16:08.352" v="116" actId="1076"/>
        <pc:sldMkLst>
          <pc:docMk/>
          <pc:sldMk cId="0" sldId="265"/>
        </pc:sldMkLst>
        <pc:spChg chg="mod">
          <ac:chgData name="Konuk Kullanıcı" userId="" providerId="Windows Live" clId="Web-{E80BC800-CEAD-2902-0C03-DE002190509D}" dt="2025-10-07T11:16:08.352" v="116" actId="1076"/>
          <ac:spMkLst>
            <pc:docMk/>
            <pc:sldMk cId="0" sldId="265"/>
            <ac:spMk id="11" creationId="{00000000-0000-0000-0000-000000000000}"/>
          </ac:spMkLst>
        </pc:spChg>
        <pc:spChg chg="mod">
          <ac:chgData name="Konuk Kullanıcı" userId="" providerId="Windows Live" clId="Web-{E80BC800-CEAD-2902-0C03-DE002190509D}" dt="2025-10-07T11:15:44.116" v="109" actId="14100"/>
          <ac:spMkLst>
            <pc:docMk/>
            <pc:sldMk cId="0" sldId="265"/>
            <ac:spMk id="13" creationId="{00000000-0000-0000-0000-000000000000}"/>
          </ac:spMkLst>
        </pc:spChg>
        <pc:grpChg chg="mod">
          <ac:chgData name="Konuk Kullanıcı" userId="" providerId="Windows Live" clId="Web-{E80BC800-CEAD-2902-0C03-DE002190509D}" dt="2025-10-07T11:16:03.194" v="114" actId="14100"/>
          <ac:grpSpMkLst>
            <pc:docMk/>
            <pc:sldMk cId="0" sldId="265"/>
            <ac:grpSpMk id="2" creationId="{00000000-0000-0000-0000-000000000000}"/>
          </ac:grpSpMkLst>
        </pc:grpChg>
        <pc:grpChg chg="mod">
          <ac:chgData name="Konuk Kullanıcı" userId="" providerId="Windows Live" clId="Web-{E80BC800-CEAD-2902-0C03-DE002190509D}" dt="2025-10-07T11:15:48.538" v="110" actId="14100"/>
          <ac:grpSpMkLst>
            <pc:docMk/>
            <pc:sldMk cId="0" sldId="265"/>
            <ac:grpSpMk id="7" creationId="{00000000-0000-0000-0000-000000000000}"/>
          </ac:grpSpMkLst>
        </pc:grpChg>
      </pc:sldChg>
      <pc:sldChg chg="ord">
        <pc:chgData name="Konuk Kullanıcı" userId="" providerId="Windows Live" clId="Web-{E80BC800-CEAD-2902-0C03-DE002190509D}" dt="2025-10-07T11:00:19.770" v="98"/>
        <pc:sldMkLst>
          <pc:docMk/>
          <pc:sldMk cId="0" sldId="279"/>
        </pc:sldMkLst>
      </pc:sldChg>
      <pc:sldChg chg="new del">
        <pc:chgData name="Konuk Kullanıcı" userId="" providerId="Windows Live" clId="Web-{E80BC800-CEAD-2902-0C03-DE002190509D}" dt="2025-10-07T10:44:49.818" v="1"/>
        <pc:sldMkLst>
          <pc:docMk/>
          <pc:sldMk cId="782982931" sldId="287"/>
        </pc:sldMkLst>
      </pc:sldChg>
      <pc:sldChg chg="addSp delSp modSp new del">
        <pc:chgData name="Konuk Kullanıcı" userId="" providerId="Windows Live" clId="Web-{E80BC800-CEAD-2902-0C03-DE002190509D}" dt="2025-10-07T10:51:50.964" v="10"/>
        <pc:sldMkLst>
          <pc:docMk/>
          <pc:sldMk cId="2136439196" sldId="287"/>
        </pc:sldMkLst>
      </pc:sldChg>
      <pc:sldChg chg="modSp add">
        <pc:chgData name="Konuk Kullanıcı" userId="" providerId="Windows Live" clId="Web-{E80BC800-CEAD-2902-0C03-DE002190509D}" dt="2025-10-07T11:01:13.491" v="104" actId="14100"/>
        <pc:sldMkLst>
          <pc:docMk/>
          <pc:sldMk cId="3163455052" sldId="288"/>
        </pc:sldMkLst>
        <pc:spChg chg="mod">
          <ac:chgData name="Konuk Kullanıcı" userId="" providerId="Windows Live" clId="Web-{E80BC800-CEAD-2902-0C03-DE002190509D}" dt="2025-10-07T11:01:13.491" v="104" actId="14100"/>
          <ac:spMkLst>
            <pc:docMk/>
            <pc:sldMk cId="3163455052" sldId="288"/>
            <ac:spMk id="2" creationId="{00000000-0000-0000-0000-000000000000}"/>
          </ac:spMkLst>
        </pc:spChg>
        <pc:spChg chg="mod">
          <ac:chgData name="Konuk Kullanıcı" userId="" providerId="Windows Live" clId="Web-{E80BC800-CEAD-2902-0C03-DE002190509D}" dt="2025-10-07T10:52:23.839" v="20" actId="1076"/>
          <ac:spMkLst>
            <pc:docMk/>
            <pc:sldMk cId="3163455052" sldId="288"/>
            <ac:spMk id="3" creationId="{00000000-0000-0000-0000-000000000000}"/>
          </ac:spMkLst>
        </pc:spChg>
        <pc:spChg chg="mod">
          <ac:chgData name="Konuk Kullanıcı" userId="" providerId="Windows Live" clId="Web-{E80BC800-CEAD-2902-0C03-DE002190509D}" dt="2025-10-07T10:56:39.439" v="64" actId="14100"/>
          <ac:spMkLst>
            <pc:docMk/>
            <pc:sldMk cId="3163455052" sldId="288"/>
            <ac:spMk id="5" creationId="{00000000-0000-0000-0000-000000000000}"/>
          </ac:spMkLst>
        </pc:spChg>
        <pc:picChg chg="mod">
          <ac:chgData name="Konuk Kullanıcı" userId="" providerId="Windows Live" clId="Web-{E80BC800-CEAD-2902-0C03-DE002190509D}" dt="2025-10-07T10:52:17.699" v="17" actId="1076"/>
          <ac:picMkLst>
            <pc:docMk/>
            <pc:sldMk cId="3163455052" sldId="288"/>
            <ac:picMk id="6" creationId="{00000000-0000-0000-0000-000000000000}"/>
          </ac:picMkLst>
        </pc:picChg>
      </pc:sldChg>
      <pc:sldChg chg="new del">
        <pc:chgData name="Konuk Kullanıcı" userId="" providerId="Windows Live" clId="Web-{E80BC800-CEAD-2902-0C03-DE002190509D}" dt="2025-10-07T10:54:18.094" v="44"/>
        <pc:sldMkLst>
          <pc:docMk/>
          <pc:sldMk cId="206532802" sldId="289"/>
        </pc:sldMkLst>
      </pc:sldChg>
      <pc:sldChg chg="addSp modSp new">
        <pc:chgData name="Konuk Kullanıcı" userId="" providerId="Windows Live" clId="Web-{E80BC800-CEAD-2902-0C03-DE002190509D}" dt="2025-10-07T11:00:57.114" v="102" actId="14100"/>
        <pc:sldMkLst>
          <pc:docMk/>
          <pc:sldMk cId="2082326815" sldId="290"/>
        </pc:sldMkLst>
        <pc:spChg chg="add">
          <ac:chgData name="Konuk Kullanıcı" userId="" providerId="Windows Live" clId="Web-{E80BC800-CEAD-2902-0C03-DE002190509D}" dt="2025-10-07T10:55:19.032" v="55"/>
          <ac:spMkLst>
            <pc:docMk/>
            <pc:sldMk cId="2082326815" sldId="290"/>
            <ac:spMk id="3" creationId="{2D72828E-880C-C3D9-0AE1-CC2EC59C7F9B}"/>
          </ac:spMkLst>
        </pc:spChg>
        <pc:spChg chg="add">
          <ac:chgData name="Konuk Kullanıcı" userId="" providerId="Windows Live" clId="Web-{E80BC800-CEAD-2902-0C03-DE002190509D}" dt="2025-10-07T10:58:32.143" v="80"/>
          <ac:spMkLst>
            <pc:docMk/>
            <pc:sldMk cId="2082326815" sldId="290"/>
            <ac:spMk id="5" creationId="{73EE4744-8321-9AAA-B756-15D85902694B}"/>
          </ac:spMkLst>
        </pc:spChg>
        <pc:picChg chg="add">
          <ac:chgData name="Konuk Kullanıcı" userId="" providerId="Windows Live" clId="Web-{E80BC800-CEAD-2902-0C03-DE002190509D}" dt="2025-10-07T10:58:32.159" v="81"/>
          <ac:picMkLst>
            <pc:docMk/>
            <pc:sldMk cId="2082326815" sldId="290"/>
            <ac:picMk id="7" creationId="{641185CE-1BE9-466A-79B2-39AE6DF3CD87}"/>
          </ac:picMkLst>
        </pc:picChg>
        <pc:picChg chg="add mod">
          <ac:chgData name="Konuk Kullanıcı" userId="" providerId="Windows Live" clId="Web-{E80BC800-CEAD-2902-0C03-DE002190509D}" dt="2025-10-07T11:00:57.114" v="102" actId="14100"/>
          <ac:picMkLst>
            <pc:docMk/>
            <pc:sldMk cId="2082326815" sldId="290"/>
            <ac:picMk id="8" creationId="{7072D570-83FD-9751-5333-36C2714C214B}"/>
          </ac:picMkLst>
        </pc:picChg>
      </pc:sldChg>
      <pc:sldChg chg="addSp modSp new">
        <pc:chgData name="Konuk Kullanıcı" userId="" providerId="Windows Live" clId="Web-{E80BC800-CEAD-2902-0C03-DE002190509D}" dt="2025-10-07T10:59:26.456" v="91" actId="1076"/>
        <pc:sldMkLst>
          <pc:docMk/>
          <pc:sldMk cId="4154817147" sldId="291"/>
        </pc:sldMkLst>
        <pc:spChg chg="add">
          <ac:chgData name="Konuk Kullanıcı" userId="" providerId="Windows Live" clId="Web-{E80BC800-CEAD-2902-0C03-DE002190509D}" dt="2025-10-07T10:55:21.376" v="56"/>
          <ac:spMkLst>
            <pc:docMk/>
            <pc:sldMk cId="4154817147" sldId="291"/>
            <ac:spMk id="3" creationId="{0571517D-3138-71D0-B074-4612D9AD07DA}"/>
          </ac:spMkLst>
        </pc:spChg>
        <pc:spChg chg="add">
          <ac:chgData name="Konuk Kullanıcı" userId="" providerId="Windows Live" clId="Web-{E80BC800-CEAD-2902-0C03-DE002190509D}" dt="2025-10-07T10:58:36.784" v="82"/>
          <ac:spMkLst>
            <pc:docMk/>
            <pc:sldMk cId="4154817147" sldId="291"/>
            <ac:spMk id="5" creationId="{B3062B10-DB55-CB79-6441-2789B3B7487C}"/>
          </ac:spMkLst>
        </pc:spChg>
        <pc:picChg chg="add">
          <ac:chgData name="Konuk Kullanıcı" userId="" providerId="Windows Live" clId="Web-{E80BC800-CEAD-2902-0C03-DE002190509D}" dt="2025-10-07T10:58:36.815" v="83"/>
          <ac:picMkLst>
            <pc:docMk/>
            <pc:sldMk cId="4154817147" sldId="291"/>
            <ac:picMk id="7" creationId="{90D94A1C-406C-6CFB-A828-0DB80E71599A}"/>
          </ac:picMkLst>
        </pc:picChg>
        <pc:picChg chg="add mod">
          <ac:chgData name="Konuk Kullanıcı" userId="" providerId="Windows Live" clId="Web-{E80BC800-CEAD-2902-0C03-DE002190509D}" dt="2025-10-07T10:59:26.456" v="91" actId="1076"/>
          <ac:picMkLst>
            <pc:docMk/>
            <pc:sldMk cId="4154817147" sldId="291"/>
            <ac:picMk id="8" creationId="{FB7EF523-3623-82C0-5847-D07777956C26}"/>
          </ac:picMkLst>
        </pc:picChg>
      </pc:sldChg>
      <pc:sldChg chg="addSp modSp new">
        <pc:chgData name="Konuk Kullanıcı" userId="" providerId="Windows Live" clId="Web-{E80BC800-CEAD-2902-0C03-DE002190509D}" dt="2025-10-07T10:59:47.207" v="93" actId="1076"/>
        <pc:sldMkLst>
          <pc:docMk/>
          <pc:sldMk cId="3563778562" sldId="292"/>
        </pc:sldMkLst>
        <pc:spChg chg="add">
          <ac:chgData name="Konuk Kullanıcı" userId="" providerId="Windows Live" clId="Web-{E80BC800-CEAD-2902-0C03-DE002190509D}" dt="2025-10-07T10:55:23.767" v="57"/>
          <ac:spMkLst>
            <pc:docMk/>
            <pc:sldMk cId="3563778562" sldId="292"/>
            <ac:spMk id="3" creationId="{1E4F970B-528D-3EBC-C3E0-82B90B7D0608}"/>
          </ac:spMkLst>
        </pc:spChg>
        <pc:spChg chg="add">
          <ac:chgData name="Konuk Kullanıcı" userId="" providerId="Windows Live" clId="Web-{E80BC800-CEAD-2902-0C03-DE002190509D}" dt="2025-10-07T10:58:38.721" v="84"/>
          <ac:spMkLst>
            <pc:docMk/>
            <pc:sldMk cId="3563778562" sldId="292"/>
            <ac:spMk id="5" creationId="{05F3F345-F024-70AE-55D8-EACBBE0F247B}"/>
          </ac:spMkLst>
        </pc:spChg>
        <pc:picChg chg="add">
          <ac:chgData name="Konuk Kullanıcı" userId="" providerId="Windows Live" clId="Web-{E80BC800-CEAD-2902-0C03-DE002190509D}" dt="2025-10-07T10:58:38.737" v="85"/>
          <ac:picMkLst>
            <pc:docMk/>
            <pc:sldMk cId="3563778562" sldId="292"/>
            <ac:picMk id="7" creationId="{239CDFA9-95C4-2B13-7568-2616369D56C5}"/>
          </ac:picMkLst>
        </pc:picChg>
        <pc:picChg chg="add mod">
          <ac:chgData name="Konuk Kullanıcı" userId="" providerId="Windows Live" clId="Web-{E80BC800-CEAD-2902-0C03-DE002190509D}" dt="2025-10-07T10:59:47.207" v="93" actId="1076"/>
          <ac:picMkLst>
            <pc:docMk/>
            <pc:sldMk cId="3563778562" sldId="292"/>
            <ac:picMk id="8" creationId="{9A61BEDE-4DB1-9C7F-96A3-356982C47A66}"/>
          </ac:picMkLst>
        </pc:picChg>
      </pc:sldChg>
      <pc:sldChg chg="addSp delSp modSp add">
        <pc:chgData name="Konuk Kullanıcı" userId="" providerId="Windows Live" clId="Web-{E80BC800-CEAD-2902-0C03-DE002190509D}" dt="2025-10-07T10:58:27.612" v="79" actId="1076"/>
        <pc:sldMkLst>
          <pc:docMk/>
          <pc:sldMk cId="887944530" sldId="293"/>
        </pc:sldMkLst>
        <pc:spChg chg="add mod">
          <ac:chgData name="Konuk Kullanıcı" userId="" providerId="Windows Live" clId="Web-{E80BC800-CEAD-2902-0C03-DE002190509D}" dt="2025-10-07T10:54:58.438" v="54" actId="14100"/>
          <ac:spMkLst>
            <pc:docMk/>
            <pc:sldMk cId="887944530" sldId="293"/>
            <ac:spMk id="10" creationId="{B55353ED-34A5-33ED-3DDF-5D03310D79EE}"/>
          </ac:spMkLst>
        </pc:spChg>
        <pc:spChg chg="add">
          <ac:chgData name="Konuk Kullanıcı" userId="" providerId="Windows Live" clId="Web-{E80BC800-CEAD-2902-0C03-DE002190509D}" dt="2025-10-07T10:58:19.393" v="77"/>
          <ac:spMkLst>
            <pc:docMk/>
            <pc:sldMk cId="887944530" sldId="293"/>
            <ac:spMk id="14" creationId="{A3D8A215-FD0A-F2FB-0269-81837C257CF3}"/>
          </ac:spMkLst>
        </pc:spChg>
        <pc:picChg chg="add mod">
          <ac:chgData name="Konuk Kullanıcı" userId="" providerId="Windows Live" clId="Web-{E80BC800-CEAD-2902-0C03-DE002190509D}" dt="2025-10-07T10:57:46.018" v="70" actId="14100"/>
          <ac:picMkLst>
            <pc:docMk/>
            <pc:sldMk cId="887944530" sldId="293"/>
            <ac:picMk id="11" creationId="{29F08718-3274-317D-141D-3148D50987F8}"/>
          </ac:picMkLst>
        </pc:picChg>
        <pc:picChg chg="add mod">
          <ac:chgData name="Konuk Kullanıcı" userId="" providerId="Windows Live" clId="Web-{E80BC800-CEAD-2902-0C03-DE002190509D}" dt="2025-10-07T10:58:27.612" v="79" actId="1076"/>
          <ac:picMkLst>
            <pc:docMk/>
            <pc:sldMk cId="887944530" sldId="293"/>
            <ac:picMk id="16" creationId="{CC7F85A0-70CD-D673-370A-8664A44C0E4D}"/>
          </ac:picMkLst>
        </pc:picChg>
      </pc:sldChg>
      <pc:sldChg chg="addSp modSp new">
        <pc:chgData name="Konuk Kullanıcı" userId="" providerId="Windows Live" clId="Web-{E80BC800-CEAD-2902-0C03-DE002190509D}" dt="2025-10-07T11:00:08.754" v="97" actId="14100"/>
        <pc:sldMkLst>
          <pc:docMk/>
          <pc:sldMk cId="995328739" sldId="294"/>
        </pc:sldMkLst>
        <pc:spChg chg="add">
          <ac:chgData name="Konuk Kullanıcı" userId="" providerId="Windows Live" clId="Web-{E80BC800-CEAD-2902-0C03-DE002190509D}" dt="2025-10-07T10:55:41.970" v="59"/>
          <ac:spMkLst>
            <pc:docMk/>
            <pc:sldMk cId="995328739" sldId="294"/>
            <ac:spMk id="3" creationId="{A63E6B5F-0E92-D087-64B1-E746F5C19682}"/>
          </ac:spMkLst>
        </pc:spChg>
        <pc:spChg chg="add">
          <ac:chgData name="Konuk Kullanıcı" userId="" providerId="Windows Live" clId="Web-{E80BC800-CEAD-2902-0C03-DE002190509D}" dt="2025-10-07T10:58:40.721" v="86"/>
          <ac:spMkLst>
            <pc:docMk/>
            <pc:sldMk cId="995328739" sldId="294"/>
            <ac:spMk id="5" creationId="{0D2274BC-AF15-B827-743F-495F51E9D441}"/>
          </ac:spMkLst>
        </pc:spChg>
        <pc:picChg chg="add">
          <ac:chgData name="Konuk Kullanıcı" userId="" providerId="Windows Live" clId="Web-{E80BC800-CEAD-2902-0C03-DE002190509D}" dt="2025-10-07T10:58:40.737" v="87"/>
          <ac:picMkLst>
            <pc:docMk/>
            <pc:sldMk cId="995328739" sldId="294"/>
            <ac:picMk id="7" creationId="{2AA45EAE-1E59-B7CE-74FF-FB9525780511}"/>
          </ac:picMkLst>
        </pc:picChg>
        <pc:picChg chg="add mod">
          <ac:chgData name="Konuk Kullanıcı" userId="" providerId="Windows Live" clId="Web-{E80BC800-CEAD-2902-0C03-DE002190509D}" dt="2025-10-07T11:00:08.754" v="97" actId="14100"/>
          <ac:picMkLst>
            <pc:docMk/>
            <pc:sldMk cId="995328739" sldId="294"/>
            <ac:picMk id="8" creationId="{482C06B2-01F7-C3FC-961D-C309FD5F5453}"/>
          </ac:picMkLst>
        </pc:picChg>
      </pc:sldChg>
      <pc:sldChg chg="add del">
        <pc:chgData name="Konuk Kullanıcı" userId="" providerId="Windows Live" clId="Web-{E80BC800-CEAD-2902-0C03-DE002190509D}" dt="2025-10-07T10:57:06.299" v="66"/>
        <pc:sldMkLst>
          <pc:docMk/>
          <pc:sldMk cId="1716286671" sldId="295"/>
        </pc:sldMkLst>
      </pc:sldChg>
      <pc:sldChg chg="new del">
        <pc:chgData name="Konuk Kullanıcı" userId="" providerId="Windows Live" clId="Web-{E80BC800-CEAD-2902-0C03-DE002190509D}" dt="2025-10-07T11:16:39.965" v="119"/>
        <pc:sldMkLst>
          <pc:docMk/>
          <pc:sldMk cId="3937804481" sldId="295"/>
        </pc:sldMkLst>
      </pc:sldChg>
      <pc:sldChg chg="addSp delSp modSp add replId">
        <pc:chgData name="Konuk Kullanıcı" userId="" providerId="Windows Live" clId="Web-{E80BC800-CEAD-2902-0C03-DE002190509D}" dt="2025-10-07T11:18:46.070" v="130" actId="14100"/>
        <pc:sldMkLst>
          <pc:docMk/>
          <pc:sldMk cId="1232696973" sldId="296"/>
        </pc:sldMkLst>
        <pc:picChg chg="add mod">
          <ac:chgData name="Konuk Kullanıcı" userId="" providerId="Windows Live" clId="Web-{E80BC800-CEAD-2902-0C03-DE002190509D}" dt="2025-10-07T11:18:46.070" v="130" actId="14100"/>
          <ac:picMkLst>
            <pc:docMk/>
            <pc:sldMk cId="1232696973" sldId="296"/>
            <ac:picMk id="2" creationId="{EC6AFE4F-4910-5FE5-3726-0199DB864DA4}"/>
          </ac:picMkLst>
        </pc:picChg>
      </pc:sldChg>
    </pc:docChg>
  </pc:docChgLst>
  <pc:docChgLst>
    <pc:chgData name="sevginaz ışık" userId="e9146a03dca17815" providerId="LiveId" clId="{E29A37F1-37E7-440F-895E-A377A5254CCE}"/>
    <pc:docChg chg="delSld modSld">
      <pc:chgData name="sevginaz ışık" userId="e9146a03dca17815" providerId="LiveId" clId="{E29A37F1-37E7-440F-895E-A377A5254CCE}" dt="2025-10-13T10:10:59.829" v="5" actId="2696"/>
      <pc:docMkLst>
        <pc:docMk/>
      </pc:docMkLst>
      <pc:sldChg chg="modSp mod">
        <pc:chgData name="sevginaz ışık" userId="e9146a03dca17815" providerId="LiveId" clId="{E29A37F1-37E7-440F-895E-A377A5254CCE}" dt="2025-10-13T10:10:28.480" v="3" actId="20577"/>
        <pc:sldMkLst>
          <pc:docMk/>
          <pc:sldMk cId="0" sldId="256"/>
        </pc:sldMkLst>
        <pc:spChg chg="mod">
          <ac:chgData name="sevginaz ışık" userId="e9146a03dca17815" providerId="LiveId" clId="{E29A37F1-37E7-440F-895E-A377A5254CCE}" dt="2025-10-13T10:10:28.480" v="3" actId="20577"/>
          <ac:spMkLst>
            <pc:docMk/>
            <pc:sldMk cId="0" sldId="256"/>
            <ac:spMk id="6" creationId="{00000000-0000-0000-0000-000000000000}"/>
          </ac:spMkLst>
        </pc:spChg>
      </pc:sldChg>
      <pc:sldChg chg="del">
        <pc:chgData name="sevginaz ışık" userId="e9146a03dca17815" providerId="LiveId" clId="{E29A37F1-37E7-440F-895E-A377A5254CCE}" dt="2025-10-13T10:10:36.884" v="4" actId="2696"/>
        <pc:sldMkLst>
          <pc:docMk/>
          <pc:sldMk cId="965185806" sldId="286"/>
        </pc:sldMkLst>
      </pc:sldChg>
      <pc:sldChg chg="del">
        <pc:chgData name="sevginaz ışık" userId="e9146a03dca17815" providerId="LiveId" clId="{E29A37F1-37E7-440F-895E-A377A5254CCE}" dt="2025-10-13T10:10:59.829" v="5" actId="2696"/>
        <pc:sldMkLst>
          <pc:docMk/>
          <pc:sldMk cId="1232696973" sldId="29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bilgipaketi.uludag.edu.tr/Programlar/Detay/337?AyID=31"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16.svg"/><Relationship Id="rId7"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hyperlink" Target="https://uludag.edu.tr/oidb/konu/view?id=716&amp;alias=akademik-takvi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s://uludag.edu.tr/saglikkultur/konu/view?id=9694&amp;title=ogrencitopluluklari"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hyperlink" Target="https://www.uludag.edu.tr/bilgiislem/default/konu/6543"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 Type="http://schemas.openxmlformats.org/officeDocument/2006/relationships/image" Target="../media/image5.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hyperlink" Target="https://uludag.edu.tr/iktisat/konu/view?id=9856&amp;title=komisyonlar" TargetMode="External"/><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hyperlink" Target="https://uludag.edu.tr/erasmus" TargetMode="External"/><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hyperlink" Target="https://uludag.edu.tr/farabi"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hyperlink" Target="https://uludag.edu.tr/mevlana"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0.svg"/><Relationship Id="rId5" Type="http://schemas.openxmlformats.org/officeDocument/2006/relationships/image" Target="../media/image95.png"/><Relationship Id="rId10" Type="http://schemas.openxmlformats.org/officeDocument/2006/relationships/image" Target="../media/image99.png"/><Relationship Id="rId4" Type="http://schemas.openxmlformats.org/officeDocument/2006/relationships/image" Target="../media/image94.sv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hyperlink" Target="https://uludag.edu.tr/iktisat/konu/view?id=9795&amp;title=akademik-kadro-" TargetMode="External"/><Relationship Id="rId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image" Target="../media/image10.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2.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14.jpe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57542" h="10494824">
                <a:moveTo>
                  <a:pt x="0" y="0"/>
                </a:moveTo>
                <a:lnTo>
                  <a:pt x="18257542" y="0"/>
                </a:lnTo>
                <a:lnTo>
                  <a:pt x="18257542" y="10494824"/>
                </a:lnTo>
                <a:lnTo>
                  <a:pt x="0" y="10494824"/>
                </a:lnTo>
                <a:lnTo>
                  <a:pt x="0" y="0"/>
                </a:lnTo>
                <a:close/>
              </a:path>
            </a:pathLst>
          </a:custGeom>
          <a:blipFill>
            <a:blip r:embed="rId2">
              <a:alphaModFix amt="81000"/>
            </a:blip>
            <a:stretch>
              <a:fillRect l="-1733" r="-1733"/>
            </a:stretch>
          </a:blipFill>
        </p:spPr>
        <p:txBody>
          <a:bodyPr/>
          <a:lstStyle/>
          <a:p>
            <a:endParaRPr lang="tr-TR"/>
          </a:p>
        </p:txBody>
      </p:sp>
      <p:sp>
        <p:nvSpPr>
          <p:cNvPr id="4" name="TextBox 4"/>
          <p:cNvSpPr txBox="1"/>
          <p:nvPr/>
        </p:nvSpPr>
        <p:spPr>
          <a:xfrm>
            <a:off x="990600" y="3623290"/>
            <a:ext cx="16954499" cy="2282676"/>
          </a:xfrm>
          <a:prstGeom prst="rect">
            <a:avLst/>
          </a:prstGeom>
        </p:spPr>
        <p:txBody>
          <a:bodyPr wrap="square" lIns="0" tIns="0" rIns="0" bIns="0" rtlCol="0" anchor="t">
            <a:spAutoFit/>
          </a:bodyPr>
          <a:lstStyle/>
          <a:p>
            <a:pPr algn="l">
              <a:lnSpc>
                <a:spcPts val="8907"/>
              </a:lnSpc>
            </a:pPr>
            <a:r>
              <a:rPr lang="en-US" sz="7200" b="1" dirty="0">
                <a:solidFill>
                  <a:schemeClr val="tx2">
                    <a:lumMod val="75000"/>
                  </a:schemeClr>
                </a:solidFill>
                <a:highlight>
                  <a:srgbClr val="C0C0C0"/>
                </a:highlight>
                <a:latin typeface="Gotham Bold"/>
                <a:ea typeface="Gotham Bold"/>
                <a:cs typeface="Gotham Bold"/>
                <a:sym typeface="Gotham Bold"/>
              </a:rPr>
              <a:t>BURSA ULUDAĞ ÜN</a:t>
            </a:r>
            <a:r>
              <a:rPr lang="tr-TR" sz="7200" b="1" dirty="0">
                <a:solidFill>
                  <a:schemeClr val="tx2">
                    <a:lumMod val="75000"/>
                  </a:schemeClr>
                </a:solidFill>
                <a:highlight>
                  <a:srgbClr val="C0C0C0"/>
                </a:highlight>
                <a:latin typeface="Gotham Bold"/>
                <a:ea typeface="Gotham Bold"/>
                <a:cs typeface="Gotham Bold"/>
                <a:sym typeface="Gotham Bold"/>
              </a:rPr>
              <a:t>İ</a:t>
            </a:r>
            <a:r>
              <a:rPr lang="en-US" sz="7200" b="1" dirty="0">
                <a:solidFill>
                  <a:schemeClr val="tx2">
                    <a:lumMod val="75000"/>
                  </a:schemeClr>
                </a:solidFill>
                <a:highlight>
                  <a:srgbClr val="C0C0C0"/>
                </a:highlight>
                <a:latin typeface="Gotham Bold"/>
                <a:ea typeface="Gotham Bold"/>
                <a:cs typeface="Gotham Bold"/>
                <a:sym typeface="Gotham Bold"/>
              </a:rPr>
              <a:t>VERS</a:t>
            </a:r>
            <a:r>
              <a:rPr lang="tr-TR" sz="7200" b="1" dirty="0">
                <a:solidFill>
                  <a:schemeClr val="tx2">
                    <a:lumMod val="75000"/>
                  </a:schemeClr>
                </a:solidFill>
                <a:highlight>
                  <a:srgbClr val="C0C0C0"/>
                </a:highlight>
                <a:latin typeface="Gotham Bold"/>
                <a:ea typeface="Gotham Bold"/>
                <a:cs typeface="Gotham Bold"/>
                <a:sym typeface="Gotham Bold"/>
              </a:rPr>
              <a:t>İ</a:t>
            </a:r>
            <a:r>
              <a:rPr lang="en-US" sz="7200" b="1" dirty="0">
                <a:solidFill>
                  <a:schemeClr val="tx2">
                    <a:lumMod val="75000"/>
                  </a:schemeClr>
                </a:solidFill>
                <a:highlight>
                  <a:srgbClr val="C0C0C0"/>
                </a:highlight>
                <a:latin typeface="Gotham Bold"/>
                <a:ea typeface="Gotham Bold"/>
                <a:cs typeface="Gotham Bold"/>
                <a:sym typeface="Gotham Bold"/>
              </a:rPr>
              <a:t>TESİ </a:t>
            </a:r>
            <a:endParaRPr lang="tr-TR" sz="7200" b="1" dirty="0">
              <a:solidFill>
                <a:schemeClr val="tx2">
                  <a:lumMod val="75000"/>
                </a:schemeClr>
              </a:solidFill>
              <a:highlight>
                <a:srgbClr val="C0C0C0"/>
              </a:highlight>
              <a:latin typeface="Gotham Bold"/>
              <a:ea typeface="Gotham Bold"/>
              <a:cs typeface="Gotham Bold"/>
              <a:sym typeface="Gotham Bold"/>
            </a:endParaRPr>
          </a:p>
          <a:p>
            <a:pPr algn="l">
              <a:lnSpc>
                <a:spcPts val="8907"/>
              </a:lnSpc>
            </a:pPr>
            <a:r>
              <a:rPr lang="tr-TR" sz="7200" b="1" dirty="0">
                <a:solidFill>
                  <a:schemeClr val="tx2">
                    <a:lumMod val="75000"/>
                  </a:schemeClr>
                </a:solidFill>
                <a:highlight>
                  <a:srgbClr val="C0C0C0"/>
                </a:highlight>
                <a:latin typeface="Gotham Bold"/>
                <a:ea typeface="Gotham Bold"/>
                <a:cs typeface="Gotham Bold"/>
                <a:sym typeface="Gotham Bold"/>
              </a:rPr>
              <a:t>İ</a:t>
            </a:r>
            <a:r>
              <a:rPr lang="en-US" sz="7200" b="1" dirty="0">
                <a:solidFill>
                  <a:schemeClr val="tx2">
                    <a:lumMod val="75000"/>
                  </a:schemeClr>
                </a:solidFill>
                <a:highlight>
                  <a:srgbClr val="C0C0C0"/>
                </a:highlight>
                <a:latin typeface="Gotham Bold"/>
                <a:ea typeface="Gotham Bold"/>
                <a:cs typeface="Gotham Bold"/>
                <a:sym typeface="Gotham Bold"/>
              </a:rPr>
              <a:t>KTİSAT BÖLÜMÜ</a:t>
            </a:r>
            <a:r>
              <a:rPr lang="en-US" sz="7200" b="1" dirty="0">
                <a:solidFill>
                  <a:schemeClr val="tx2">
                    <a:lumMod val="75000"/>
                  </a:schemeClr>
                </a:solidFill>
                <a:latin typeface="Gotham Bold"/>
                <a:ea typeface="Gotham Bold"/>
                <a:cs typeface="Gotham Bold"/>
                <a:sym typeface="Gotham Bold"/>
              </a:rPr>
              <a:t> </a:t>
            </a:r>
          </a:p>
        </p:txBody>
      </p:sp>
      <p:sp>
        <p:nvSpPr>
          <p:cNvPr id="5" name="TextBox 5"/>
          <p:cNvSpPr txBox="1"/>
          <p:nvPr/>
        </p:nvSpPr>
        <p:spPr>
          <a:xfrm>
            <a:off x="1005840" y="7122975"/>
            <a:ext cx="9132472" cy="626744"/>
          </a:xfrm>
          <a:prstGeom prst="rect">
            <a:avLst/>
          </a:prstGeom>
        </p:spPr>
        <p:txBody>
          <a:bodyPr lIns="0" tIns="0" rIns="0" bIns="0" rtlCol="0" anchor="t">
            <a:spAutoFit/>
          </a:bodyPr>
          <a:lstStyle/>
          <a:p>
            <a:pPr algn="l">
              <a:lnSpc>
                <a:spcPts val="4799"/>
              </a:lnSpc>
            </a:pPr>
            <a:r>
              <a:rPr lang="en-US" sz="4799" b="1" dirty="0">
                <a:solidFill>
                  <a:schemeClr val="tx2">
                    <a:lumMod val="75000"/>
                  </a:schemeClr>
                </a:solidFill>
                <a:highlight>
                  <a:srgbClr val="C0C0C0"/>
                </a:highlight>
                <a:latin typeface="Gotham Bold"/>
                <a:ea typeface="Gotham Bold"/>
                <a:cs typeface="Gotham Bold"/>
                <a:sym typeface="Gotham Bold"/>
              </a:rPr>
              <a:t>ORYANTASYON EL KİTABI</a:t>
            </a:r>
          </a:p>
        </p:txBody>
      </p:sp>
      <p:sp>
        <p:nvSpPr>
          <p:cNvPr id="6" name="TextBox 6"/>
          <p:cNvSpPr txBox="1"/>
          <p:nvPr/>
        </p:nvSpPr>
        <p:spPr>
          <a:xfrm>
            <a:off x="8610600" y="9416479"/>
            <a:ext cx="9132472" cy="320601"/>
          </a:xfrm>
          <a:prstGeom prst="rect">
            <a:avLst/>
          </a:prstGeom>
        </p:spPr>
        <p:txBody>
          <a:bodyPr lIns="0" tIns="0" rIns="0" bIns="0" rtlCol="0" anchor="t">
            <a:spAutoFit/>
          </a:bodyPr>
          <a:lstStyle/>
          <a:p>
            <a:pPr algn="r">
              <a:lnSpc>
                <a:spcPts val="2499"/>
              </a:lnSpc>
            </a:pPr>
            <a:r>
              <a:rPr lang="en-US" sz="2499" dirty="0">
                <a:solidFill>
                  <a:schemeClr val="tx2">
                    <a:lumMod val="75000"/>
                  </a:schemeClr>
                </a:solidFill>
                <a:latin typeface="Gotham"/>
                <a:ea typeface="Gotham"/>
                <a:cs typeface="Gotham"/>
                <a:sym typeface="Gotham"/>
              </a:rPr>
              <a:t> 202</a:t>
            </a:r>
            <a:r>
              <a:rPr lang="tr-TR" sz="2499" dirty="0">
                <a:solidFill>
                  <a:schemeClr val="tx2">
                    <a:lumMod val="75000"/>
                  </a:schemeClr>
                </a:solidFill>
                <a:latin typeface="Gotham"/>
                <a:ea typeface="Gotham"/>
                <a:cs typeface="Gotham"/>
                <a:sym typeface="Gotham"/>
              </a:rPr>
              <a:t>5-26</a:t>
            </a:r>
            <a:endParaRPr lang="en-US" sz="2499" dirty="0">
              <a:solidFill>
                <a:schemeClr val="tx2">
                  <a:lumMod val="75000"/>
                </a:schemeClr>
              </a:solidFill>
              <a:latin typeface="Gotham"/>
              <a:ea typeface="Gotham"/>
              <a:cs typeface="Gotham"/>
              <a:sym typeface="Gotha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101278"/>
            <a:ext cx="1366577" cy="10118786"/>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00000"/>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grpSp>
        <p:nvGrpSpPr>
          <p:cNvPr id="7" name="Group 7"/>
          <p:cNvGrpSpPr/>
          <p:nvPr/>
        </p:nvGrpSpPr>
        <p:grpSpPr>
          <a:xfrm>
            <a:off x="1028701" y="101277"/>
            <a:ext cx="17273768" cy="10141842"/>
            <a:chOff x="0" y="0"/>
            <a:chExt cx="23575202" cy="14757414"/>
          </a:xfrm>
        </p:grpSpPr>
        <p:pic>
          <p:nvPicPr>
            <p:cNvPr id="8" name="Picture 8"/>
            <p:cNvPicPr>
              <a:picLocks noChangeAspect="1"/>
            </p:cNvPicPr>
            <p:nvPr/>
          </p:nvPicPr>
          <p:blipFill>
            <a:blip r:embed="rId3">
              <a:alphaModFix amt="75000"/>
            </a:blip>
            <a:srcRect l="12745" t="15459" b="2714"/>
            <a:stretch>
              <a:fillRect/>
            </a:stretch>
          </p:blipFill>
          <p:spPr>
            <a:xfrm>
              <a:off x="0" y="0"/>
              <a:ext cx="23575202" cy="14757414"/>
            </a:xfrm>
            <a:prstGeom prst="rect">
              <a:avLst/>
            </a:prstGeom>
          </p:spPr>
        </p:pic>
      </p:grpSp>
      <p:sp>
        <p:nvSpPr>
          <p:cNvPr id="10" name="TextBox 10"/>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1" name="Freeform 11"/>
          <p:cNvSpPr/>
          <p:nvPr/>
        </p:nvSpPr>
        <p:spPr>
          <a:xfrm>
            <a:off x="1039802" y="102662"/>
            <a:ext cx="16213604" cy="8661123"/>
          </a:xfrm>
          <a:custGeom>
            <a:avLst/>
            <a:gdLst/>
            <a:ahLst/>
            <a:cxnLst/>
            <a:rect l="l" t="t" r="r" b="b"/>
            <a:pathLst>
              <a:path w="16676590" h="16676590">
                <a:moveTo>
                  <a:pt x="0" y="0"/>
                </a:moveTo>
                <a:lnTo>
                  <a:pt x="16676590" y="0"/>
                </a:lnTo>
                <a:lnTo>
                  <a:pt x="16676590" y="16676590"/>
                </a:lnTo>
                <a:lnTo>
                  <a:pt x="0" y="166765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noProof="1"/>
          </a:p>
        </p:txBody>
      </p:sp>
      <p:sp>
        <p:nvSpPr>
          <p:cNvPr id="12" name="TextBox 12"/>
          <p:cNvSpPr txBox="1"/>
          <p:nvPr/>
        </p:nvSpPr>
        <p:spPr>
          <a:xfrm>
            <a:off x="1486018" y="83792"/>
            <a:ext cx="16219272" cy="1103828"/>
          </a:xfrm>
          <a:prstGeom prst="rect">
            <a:avLst/>
          </a:prstGeom>
        </p:spPr>
        <p:txBody>
          <a:bodyPr lIns="0" tIns="0" rIns="0" bIns="0" rtlCol="0" anchor="t">
            <a:spAutoFit/>
          </a:bodyPr>
          <a:lstStyle/>
          <a:p>
            <a:pPr marL="0" lvl="1" indent="0" algn="ctr">
              <a:lnSpc>
                <a:spcPts val="9539"/>
              </a:lnSpc>
              <a:spcBef>
                <a:spcPct val="0"/>
              </a:spcBef>
            </a:pPr>
            <a:r>
              <a:rPr lang="tr-TR" sz="5400" b="1" noProof="1">
                <a:solidFill>
                  <a:srgbClr val="FFFFFF"/>
                </a:solidFill>
                <a:latin typeface="Montserrat Bold"/>
                <a:ea typeface="Montserrat Bold"/>
                <a:cs typeface="Montserrat Bold"/>
                <a:sym typeface="Montserrat Bold"/>
              </a:rPr>
              <a:t>MEZUNİYET KOŞULLARI VE DERS PLANI</a:t>
            </a:r>
          </a:p>
        </p:txBody>
      </p:sp>
      <p:sp>
        <p:nvSpPr>
          <p:cNvPr id="13" name="TextBox 13"/>
          <p:cNvSpPr txBox="1"/>
          <p:nvPr/>
        </p:nvSpPr>
        <p:spPr>
          <a:xfrm>
            <a:off x="1928266" y="3601667"/>
            <a:ext cx="15913744" cy="3914891"/>
          </a:xfrm>
          <a:prstGeom prst="rect">
            <a:avLst/>
          </a:prstGeom>
        </p:spPr>
        <p:txBody>
          <a:bodyPr wrap="square" lIns="0" tIns="0" rIns="0" bIns="0" rtlCol="0" anchor="t">
            <a:spAutoFit/>
          </a:bodyPr>
          <a:lstStyle/>
          <a:p>
            <a:pPr algn="just">
              <a:lnSpc>
                <a:spcPts val="5243"/>
              </a:lnSpc>
              <a:spcBef>
                <a:spcPct val="0"/>
              </a:spcBef>
            </a:pPr>
            <a:r>
              <a:rPr lang="tr-TR" sz="3745" b="1" noProof="1">
                <a:highlight>
                  <a:srgbClr val="C0C0C0"/>
                </a:highlight>
                <a:latin typeface="Montaser Arabic Bold"/>
                <a:ea typeface="Montaser Arabic Bold"/>
                <a:cs typeface="Montaser Arabic Bold"/>
                <a:sym typeface="Montaser Arabic Bold"/>
              </a:rPr>
              <a:t>Bölümümüzde öğrencilerimizin 35 zorunlu ders ve 18 seçmeli ders almaları gerekmektedir. Öğrencilerimiz 1. yarıyıl 31 AKTS ve diğer tüm yarıyıllarda 30 AKTS olmak üzere toplam 241 AKTS’yi tamamlayarak lisans programını başarıyla sonlandırmaktadırlar. </a:t>
            </a:r>
          </a:p>
          <a:p>
            <a:pPr algn="just">
              <a:lnSpc>
                <a:spcPts val="5243"/>
              </a:lnSpc>
              <a:spcBef>
                <a:spcPct val="0"/>
              </a:spcBef>
            </a:pPr>
            <a:r>
              <a:rPr lang="tr-TR" sz="3745" b="1" noProof="1">
                <a:highlight>
                  <a:srgbClr val="C0C0C0"/>
                </a:highlight>
                <a:latin typeface="Montaser Arabic Bold"/>
                <a:ea typeface="Montaser Arabic Bold"/>
                <a:cs typeface="Montaser Arabic Bold"/>
                <a:sym typeface="Montaser Arabic Bold"/>
              </a:rPr>
              <a:t>Ayrıca öğrencilerimiz mezun olabilmek  için 4.00 üzerinden en az 2.00 ağırlıklı not ortalamasına sahip olmaları gerekmektedir. </a:t>
            </a:r>
          </a:p>
        </p:txBody>
      </p:sp>
      <p:sp>
        <p:nvSpPr>
          <p:cNvPr id="14" name="TextBox 14"/>
          <p:cNvSpPr txBox="1"/>
          <p:nvPr/>
        </p:nvSpPr>
        <p:spPr>
          <a:xfrm>
            <a:off x="-1828800" y="9710817"/>
            <a:ext cx="10716816" cy="576183"/>
          </a:xfrm>
          <a:prstGeom prst="rect">
            <a:avLst/>
          </a:prstGeom>
        </p:spPr>
        <p:txBody>
          <a:bodyPr lIns="0" tIns="0" rIns="0" bIns="0" rtlCol="0" anchor="t">
            <a:spAutoFit/>
          </a:bodyPr>
          <a:lstStyle/>
          <a:p>
            <a:pPr algn="ctr">
              <a:lnSpc>
                <a:spcPts val="5243"/>
              </a:lnSpc>
              <a:spcBef>
                <a:spcPct val="0"/>
              </a:spcBef>
            </a:pPr>
            <a:r>
              <a:rPr lang="tr-TR" sz="2400" noProof="1">
                <a:solidFill>
                  <a:srgbClr val="FFFFFF"/>
                </a:solidFill>
                <a:latin typeface="Montaser Arabic Bold"/>
                <a:ea typeface="Montaser Arabic Bold"/>
                <a:cs typeface="Montaser Arabic Bold"/>
                <a:sym typeface="Montaser Arabic Bold"/>
              </a:rPr>
              <a:t>Güncel ders planına ulaşmak için </a:t>
            </a:r>
            <a:r>
              <a:rPr lang="tr-TR" sz="2400" u="sng" noProof="1">
                <a:solidFill>
                  <a:srgbClr val="0070C0"/>
                </a:solidFill>
                <a:latin typeface="Montaser Arabic Bold"/>
                <a:ea typeface="Montaser Arabic Bold"/>
                <a:cs typeface="Montaser Arabic Bold"/>
                <a:sym typeface="Montaser Arabic Bold"/>
                <a:hlinkClick r:id="rId6" tooltip="https://bilgipaketi.uludag.edu.tr/Programlar/Detay/337?AyID=31">
                  <a:extLst>
                    <a:ext uri="{A12FA001-AC4F-418D-AE19-62706E023703}">
                      <ahyp:hlinkClr xmlns:ahyp="http://schemas.microsoft.com/office/drawing/2018/hyperlinkcolor" val="tx"/>
                    </a:ext>
                  </a:extLst>
                </a:hlinkClick>
              </a:rPr>
              <a:t>tıklayınız</a:t>
            </a:r>
            <a:r>
              <a:rPr lang="tr-TR" sz="2400" noProof="1">
                <a:solidFill>
                  <a:srgbClr val="0070C0"/>
                </a:solidFill>
                <a:latin typeface="Montaser Arabic Bold"/>
                <a:ea typeface="Montaser Arabic Bold"/>
                <a:cs typeface="Montaser Arabic Bold"/>
                <a:sym typeface="Montaser Arabic Bold"/>
              </a:rPr>
              <a:t>. </a:t>
            </a:r>
          </a:p>
        </p:txBody>
      </p:sp>
      <p:sp>
        <p:nvSpPr>
          <p:cNvPr id="15"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35321" y="-1395"/>
            <a:ext cx="1164021" cy="10288395"/>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CC0DF"/>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10692643" y="0"/>
            <a:ext cx="5026927" cy="10286998"/>
            <a:chOff x="29640" y="60668"/>
            <a:chExt cx="778803" cy="1593725"/>
          </a:xfrm>
        </p:grpSpPr>
        <p:sp>
          <p:nvSpPr>
            <p:cNvPr id="6" name="Freeform 6"/>
            <p:cNvSpPr/>
            <p:nvPr/>
          </p:nvSpPr>
          <p:spPr>
            <a:xfrm>
              <a:off x="29640" y="60668"/>
              <a:ext cx="778803" cy="1593725"/>
            </a:xfrm>
            <a:custGeom>
              <a:avLst/>
              <a:gdLst/>
              <a:ahLst/>
              <a:cxnLst/>
              <a:rect l="l" t="t" r="r" b="b"/>
              <a:pathLst>
                <a:path w="808443" h="1909359">
                  <a:moveTo>
                    <a:pt x="0" y="0"/>
                  </a:moveTo>
                  <a:lnTo>
                    <a:pt x="808443" y="0"/>
                  </a:lnTo>
                  <a:lnTo>
                    <a:pt x="808443" y="1909359"/>
                  </a:lnTo>
                  <a:lnTo>
                    <a:pt x="0" y="1909359"/>
                  </a:lnTo>
                  <a:close/>
                </a:path>
              </a:pathLst>
            </a:custGeom>
            <a:blipFill>
              <a:blip r:embed="rId2"/>
              <a:stretch>
                <a:fillRect l="-153013" r="-28989"/>
              </a:stretch>
            </a:blipFill>
          </p:spPr>
          <p:txBody>
            <a:bodyPr/>
            <a:lstStyle/>
            <a:p>
              <a:endParaRPr lang="tr-TR" noProof="1"/>
            </a:p>
          </p:txBody>
        </p:sp>
      </p:grpSp>
      <p:grpSp>
        <p:nvGrpSpPr>
          <p:cNvPr id="7" name="Group 7"/>
          <p:cNvGrpSpPr/>
          <p:nvPr/>
        </p:nvGrpSpPr>
        <p:grpSpPr>
          <a:xfrm>
            <a:off x="13708130" y="224286"/>
            <a:ext cx="4579870" cy="429208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38888" r="-38888"/>
              </a:stretch>
            </a:blipFill>
          </p:spPr>
          <p:txBody>
            <a:bodyPr/>
            <a:lstStyle/>
            <a:p>
              <a:endParaRPr lang="tr-TR" noProof="1"/>
            </a:p>
          </p:txBody>
        </p:sp>
      </p:grpSp>
      <p:grpSp>
        <p:nvGrpSpPr>
          <p:cNvPr id="9" name="Group 9"/>
          <p:cNvGrpSpPr/>
          <p:nvPr/>
        </p:nvGrpSpPr>
        <p:grpSpPr>
          <a:xfrm>
            <a:off x="13618451" y="80393"/>
            <a:ext cx="4579869" cy="4579869"/>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38100" cap="sq">
              <a:solidFill>
                <a:srgbClr val="F1ECE6"/>
              </a:solidFill>
              <a:prstDash val="solid"/>
              <a:miter/>
            </a:ln>
          </p:spPr>
          <p:txBody>
            <a:bodyPr/>
            <a:lstStyle/>
            <a:p>
              <a:endParaRPr lang="tr-TR" noProof="1"/>
            </a:p>
          </p:txBody>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sp>
        <p:nvSpPr>
          <p:cNvPr id="12" name="TextBox 12"/>
          <p:cNvSpPr txBox="1"/>
          <p:nvPr/>
        </p:nvSpPr>
        <p:spPr>
          <a:xfrm>
            <a:off x="1084050" y="229927"/>
            <a:ext cx="9146578" cy="2361544"/>
          </a:xfrm>
          <a:prstGeom prst="rect">
            <a:avLst/>
          </a:prstGeom>
        </p:spPr>
        <p:txBody>
          <a:bodyPr wrap="square" lIns="0" tIns="0" rIns="0" bIns="0" rtlCol="0" anchor="t">
            <a:spAutoFit/>
          </a:bodyPr>
          <a:lstStyle/>
          <a:p>
            <a:pPr algn="l">
              <a:lnSpc>
                <a:spcPts val="9731"/>
              </a:lnSpc>
            </a:pPr>
            <a:r>
              <a:rPr lang="tr-TR" sz="6000" b="1" noProof="1">
                <a:solidFill>
                  <a:srgbClr val="203D86"/>
                </a:solidFill>
                <a:latin typeface="Gotham Bold"/>
                <a:ea typeface="Gotham Bold"/>
                <a:cs typeface="Gotham Bold"/>
                <a:sym typeface="Gotham Bold"/>
              </a:rPr>
              <a:t>SINAVLAR, ÖLÇME ve DEĞERLENDİRME</a:t>
            </a:r>
          </a:p>
        </p:txBody>
      </p:sp>
      <p:grpSp>
        <p:nvGrpSpPr>
          <p:cNvPr id="13" name="Group 13"/>
          <p:cNvGrpSpPr/>
          <p:nvPr/>
        </p:nvGrpSpPr>
        <p:grpSpPr>
          <a:xfrm>
            <a:off x="89680" y="98021"/>
            <a:ext cx="624109" cy="62410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40" r="-340"/>
              </a:stretch>
            </a:blipFill>
            <a:ln w="47625" cap="sq">
              <a:solidFill>
                <a:srgbClr val="D9C179"/>
              </a:solidFill>
              <a:prstDash val="solid"/>
              <a:miter/>
            </a:ln>
          </p:spPr>
          <p:txBody>
            <a:bodyPr/>
            <a:lstStyle/>
            <a:p>
              <a:endParaRPr lang="tr-TR" noProof="1"/>
            </a:p>
          </p:txBody>
        </p:sp>
      </p:grpSp>
      <p:sp>
        <p:nvSpPr>
          <p:cNvPr id="16" name="TextBox 16"/>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7" name="TextBox 17"/>
          <p:cNvSpPr txBox="1"/>
          <p:nvPr/>
        </p:nvSpPr>
        <p:spPr>
          <a:xfrm>
            <a:off x="1084050" y="3732801"/>
            <a:ext cx="9146578" cy="5143500"/>
          </a:xfrm>
          <a:prstGeom prst="rect">
            <a:avLst/>
          </a:prstGeom>
        </p:spPr>
        <p:txBody>
          <a:bodyPr lIns="0" tIns="0" rIns="0" bIns="0" rtlCol="0" anchor="t">
            <a:spAutoFit/>
          </a:bodyPr>
          <a:lstStyle/>
          <a:p>
            <a:pPr algn="ctr">
              <a:lnSpc>
                <a:spcPts val="3727"/>
              </a:lnSpc>
            </a:pPr>
            <a:r>
              <a:rPr lang="tr-TR" sz="3106" noProof="1">
                <a:solidFill>
                  <a:srgbClr val="004AAD"/>
                </a:solidFill>
                <a:latin typeface="Gotham"/>
                <a:ea typeface="Gotham"/>
                <a:cs typeface="Gotham"/>
                <a:sym typeface="Gotham"/>
              </a:rPr>
              <a:t>Her öğrencinin dönem başında derslere kayıt yaptırması, dönem sonu sınavına girebilmesi için derslerin </a:t>
            </a:r>
            <a:r>
              <a:rPr lang="tr-TR" sz="3106" b="1" noProof="1">
                <a:solidFill>
                  <a:srgbClr val="004AAD"/>
                </a:solidFill>
                <a:latin typeface="Gotham Bold"/>
                <a:ea typeface="Gotham Bold"/>
                <a:cs typeface="Gotham Bold"/>
                <a:sym typeface="Gotham Bold"/>
              </a:rPr>
              <a:t>en az %70`ine</a:t>
            </a:r>
            <a:r>
              <a:rPr lang="tr-TR" sz="3106" noProof="1">
                <a:solidFill>
                  <a:srgbClr val="004AAD"/>
                </a:solidFill>
                <a:latin typeface="Gotham"/>
                <a:ea typeface="Gotham"/>
                <a:cs typeface="Gotham"/>
                <a:sym typeface="Gotham"/>
              </a:rPr>
              <a:t> devam etmiş olması gereklidir.</a:t>
            </a:r>
          </a:p>
          <a:p>
            <a:pPr algn="ctr">
              <a:lnSpc>
                <a:spcPts val="3727"/>
              </a:lnSpc>
            </a:pPr>
            <a:r>
              <a:rPr lang="tr-TR" sz="3106" noProof="1">
                <a:solidFill>
                  <a:srgbClr val="004AAD"/>
                </a:solidFill>
                <a:latin typeface="Gotham"/>
                <a:ea typeface="Gotham"/>
                <a:cs typeface="Gotham"/>
                <a:sym typeface="Gotham"/>
              </a:rPr>
              <a:t>Öğrencilerimiz her bir ders için en az 1 ara sınav ve yarıyıl sonu sınavına tabi tutulmaktadır. Başarı notuna, </a:t>
            </a:r>
            <a:r>
              <a:rPr lang="tr-TR" sz="3106" b="1" noProof="1">
                <a:solidFill>
                  <a:srgbClr val="004AAD"/>
                </a:solidFill>
                <a:latin typeface="Gotham Bold"/>
                <a:ea typeface="Gotham Bold"/>
                <a:cs typeface="Gotham Bold"/>
                <a:sym typeface="Gotham Bold"/>
              </a:rPr>
              <a:t>ara sınav</a:t>
            </a:r>
            <a:r>
              <a:rPr lang="tr-TR" sz="3106" noProof="1">
                <a:solidFill>
                  <a:srgbClr val="004AAD"/>
                </a:solidFill>
                <a:latin typeface="Gotham"/>
                <a:ea typeface="Gotham"/>
                <a:cs typeface="Gotham"/>
                <a:sym typeface="Gotham"/>
              </a:rPr>
              <a:t> (ara sınav notu olarak ödev, kısa sınav vb. ölçme araçlarından elde edilen puanlar da değerlendirmeye alınabilir) </a:t>
            </a:r>
            <a:r>
              <a:rPr lang="tr-TR" sz="3106" b="1" noProof="1">
                <a:solidFill>
                  <a:srgbClr val="004AAD"/>
                </a:solidFill>
                <a:latin typeface="Gotham Bold"/>
                <a:ea typeface="Gotham Bold"/>
                <a:cs typeface="Gotham Bold"/>
                <a:sym typeface="Gotham Bold"/>
              </a:rPr>
              <a:t>katkısı %40</a:t>
            </a:r>
            <a:r>
              <a:rPr lang="tr-TR" sz="3106" noProof="1">
                <a:solidFill>
                  <a:srgbClr val="004AAD"/>
                </a:solidFill>
                <a:latin typeface="Gotham"/>
                <a:ea typeface="Gotham"/>
                <a:cs typeface="Gotham"/>
                <a:sym typeface="Gotham"/>
              </a:rPr>
              <a:t>, </a:t>
            </a:r>
            <a:r>
              <a:rPr lang="tr-TR" sz="3106" b="1" noProof="1">
                <a:solidFill>
                  <a:srgbClr val="004AAD"/>
                </a:solidFill>
                <a:latin typeface="Gotham Bold"/>
                <a:ea typeface="Gotham Bold"/>
                <a:cs typeface="Gotham Bold"/>
                <a:sym typeface="Gotham Bold"/>
              </a:rPr>
              <a:t>yarıyıl sonu sınavının katkısı ise %60</a:t>
            </a:r>
            <a:r>
              <a:rPr lang="tr-TR" sz="3106" noProof="1">
                <a:solidFill>
                  <a:srgbClr val="004AAD"/>
                </a:solidFill>
                <a:latin typeface="Gotham"/>
                <a:ea typeface="Gotham"/>
                <a:cs typeface="Gotham"/>
                <a:sym typeface="Gotham"/>
              </a:rPr>
              <a:t> şeklindedir. </a:t>
            </a:r>
          </a:p>
        </p:txBody>
      </p:sp>
      <p:sp>
        <p:nvSpPr>
          <p:cNvPr id="18"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0"/>
            <a:ext cx="1164021" cy="10639646"/>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CC0DF"/>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sp>
        <p:nvSpPr>
          <p:cNvPr id="5" name="TextBox 5"/>
          <p:cNvSpPr txBox="1"/>
          <p:nvPr/>
        </p:nvSpPr>
        <p:spPr>
          <a:xfrm>
            <a:off x="1499928" y="912629"/>
            <a:ext cx="16788072" cy="1136080"/>
          </a:xfrm>
          <a:prstGeom prst="rect">
            <a:avLst/>
          </a:prstGeom>
        </p:spPr>
        <p:txBody>
          <a:bodyPr lIns="0" tIns="0" rIns="0" bIns="0" rtlCol="0" anchor="t">
            <a:spAutoFit/>
          </a:bodyPr>
          <a:lstStyle/>
          <a:p>
            <a:pPr algn="ctr">
              <a:lnSpc>
                <a:spcPts val="9731"/>
              </a:lnSpc>
            </a:pPr>
            <a:r>
              <a:rPr lang="tr-TR" sz="6000" b="1" noProof="1">
                <a:solidFill>
                  <a:srgbClr val="203D86"/>
                </a:solidFill>
                <a:latin typeface="Gotham Bold"/>
                <a:ea typeface="Gotham Bold"/>
                <a:cs typeface="Gotham Bold"/>
                <a:sym typeface="Gotham Bold"/>
              </a:rPr>
              <a:t>BAŞARI DURUMU VE AKTS KREDİSİ</a:t>
            </a:r>
          </a:p>
        </p:txBody>
      </p:sp>
      <p:grpSp>
        <p:nvGrpSpPr>
          <p:cNvPr id="6" name="Group 6"/>
          <p:cNvGrpSpPr/>
          <p:nvPr/>
        </p:nvGrpSpPr>
        <p:grpSpPr>
          <a:xfrm>
            <a:off x="89680" y="98021"/>
            <a:ext cx="624109" cy="62410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9" name="TextBox 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0" name="TextBox 10"/>
          <p:cNvSpPr txBox="1"/>
          <p:nvPr/>
        </p:nvSpPr>
        <p:spPr>
          <a:xfrm>
            <a:off x="876111" y="3177505"/>
            <a:ext cx="17203950" cy="4190908"/>
          </a:xfrm>
          <a:prstGeom prst="rect">
            <a:avLst/>
          </a:prstGeom>
        </p:spPr>
        <p:txBody>
          <a:bodyPr lIns="0" tIns="0" rIns="0" bIns="0" rtlCol="0" anchor="t">
            <a:spAutoFit/>
          </a:bodyPr>
          <a:lstStyle/>
          <a:p>
            <a:pPr marL="630233" lvl="1" indent="-315117" algn="just">
              <a:lnSpc>
                <a:spcPts val="4086"/>
              </a:lnSpc>
              <a:buFont typeface="Arial"/>
              <a:buChar char="•"/>
            </a:pPr>
            <a:r>
              <a:rPr lang="tr-TR" sz="2919" b="1" noProof="1">
                <a:solidFill>
                  <a:srgbClr val="203D86"/>
                </a:solidFill>
                <a:latin typeface="DejaVu Serif Bold"/>
                <a:ea typeface="DejaVu Serif Bold"/>
                <a:cs typeface="DejaVu Serif Bold"/>
                <a:sym typeface="DejaVu Serif Bold"/>
              </a:rPr>
              <a:t>GANO’su 1.80’nin altında kalan öğrenciler, yeni ders alamaz, daha önce alıp kaldığı/geçtiği dersleri tekrar almak zorunda kalır, </a:t>
            </a:r>
          </a:p>
          <a:p>
            <a:pPr marL="630233" lvl="1" indent="-315117" algn="just">
              <a:lnSpc>
                <a:spcPts val="4086"/>
              </a:lnSpc>
              <a:buFont typeface="Arial"/>
              <a:buChar char="•"/>
            </a:pPr>
            <a:r>
              <a:rPr lang="tr-TR" sz="2919" b="1" noProof="1">
                <a:solidFill>
                  <a:srgbClr val="203D86"/>
                </a:solidFill>
                <a:latin typeface="DejaVu Serif Bold"/>
                <a:ea typeface="DejaVu Serif Bold"/>
                <a:cs typeface="DejaVu Serif Bold"/>
                <a:sym typeface="DejaVu Serif Bold"/>
              </a:rPr>
              <a:t>GANO’su 1.80-1.99 arası olan öğrenciler, dönemsel AKTS kredi yükü 30 AKTS’ye</a:t>
            </a:r>
          </a:p>
          <a:p>
            <a:pPr marL="630233" lvl="1" indent="-315117" algn="just">
              <a:lnSpc>
                <a:spcPts val="4086"/>
              </a:lnSpc>
              <a:buFont typeface="Arial"/>
              <a:buChar char="•"/>
            </a:pPr>
            <a:r>
              <a:rPr lang="tr-TR" sz="2919" b="1" noProof="1">
                <a:solidFill>
                  <a:srgbClr val="203D86"/>
                </a:solidFill>
                <a:latin typeface="DejaVu Serif Bold"/>
                <a:ea typeface="DejaVu Serif Bold"/>
                <a:cs typeface="DejaVu Serif Bold"/>
                <a:sym typeface="DejaVu Serif Bold"/>
              </a:rPr>
              <a:t>GANO’su 2.00-2.99 arası olan öğrenciler, dönemsel AKTS kredi yükü 40 AKTS’ye,</a:t>
            </a:r>
          </a:p>
          <a:p>
            <a:pPr marL="630233" lvl="1" indent="-315117" algn="just">
              <a:lnSpc>
                <a:spcPts val="4086"/>
              </a:lnSpc>
              <a:buFont typeface="Arial"/>
              <a:buChar char="•"/>
            </a:pPr>
            <a:r>
              <a:rPr lang="tr-TR" sz="2919" b="1" noProof="1">
                <a:solidFill>
                  <a:srgbClr val="203D86"/>
                </a:solidFill>
                <a:latin typeface="DejaVu Serif Bold"/>
                <a:ea typeface="DejaVu Serif Bold"/>
                <a:cs typeface="DejaVu Serif Bold"/>
                <a:sym typeface="DejaVu Serif Bold"/>
              </a:rPr>
              <a:t>GANO’su 3.00 ve üzerinde olan öğrenciler, dönemsel AKTS kredi yükü 50 AKTS’ye kadar ders alabilirler.</a:t>
            </a:r>
          </a:p>
        </p:txBody>
      </p:sp>
      <p:sp>
        <p:nvSpPr>
          <p:cNvPr id="1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extLst>
      <p:ext uri="{BB962C8B-B14F-4D97-AF65-F5344CB8AC3E}">
        <p14:creationId xmlns:p14="http://schemas.microsoft.com/office/powerpoint/2010/main" val="137474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0"/>
            <a:ext cx="1164021" cy="10287000"/>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CC0DF"/>
            </a:solidFill>
          </p:spPr>
          <p:txBody>
            <a:bodyPr/>
            <a:lstStyle/>
            <a:p>
              <a:endParaRPr lang="tr-TR"/>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a:p>
          </p:txBody>
        </p:sp>
      </p:grpSp>
      <p:sp>
        <p:nvSpPr>
          <p:cNvPr id="7" name="Freeform 7"/>
          <p:cNvSpPr/>
          <p:nvPr/>
        </p:nvSpPr>
        <p:spPr>
          <a:xfrm>
            <a:off x="2765289" y="3092883"/>
            <a:ext cx="13048501" cy="6165417"/>
          </a:xfrm>
          <a:custGeom>
            <a:avLst/>
            <a:gdLst/>
            <a:ahLst/>
            <a:cxnLst/>
            <a:rect l="l" t="t" r="r" b="b"/>
            <a:pathLst>
              <a:path w="13048501" h="6165417">
                <a:moveTo>
                  <a:pt x="0" y="0"/>
                </a:moveTo>
                <a:lnTo>
                  <a:pt x="13048501" y="0"/>
                </a:lnTo>
                <a:lnTo>
                  <a:pt x="13048501" y="6165417"/>
                </a:lnTo>
                <a:lnTo>
                  <a:pt x="0" y="6165417"/>
                </a:lnTo>
                <a:lnTo>
                  <a:pt x="0" y="0"/>
                </a:lnTo>
                <a:close/>
              </a:path>
            </a:pathLst>
          </a:custGeom>
          <a:blipFill>
            <a:blip r:embed="rId3"/>
            <a:stretch>
              <a:fillRect/>
            </a:stretch>
          </a:blipFill>
        </p:spPr>
        <p:txBody>
          <a:bodyPr/>
          <a:lstStyle/>
          <a:p>
            <a:endParaRPr lang="tr-TR"/>
          </a:p>
        </p:txBody>
      </p:sp>
      <p:sp>
        <p:nvSpPr>
          <p:cNvPr id="8" name="TextBox 8"/>
          <p:cNvSpPr txBox="1"/>
          <p:nvPr/>
        </p:nvSpPr>
        <p:spPr>
          <a:xfrm>
            <a:off x="1084050" y="607829"/>
            <a:ext cx="17203950" cy="1971008"/>
          </a:xfrm>
          <a:prstGeom prst="rect">
            <a:avLst/>
          </a:prstGeom>
        </p:spPr>
        <p:txBody>
          <a:bodyPr lIns="0" tIns="0" rIns="0" bIns="0" rtlCol="0" anchor="t">
            <a:spAutoFit/>
          </a:bodyPr>
          <a:lstStyle/>
          <a:p>
            <a:pPr algn="ctr">
              <a:lnSpc>
                <a:spcPts val="7911"/>
              </a:lnSpc>
            </a:pPr>
            <a:r>
              <a:rPr lang="en-US" sz="4400" b="1" dirty="0">
                <a:solidFill>
                  <a:srgbClr val="203D86"/>
                </a:solidFill>
                <a:latin typeface="Gotham Bold"/>
                <a:ea typeface="Gotham Bold"/>
                <a:cs typeface="Gotham Bold"/>
                <a:sym typeface="Gotham Bold"/>
              </a:rPr>
              <a:t>BAŞARI DERECELERİ, HARF NOTLARI VE AĞIRLIK KATSAYILARI</a:t>
            </a:r>
          </a:p>
        </p:txBody>
      </p:sp>
      <p:sp>
        <p:nvSpPr>
          <p:cNvPr id="10" name="TextBox 10"/>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en-US" sz="1199">
                <a:solidFill>
                  <a:srgbClr val="F1ECE6"/>
                </a:solidFill>
                <a:latin typeface="Gotham"/>
                <a:ea typeface="Gotham"/>
                <a:cs typeface="Gotham"/>
                <a:sym typeface="Gotham"/>
              </a:rPr>
              <a:t>ORYANTASYON EL KITABI</a:t>
            </a:r>
          </a:p>
        </p:txBody>
      </p:sp>
      <p:sp>
        <p:nvSpPr>
          <p:cNvPr id="1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KT</a:t>
            </a: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SAT BÖLÜMÜ</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87412" y="9080896"/>
            <a:ext cx="718860" cy="670500"/>
          </a:xfrm>
          <a:custGeom>
            <a:avLst/>
            <a:gdLst/>
            <a:ahLst/>
            <a:cxnLst/>
            <a:rect l="l" t="t" r="r" b="b"/>
            <a:pathLst>
              <a:path w="718860" h="670500">
                <a:moveTo>
                  <a:pt x="0" y="0"/>
                </a:moveTo>
                <a:lnTo>
                  <a:pt x="718860" y="0"/>
                </a:lnTo>
                <a:lnTo>
                  <a:pt x="718860" y="670500"/>
                </a:lnTo>
                <a:lnTo>
                  <a:pt x="0" y="6705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tr-TR" noProof="1"/>
          </a:p>
        </p:txBody>
      </p:sp>
      <p:sp>
        <p:nvSpPr>
          <p:cNvPr id="3" name="Freeform 3"/>
          <p:cNvSpPr/>
          <p:nvPr/>
        </p:nvSpPr>
        <p:spPr>
          <a:xfrm>
            <a:off x="2237083" y="9308236"/>
            <a:ext cx="419517" cy="290611"/>
          </a:xfrm>
          <a:custGeom>
            <a:avLst/>
            <a:gdLst/>
            <a:ahLst/>
            <a:cxnLst/>
            <a:rect l="l" t="t" r="r" b="b"/>
            <a:pathLst>
              <a:path w="419517" h="290611">
                <a:moveTo>
                  <a:pt x="0" y="0"/>
                </a:moveTo>
                <a:lnTo>
                  <a:pt x="419517" y="0"/>
                </a:lnTo>
                <a:lnTo>
                  <a:pt x="419517" y="290611"/>
                </a:lnTo>
                <a:lnTo>
                  <a:pt x="0" y="2906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noProof="1"/>
          </a:p>
        </p:txBody>
      </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D9C179"/>
            </a:soli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40" r="-340"/>
              </a:stretch>
            </a:blipFill>
            <a:ln w="47625" cap="sq">
              <a:solidFill>
                <a:srgbClr val="D9C179"/>
              </a:solidFill>
              <a:prstDash val="solid"/>
              <a:miter/>
            </a:ln>
          </p:spPr>
          <p:txBody>
            <a:bodyPr/>
            <a:lstStyle/>
            <a:p>
              <a:endParaRPr lang="tr-TR" noProof="1"/>
            </a:p>
          </p:txBody>
        </p:sp>
      </p:grpSp>
      <p:sp>
        <p:nvSpPr>
          <p:cNvPr id="9" name="Freeform 9"/>
          <p:cNvSpPr/>
          <p:nvPr/>
        </p:nvSpPr>
        <p:spPr>
          <a:xfrm>
            <a:off x="1952708" y="2604633"/>
            <a:ext cx="1645165" cy="1071414"/>
          </a:xfrm>
          <a:custGeom>
            <a:avLst/>
            <a:gdLst/>
            <a:ahLst/>
            <a:cxnLst/>
            <a:rect l="l" t="t" r="r" b="b"/>
            <a:pathLst>
              <a:path w="1645165" h="1071414">
                <a:moveTo>
                  <a:pt x="0" y="0"/>
                </a:moveTo>
                <a:lnTo>
                  <a:pt x="1645165" y="0"/>
                </a:lnTo>
                <a:lnTo>
                  <a:pt x="1645165" y="1071414"/>
                </a:lnTo>
                <a:lnTo>
                  <a:pt x="0" y="1071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10" name="TextBox 10"/>
          <p:cNvSpPr txBox="1"/>
          <p:nvPr/>
        </p:nvSpPr>
        <p:spPr>
          <a:xfrm>
            <a:off x="5000935" y="862004"/>
            <a:ext cx="4988085" cy="1084849"/>
          </a:xfrm>
          <a:prstGeom prst="rect">
            <a:avLst/>
          </a:prstGeom>
        </p:spPr>
        <p:txBody>
          <a:bodyPr lIns="0" tIns="0" rIns="0" bIns="0" rtlCol="0" anchor="t">
            <a:spAutoFit/>
          </a:bodyPr>
          <a:lstStyle/>
          <a:p>
            <a:pPr indent="-457200">
              <a:lnSpc>
                <a:spcPts val="9509"/>
              </a:lnSpc>
              <a:spcBef>
                <a:spcPct val="0"/>
              </a:spcBef>
            </a:pPr>
            <a:r>
              <a:rPr lang="tr-TR" sz="5400" b="1" u="none" strike="noStrike" noProof="1">
                <a:solidFill>
                  <a:srgbClr val="2D323D"/>
                </a:solidFill>
                <a:latin typeface="Montserrat Bold"/>
                <a:ea typeface="Montserrat Bold"/>
                <a:cs typeface="Montserrat Bold"/>
                <a:sym typeface="Montserrat Bold"/>
              </a:rPr>
              <a:t>AKADEMİK</a:t>
            </a:r>
          </a:p>
        </p:txBody>
      </p:sp>
      <p:sp>
        <p:nvSpPr>
          <p:cNvPr id="11" name="TextBox 11"/>
          <p:cNvSpPr txBox="1"/>
          <p:nvPr/>
        </p:nvSpPr>
        <p:spPr>
          <a:xfrm>
            <a:off x="9368699" y="866775"/>
            <a:ext cx="3752396" cy="1084849"/>
          </a:xfrm>
          <a:prstGeom prst="rect">
            <a:avLst/>
          </a:prstGeom>
        </p:spPr>
        <p:txBody>
          <a:bodyPr lIns="0" tIns="0" rIns="0" bIns="0" rtlCol="0" anchor="t">
            <a:spAutoFit/>
          </a:bodyPr>
          <a:lstStyle/>
          <a:p>
            <a:pPr marL="0" lvl="1" indent="0" algn="l">
              <a:lnSpc>
                <a:spcPts val="9509"/>
              </a:lnSpc>
              <a:spcBef>
                <a:spcPct val="0"/>
              </a:spcBef>
            </a:pPr>
            <a:r>
              <a:rPr lang="tr-TR" sz="5400" b="1" u="none" strike="noStrike" noProof="1">
                <a:solidFill>
                  <a:srgbClr val="BCA164"/>
                </a:solidFill>
                <a:latin typeface="Montserrat Bold"/>
                <a:ea typeface="Montserrat Bold"/>
                <a:cs typeface="Montserrat Bold"/>
                <a:sym typeface="Montserrat Bold"/>
              </a:rPr>
              <a:t>TAKVİM</a:t>
            </a:r>
          </a:p>
        </p:txBody>
      </p:sp>
      <p:sp>
        <p:nvSpPr>
          <p:cNvPr id="12" name="TextBox 12"/>
          <p:cNvSpPr txBox="1"/>
          <p:nvPr/>
        </p:nvSpPr>
        <p:spPr>
          <a:xfrm>
            <a:off x="3948667" y="2916739"/>
            <a:ext cx="4956274"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Güz</a:t>
            </a:r>
            <a:r>
              <a:rPr lang="tr-TR" sz="2163" b="1" i="1" u="none" strike="noStrike" noProof="1">
                <a:solidFill>
                  <a:srgbClr val="2D323D"/>
                </a:solidFill>
                <a:latin typeface="Montserrat Medium Italics"/>
                <a:ea typeface="Montserrat Medium Italics"/>
                <a:cs typeface="Montserrat Medium Italics"/>
                <a:sym typeface="Montserrat Medium Italics"/>
              </a:rPr>
              <a:t> dönemi başlangıcı</a:t>
            </a:r>
          </a:p>
        </p:txBody>
      </p:sp>
      <p:sp>
        <p:nvSpPr>
          <p:cNvPr id="13" name="TextBox 13"/>
          <p:cNvSpPr txBox="1"/>
          <p:nvPr/>
        </p:nvSpPr>
        <p:spPr>
          <a:xfrm>
            <a:off x="3885113" y="4736314"/>
            <a:ext cx="3609865"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 Oryantasyon haftası</a:t>
            </a:r>
          </a:p>
        </p:txBody>
      </p:sp>
      <p:sp>
        <p:nvSpPr>
          <p:cNvPr id="14" name="TextBox 14"/>
          <p:cNvSpPr txBox="1"/>
          <p:nvPr/>
        </p:nvSpPr>
        <p:spPr>
          <a:xfrm>
            <a:off x="3831927" y="6574486"/>
            <a:ext cx="5536772"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 Güz dönemi yarıyıl sonu sınav haftası</a:t>
            </a:r>
          </a:p>
        </p:txBody>
      </p:sp>
      <p:sp>
        <p:nvSpPr>
          <p:cNvPr id="16" name="TextBox 16"/>
          <p:cNvSpPr txBox="1"/>
          <p:nvPr/>
        </p:nvSpPr>
        <p:spPr>
          <a:xfrm>
            <a:off x="12441269" y="2827892"/>
            <a:ext cx="4186329"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Bahar dönemi başlangıcı</a:t>
            </a:r>
          </a:p>
        </p:txBody>
      </p:sp>
      <p:sp>
        <p:nvSpPr>
          <p:cNvPr id="17" name="TextBox 17"/>
          <p:cNvSpPr txBox="1"/>
          <p:nvPr/>
        </p:nvSpPr>
        <p:spPr>
          <a:xfrm>
            <a:off x="1202128" y="9311650"/>
            <a:ext cx="9911948" cy="400687"/>
          </a:xfrm>
          <a:prstGeom prst="rect">
            <a:avLst/>
          </a:prstGeom>
        </p:spPr>
        <p:txBody>
          <a:bodyPr lIns="0" tIns="0" rIns="0" bIns="0" rtlCol="0" anchor="t">
            <a:spAutoFit/>
          </a:bodyPr>
          <a:lstStyle/>
          <a:p>
            <a:pPr algn="ctr">
              <a:lnSpc>
                <a:spcPts val="3395"/>
              </a:lnSpc>
              <a:spcBef>
                <a:spcPct val="0"/>
              </a:spcBef>
            </a:pPr>
            <a:r>
              <a:rPr lang="tr-TR" sz="2325" b="1" noProof="1">
                <a:solidFill>
                  <a:srgbClr val="000000"/>
                </a:solidFill>
                <a:latin typeface="Montserrat"/>
                <a:ea typeface="Montserrat"/>
                <a:cs typeface="Montserrat"/>
                <a:sym typeface="Montserrat"/>
              </a:rPr>
              <a:t>Güncel akademik takvim için </a:t>
            </a:r>
            <a:r>
              <a:rPr lang="tr-TR" sz="2325" b="1" u="sng" noProof="1">
                <a:solidFill>
                  <a:srgbClr val="000000"/>
                </a:solidFill>
                <a:latin typeface="Montserrat"/>
                <a:ea typeface="Montserrat"/>
                <a:cs typeface="Montserrat"/>
                <a:sym typeface="Montserrat"/>
                <a:hlinkClick r:id="rId9" tooltip="https://uludag.edu.tr/oidb/konu/view?id=716&amp;alias=akademik-takvim"/>
              </a:rPr>
              <a:t>tıklayınız.</a:t>
            </a:r>
          </a:p>
        </p:txBody>
      </p:sp>
      <p:sp>
        <p:nvSpPr>
          <p:cNvPr id="19" name="TextBox 1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0" name="TextBox 20"/>
          <p:cNvSpPr txBox="1"/>
          <p:nvPr/>
        </p:nvSpPr>
        <p:spPr>
          <a:xfrm>
            <a:off x="12399257" y="4745010"/>
            <a:ext cx="6001935"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 Bahar dönemi yarıyıl sonu sınav haftası</a:t>
            </a:r>
          </a:p>
        </p:txBody>
      </p:sp>
      <p:sp>
        <p:nvSpPr>
          <p:cNvPr id="21" name="TextBox 21"/>
          <p:cNvSpPr txBox="1"/>
          <p:nvPr/>
        </p:nvSpPr>
        <p:spPr>
          <a:xfrm>
            <a:off x="12410430" y="6508415"/>
            <a:ext cx="5877570" cy="407186"/>
          </a:xfrm>
          <a:prstGeom prst="rect">
            <a:avLst/>
          </a:prstGeom>
        </p:spPr>
        <p:txBody>
          <a:bodyPr lIns="0" tIns="0" rIns="0" bIns="0" rtlCol="0" anchor="t">
            <a:spAutoFit/>
          </a:bodyPr>
          <a:lstStyle/>
          <a:p>
            <a:pPr marL="0" lvl="0" indent="0" algn="l">
              <a:lnSpc>
                <a:spcPts val="3440"/>
              </a:lnSpc>
              <a:spcBef>
                <a:spcPct val="0"/>
              </a:spcBef>
            </a:pPr>
            <a:r>
              <a:rPr lang="tr-TR" sz="2163" b="1" i="1" noProof="1">
                <a:solidFill>
                  <a:srgbClr val="2D323D"/>
                </a:solidFill>
                <a:latin typeface="Montserrat Medium Italics"/>
                <a:ea typeface="Montserrat Medium Italics"/>
                <a:cs typeface="Montserrat Medium Italics"/>
                <a:sym typeface="Montserrat Medium Italics"/>
              </a:rPr>
              <a:t>Bahar dönemi bütünleme sınav haftası</a:t>
            </a:r>
          </a:p>
        </p:txBody>
      </p:sp>
      <p:sp>
        <p:nvSpPr>
          <p:cNvPr id="22" name="TextBox 22"/>
          <p:cNvSpPr txBox="1"/>
          <p:nvPr/>
        </p:nvSpPr>
        <p:spPr>
          <a:xfrm>
            <a:off x="2174734" y="2913665"/>
            <a:ext cx="1177488" cy="525785"/>
          </a:xfrm>
          <a:prstGeom prst="rect">
            <a:avLst/>
          </a:prstGeom>
        </p:spPr>
        <p:txBody>
          <a:bodyPr wrap="square"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EYLÜL</a:t>
            </a:r>
          </a:p>
        </p:txBody>
      </p:sp>
      <p:sp>
        <p:nvSpPr>
          <p:cNvPr id="23" name="Freeform 23"/>
          <p:cNvSpPr/>
          <p:nvPr/>
        </p:nvSpPr>
        <p:spPr>
          <a:xfrm>
            <a:off x="1940896" y="4425334"/>
            <a:ext cx="1645165" cy="1071414"/>
          </a:xfrm>
          <a:custGeom>
            <a:avLst/>
            <a:gdLst/>
            <a:ahLst/>
            <a:cxnLst/>
            <a:rect l="l" t="t" r="r" b="b"/>
            <a:pathLst>
              <a:path w="1645165" h="1071414">
                <a:moveTo>
                  <a:pt x="0" y="0"/>
                </a:moveTo>
                <a:lnTo>
                  <a:pt x="1645165" y="0"/>
                </a:lnTo>
                <a:lnTo>
                  <a:pt x="1645165" y="1071413"/>
                </a:lnTo>
                <a:lnTo>
                  <a:pt x="0" y="10714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24" name="TextBox 24"/>
          <p:cNvSpPr txBox="1"/>
          <p:nvPr/>
        </p:nvSpPr>
        <p:spPr>
          <a:xfrm>
            <a:off x="2363766" y="4740082"/>
            <a:ext cx="923243" cy="525785"/>
          </a:xfrm>
          <a:prstGeom prst="rect">
            <a:avLst/>
          </a:prstGeom>
        </p:spPr>
        <p:txBody>
          <a:bodyPr wrap="square"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EKİM</a:t>
            </a:r>
          </a:p>
        </p:txBody>
      </p:sp>
      <p:sp>
        <p:nvSpPr>
          <p:cNvPr id="25" name="Freeform 25"/>
          <p:cNvSpPr/>
          <p:nvPr/>
        </p:nvSpPr>
        <p:spPr>
          <a:xfrm>
            <a:off x="1915453" y="6202780"/>
            <a:ext cx="1645165" cy="1071414"/>
          </a:xfrm>
          <a:custGeom>
            <a:avLst/>
            <a:gdLst/>
            <a:ahLst/>
            <a:cxnLst/>
            <a:rect l="l" t="t" r="r" b="b"/>
            <a:pathLst>
              <a:path w="1645165" h="1071414">
                <a:moveTo>
                  <a:pt x="0" y="0"/>
                </a:moveTo>
                <a:lnTo>
                  <a:pt x="1645165" y="0"/>
                </a:lnTo>
                <a:lnTo>
                  <a:pt x="1645165" y="1071414"/>
                </a:lnTo>
                <a:lnTo>
                  <a:pt x="0" y="1071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26" name="TextBox 26"/>
          <p:cNvSpPr txBox="1"/>
          <p:nvPr/>
        </p:nvSpPr>
        <p:spPr>
          <a:xfrm>
            <a:off x="2236644" y="6482013"/>
            <a:ext cx="1002784" cy="525785"/>
          </a:xfrm>
          <a:prstGeom prst="rect">
            <a:avLst/>
          </a:prstGeom>
        </p:spPr>
        <p:txBody>
          <a:bodyPr wrap="square"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ocak</a:t>
            </a:r>
          </a:p>
        </p:txBody>
      </p:sp>
      <p:sp>
        <p:nvSpPr>
          <p:cNvPr id="29" name="Freeform 29"/>
          <p:cNvSpPr/>
          <p:nvPr/>
        </p:nvSpPr>
        <p:spPr>
          <a:xfrm>
            <a:off x="10315515" y="2509865"/>
            <a:ext cx="1645165" cy="1071414"/>
          </a:xfrm>
          <a:custGeom>
            <a:avLst/>
            <a:gdLst/>
            <a:ahLst/>
            <a:cxnLst/>
            <a:rect l="l" t="t" r="r" b="b"/>
            <a:pathLst>
              <a:path w="1645165" h="1071414">
                <a:moveTo>
                  <a:pt x="0" y="0"/>
                </a:moveTo>
                <a:lnTo>
                  <a:pt x="1645165" y="0"/>
                </a:lnTo>
                <a:lnTo>
                  <a:pt x="1645165" y="1071414"/>
                </a:lnTo>
                <a:lnTo>
                  <a:pt x="0" y="1071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30" name="TextBox 30"/>
          <p:cNvSpPr txBox="1"/>
          <p:nvPr/>
        </p:nvSpPr>
        <p:spPr>
          <a:xfrm>
            <a:off x="10567453" y="2797405"/>
            <a:ext cx="1141287" cy="525785"/>
          </a:xfrm>
          <a:prstGeom prst="rect">
            <a:avLst/>
          </a:prstGeom>
        </p:spPr>
        <p:txBody>
          <a:bodyPr wrap="square"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şubat</a:t>
            </a:r>
          </a:p>
        </p:txBody>
      </p:sp>
      <p:sp>
        <p:nvSpPr>
          <p:cNvPr id="31" name="Freeform 31"/>
          <p:cNvSpPr/>
          <p:nvPr/>
        </p:nvSpPr>
        <p:spPr>
          <a:xfrm>
            <a:off x="10422314" y="4437587"/>
            <a:ext cx="1645165" cy="1071414"/>
          </a:xfrm>
          <a:custGeom>
            <a:avLst/>
            <a:gdLst/>
            <a:ahLst/>
            <a:cxnLst/>
            <a:rect l="l" t="t" r="r" b="b"/>
            <a:pathLst>
              <a:path w="1645165" h="1071414">
                <a:moveTo>
                  <a:pt x="0" y="0"/>
                </a:moveTo>
                <a:lnTo>
                  <a:pt x="1645166" y="0"/>
                </a:lnTo>
                <a:lnTo>
                  <a:pt x="1645166" y="1071413"/>
                </a:lnTo>
                <a:lnTo>
                  <a:pt x="0" y="10714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32" name="TextBox 32"/>
          <p:cNvSpPr txBox="1"/>
          <p:nvPr/>
        </p:nvSpPr>
        <p:spPr>
          <a:xfrm>
            <a:off x="10567453" y="4686224"/>
            <a:ext cx="1518404" cy="507365"/>
          </a:xfrm>
          <a:prstGeom prst="rect">
            <a:avLst/>
          </a:prstGeom>
        </p:spPr>
        <p:txBody>
          <a:bodyPr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hazİran</a:t>
            </a:r>
          </a:p>
        </p:txBody>
      </p:sp>
      <p:sp>
        <p:nvSpPr>
          <p:cNvPr id="33" name="Freeform 33"/>
          <p:cNvSpPr/>
          <p:nvPr/>
        </p:nvSpPr>
        <p:spPr>
          <a:xfrm>
            <a:off x="10504072" y="6117055"/>
            <a:ext cx="1645165" cy="1071414"/>
          </a:xfrm>
          <a:custGeom>
            <a:avLst/>
            <a:gdLst/>
            <a:ahLst/>
            <a:cxnLst/>
            <a:rect l="l" t="t" r="r" b="b"/>
            <a:pathLst>
              <a:path w="1645165" h="1071414">
                <a:moveTo>
                  <a:pt x="0" y="0"/>
                </a:moveTo>
                <a:lnTo>
                  <a:pt x="1645165" y="0"/>
                </a:lnTo>
                <a:lnTo>
                  <a:pt x="1645165" y="1071414"/>
                </a:lnTo>
                <a:lnTo>
                  <a:pt x="0" y="1071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34" name="TextBox 34"/>
          <p:cNvSpPr txBox="1"/>
          <p:nvPr/>
        </p:nvSpPr>
        <p:spPr>
          <a:xfrm>
            <a:off x="10627102" y="6416990"/>
            <a:ext cx="1432322" cy="507365"/>
          </a:xfrm>
          <a:prstGeom prst="rect">
            <a:avLst/>
          </a:prstGeom>
        </p:spPr>
        <p:txBody>
          <a:bodyPr lIns="0" tIns="0" rIns="0" bIns="0" rtlCol="0" anchor="t">
            <a:spAutoFit/>
          </a:bodyPr>
          <a:lstStyle/>
          <a:p>
            <a:pPr algn="ctr">
              <a:lnSpc>
                <a:spcPts val="4060"/>
              </a:lnSpc>
              <a:spcBef>
                <a:spcPct val="0"/>
              </a:spcBef>
            </a:pPr>
            <a:r>
              <a:rPr lang="tr-TR" sz="2900" noProof="1">
                <a:solidFill>
                  <a:srgbClr val="000000"/>
                </a:solidFill>
                <a:latin typeface="Lovelo"/>
                <a:ea typeface="Lovelo"/>
                <a:cs typeface="Lovelo"/>
                <a:sym typeface="Lovelo"/>
              </a:rPr>
              <a:t>temmuz</a:t>
            </a:r>
          </a:p>
        </p:txBody>
      </p:sp>
      <p:sp>
        <p:nvSpPr>
          <p:cNvPr id="35"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31644" y="4348719"/>
            <a:ext cx="2336727" cy="233672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6666" r="-16666"/>
              </a:stretch>
            </a:blipFill>
            <a:ln w="47625" cap="sq">
              <a:solidFill>
                <a:srgbClr val="FF5757"/>
              </a:solidFill>
              <a:prstDash val="solid"/>
              <a:miter/>
            </a:ln>
          </p:spPr>
          <p:txBody>
            <a:bodyPr/>
            <a:lstStyle/>
            <a:p>
              <a:endParaRPr lang="tr-TR" noProof="1"/>
            </a:p>
          </p:txBody>
        </p:sp>
      </p:grpSp>
      <p:grpSp>
        <p:nvGrpSpPr>
          <p:cNvPr id="4" name="Group 4"/>
          <p:cNvGrpSpPr/>
          <p:nvPr/>
        </p:nvGrpSpPr>
        <p:grpSpPr>
          <a:xfrm>
            <a:off x="5458857" y="4348719"/>
            <a:ext cx="2336727" cy="233672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897" r="-24897"/>
              </a:stretch>
            </a:blipFill>
            <a:ln w="47625" cap="sq">
              <a:solidFill>
                <a:srgbClr val="FF5757"/>
              </a:solidFill>
              <a:prstDash val="solid"/>
              <a:miter/>
            </a:ln>
          </p:spPr>
          <p:txBody>
            <a:bodyPr/>
            <a:lstStyle/>
            <a:p>
              <a:endParaRPr lang="tr-TR" noProof="1"/>
            </a:p>
          </p:txBody>
        </p:sp>
      </p:grpSp>
      <p:grpSp>
        <p:nvGrpSpPr>
          <p:cNvPr id="6" name="Group 6"/>
          <p:cNvGrpSpPr/>
          <p:nvPr/>
        </p:nvGrpSpPr>
        <p:grpSpPr>
          <a:xfrm>
            <a:off x="8281359" y="4348719"/>
            <a:ext cx="2336727" cy="23367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2179" r="-12179"/>
              </a:stretch>
            </a:blipFill>
            <a:ln w="47625" cap="sq">
              <a:solidFill>
                <a:srgbClr val="FF5757"/>
              </a:solidFill>
              <a:prstDash val="solid"/>
              <a:miter/>
            </a:ln>
          </p:spPr>
          <p:txBody>
            <a:bodyPr/>
            <a:lstStyle/>
            <a:p>
              <a:endParaRPr lang="tr-TR" noProof="1"/>
            </a:p>
          </p:txBody>
        </p:sp>
      </p:grpSp>
      <p:grpSp>
        <p:nvGrpSpPr>
          <p:cNvPr id="8" name="Group 8"/>
          <p:cNvGrpSpPr/>
          <p:nvPr/>
        </p:nvGrpSpPr>
        <p:grpSpPr>
          <a:xfrm>
            <a:off x="11103862" y="4348719"/>
            <a:ext cx="2336727" cy="233672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45238" r="-45238"/>
              </a:stretch>
            </a:blipFill>
            <a:ln w="47625" cap="sq">
              <a:solidFill>
                <a:srgbClr val="FF5757"/>
              </a:solidFill>
              <a:prstDash val="solid"/>
              <a:miter/>
            </a:ln>
          </p:spPr>
          <p:txBody>
            <a:bodyPr/>
            <a:lstStyle/>
            <a:p>
              <a:endParaRPr lang="tr-TR" noProof="1"/>
            </a:p>
          </p:txBody>
        </p:sp>
      </p:grpSp>
      <p:grpSp>
        <p:nvGrpSpPr>
          <p:cNvPr id="10" name="Group 10"/>
          <p:cNvGrpSpPr/>
          <p:nvPr/>
        </p:nvGrpSpPr>
        <p:grpSpPr>
          <a:xfrm>
            <a:off x="13926364" y="4348719"/>
            <a:ext cx="2336727" cy="23367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8974" r="-8974"/>
              </a:stretch>
            </a:blipFill>
            <a:ln w="47625" cap="sq">
              <a:solidFill>
                <a:srgbClr val="FF5757"/>
              </a:solidFill>
              <a:prstDash val="solid"/>
              <a:miter/>
            </a:ln>
          </p:spPr>
          <p:txBody>
            <a:bodyPr/>
            <a:lstStyle/>
            <a:p>
              <a:endParaRPr lang="tr-TR" noProof="1"/>
            </a:p>
          </p:txBody>
        </p:sp>
      </p:grpSp>
      <p:grpSp>
        <p:nvGrpSpPr>
          <p:cNvPr id="12" name="Group 12"/>
          <p:cNvGrpSpPr/>
          <p:nvPr/>
        </p:nvGrpSpPr>
        <p:grpSpPr>
          <a:xfrm>
            <a:off x="4288138" y="7133121"/>
            <a:ext cx="2336727" cy="23367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24906" r="-24906"/>
              </a:stretch>
            </a:blipFill>
            <a:ln w="47625" cap="sq">
              <a:solidFill>
                <a:srgbClr val="FF5757"/>
              </a:solidFill>
              <a:prstDash val="solid"/>
              <a:miter/>
            </a:ln>
          </p:spPr>
          <p:txBody>
            <a:bodyPr/>
            <a:lstStyle/>
            <a:p>
              <a:endParaRPr lang="tr-TR" noProof="1"/>
            </a:p>
          </p:txBody>
        </p:sp>
      </p:grpSp>
      <p:grpSp>
        <p:nvGrpSpPr>
          <p:cNvPr id="14" name="Group 14"/>
          <p:cNvGrpSpPr/>
          <p:nvPr/>
        </p:nvGrpSpPr>
        <p:grpSpPr>
          <a:xfrm>
            <a:off x="7297759" y="7085496"/>
            <a:ext cx="2336727" cy="23367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24906" r="-24906"/>
              </a:stretch>
            </a:blipFill>
            <a:ln w="47625" cap="sq">
              <a:solidFill>
                <a:srgbClr val="FF5757"/>
              </a:solidFill>
              <a:prstDash val="solid"/>
              <a:miter/>
            </a:ln>
          </p:spPr>
          <p:txBody>
            <a:bodyPr/>
            <a:lstStyle/>
            <a:p>
              <a:endParaRPr lang="tr-TR" noProof="1"/>
            </a:p>
          </p:txBody>
        </p:sp>
      </p:grpSp>
      <p:grpSp>
        <p:nvGrpSpPr>
          <p:cNvPr id="16" name="Group 16"/>
          <p:cNvGrpSpPr/>
          <p:nvPr/>
        </p:nvGrpSpPr>
        <p:grpSpPr>
          <a:xfrm>
            <a:off x="-135321" y="0"/>
            <a:ext cx="1164021" cy="10287000"/>
            <a:chOff x="0" y="0"/>
            <a:chExt cx="306573" cy="2905347"/>
          </a:xfrm>
        </p:grpSpPr>
        <p:sp>
          <p:nvSpPr>
            <p:cNvPr id="17" name="Freeform 17"/>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5757"/>
            </a:solidFill>
          </p:spPr>
          <p:txBody>
            <a:bodyPr/>
            <a:lstStyle/>
            <a:p>
              <a:endParaRPr lang="tr-TR" noProof="1"/>
            </a:p>
          </p:txBody>
        </p:sp>
        <p:sp>
          <p:nvSpPr>
            <p:cNvPr id="18" name="TextBox 18"/>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19" name="Group 19"/>
          <p:cNvGrpSpPr/>
          <p:nvPr/>
        </p:nvGrpSpPr>
        <p:grpSpPr>
          <a:xfrm>
            <a:off x="89680" y="98021"/>
            <a:ext cx="624109" cy="62410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40" r="-340"/>
              </a:stretch>
            </a:blipFill>
            <a:ln w="47625" cap="sq">
              <a:solidFill>
                <a:srgbClr val="D9C179"/>
              </a:solidFill>
              <a:prstDash val="solid"/>
              <a:miter/>
            </a:ln>
          </p:spPr>
          <p:txBody>
            <a:bodyPr/>
            <a:lstStyle/>
            <a:p>
              <a:endParaRPr lang="tr-TR" noProof="1"/>
            </a:p>
          </p:txBody>
        </p:sp>
      </p:grpSp>
      <p:sp>
        <p:nvSpPr>
          <p:cNvPr id="21" name="Freeform 21"/>
          <p:cNvSpPr/>
          <p:nvPr/>
        </p:nvSpPr>
        <p:spPr>
          <a:xfrm>
            <a:off x="10310761" y="7085496"/>
            <a:ext cx="5325001" cy="2436188"/>
          </a:xfrm>
          <a:custGeom>
            <a:avLst/>
            <a:gdLst/>
            <a:ahLst/>
            <a:cxnLst/>
            <a:rect l="l" t="t" r="r" b="b"/>
            <a:pathLst>
              <a:path w="5325001" h="2436188">
                <a:moveTo>
                  <a:pt x="0" y="0"/>
                </a:moveTo>
                <a:lnTo>
                  <a:pt x="5325001" y="0"/>
                </a:lnTo>
                <a:lnTo>
                  <a:pt x="5325001" y="2436188"/>
                </a:lnTo>
                <a:lnTo>
                  <a:pt x="0" y="2436188"/>
                </a:lnTo>
                <a:lnTo>
                  <a:pt x="0" y="0"/>
                </a:lnTo>
                <a:close/>
              </a:path>
            </a:pathLst>
          </a:custGeom>
          <a:blipFill>
            <a:blip r:embed="rId10"/>
            <a:stretch>
              <a:fillRect/>
            </a:stretch>
          </a:blipFill>
        </p:spPr>
        <p:txBody>
          <a:bodyPr/>
          <a:lstStyle/>
          <a:p>
            <a:endParaRPr lang="tr-TR" noProof="1"/>
          </a:p>
        </p:txBody>
      </p:sp>
      <p:sp>
        <p:nvSpPr>
          <p:cNvPr id="22" name="TextBox 22"/>
          <p:cNvSpPr txBox="1"/>
          <p:nvPr/>
        </p:nvSpPr>
        <p:spPr>
          <a:xfrm>
            <a:off x="1343628" y="219112"/>
            <a:ext cx="16829367" cy="854208"/>
          </a:xfrm>
          <a:prstGeom prst="rect">
            <a:avLst/>
          </a:prstGeom>
        </p:spPr>
        <p:txBody>
          <a:bodyPr lIns="0" tIns="0" rIns="0" bIns="0" rtlCol="0" anchor="t">
            <a:spAutoFit/>
          </a:bodyPr>
          <a:lstStyle/>
          <a:p>
            <a:pPr marL="0" lvl="1" indent="0" algn="ctr">
              <a:lnSpc>
                <a:spcPts val="7319"/>
              </a:lnSpc>
              <a:spcBef>
                <a:spcPct val="0"/>
              </a:spcBef>
            </a:pPr>
            <a:r>
              <a:rPr lang="tr-TR" sz="4400" b="1" noProof="1">
                <a:solidFill>
                  <a:srgbClr val="2D323D"/>
                </a:solidFill>
                <a:latin typeface="Montserrat"/>
                <a:ea typeface="Montserrat"/>
                <a:cs typeface="Montserrat"/>
                <a:sym typeface="Montserrat"/>
              </a:rPr>
              <a:t> ÜNİVERSİTEMİZİN VE FAKÜLTEMİZİN KAYNAKLARI</a:t>
            </a:r>
          </a:p>
        </p:txBody>
      </p:sp>
      <p:sp>
        <p:nvSpPr>
          <p:cNvPr id="23" name="TextBox 23"/>
          <p:cNvSpPr txBox="1"/>
          <p:nvPr/>
        </p:nvSpPr>
        <p:spPr>
          <a:xfrm>
            <a:off x="1519186" y="1406665"/>
            <a:ext cx="16230600" cy="2329869"/>
          </a:xfrm>
          <a:prstGeom prst="rect">
            <a:avLst/>
          </a:prstGeom>
        </p:spPr>
        <p:txBody>
          <a:bodyPr lIns="0" tIns="0" rIns="0" bIns="0" rtlCol="0" anchor="t">
            <a:spAutoFit/>
          </a:bodyPr>
          <a:lstStyle/>
          <a:p>
            <a:pPr marL="0" lvl="0" indent="0" algn="just">
              <a:lnSpc>
                <a:spcPts val="3721"/>
              </a:lnSpc>
              <a:spcBef>
                <a:spcPct val="0"/>
              </a:spcBef>
            </a:pPr>
            <a:r>
              <a:rPr lang="tr-TR" sz="2400" noProof="1">
                <a:solidFill>
                  <a:srgbClr val="2D323D"/>
                </a:solidFill>
                <a:latin typeface="Montserrat" panose="00000500000000000000" pitchFamily="2" charset="-94"/>
                <a:ea typeface="Calibri" panose="020F0502020204030204" pitchFamily="34" charset="0"/>
                <a:cs typeface="Calibri" panose="020F0502020204030204" pitchFamily="34" charset="0"/>
                <a:sym typeface="Montserrat Medium Italics"/>
              </a:rPr>
              <a:t> Fakültemiz A, B ve C Blok olmak üzere 3 binadan oluşmaktadır. Fakültemizde 69 adet derslik, 3 adet bilgisayar laboratuvarı, 2 adet konferans salonu, 300 araç kapasiteli öğretim üyesi ve öğrenci otoparkı mevcuttur. Bununla birlikte öğrencilerimiz, üniversitemizin sağladığı merkez kütüphanesi, Kariyer Merkezi, öğrenci yemekhanesi vb. gibi hizmetlerden faydalanabilmekte ve kampüs içerisindeki spor tesislerini kullanabilmektedirler.</a:t>
            </a:r>
          </a:p>
        </p:txBody>
      </p:sp>
      <p:sp>
        <p:nvSpPr>
          <p:cNvPr id="25" name="TextBox 25"/>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6"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0"/>
            <a:ext cx="1164021" cy="10287000"/>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D9C179"/>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23" name="TextBox 23"/>
          <p:cNvSpPr txBox="1"/>
          <p:nvPr/>
        </p:nvSpPr>
        <p:spPr>
          <a:xfrm>
            <a:off x="2524558" y="273277"/>
            <a:ext cx="14453635" cy="1053173"/>
          </a:xfrm>
          <a:prstGeom prst="rect">
            <a:avLst/>
          </a:prstGeom>
        </p:spPr>
        <p:txBody>
          <a:bodyPr wrap="square" lIns="0" tIns="0" rIns="0" bIns="0" rtlCol="0" anchor="t">
            <a:spAutoFit/>
          </a:bodyPr>
          <a:lstStyle/>
          <a:p>
            <a:pPr marL="0" lvl="1" indent="0" algn="ctr">
              <a:lnSpc>
                <a:spcPts val="9509"/>
              </a:lnSpc>
              <a:spcBef>
                <a:spcPct val="0"/>
              </a:spcBef>
            </a:pPr>
            <a:r>
              <a:rPr lang="tr-TR" sz="4400" b="1" u="none" strike="noStrike" noProof="1">
                <a:solidFill>
                  <a:srgbClr val="2D323D"/>
                </a:solidFill>
                <a:latin typeface="Montserrat Bold"/>
                <a:ea typeface="Montserrat Bold"/>
                <a:cs typeface="Montserrat Bold"/>
                <a:sym typeface="Montserrat Bold"/>
              </a:rPr>
              <a:t>ÖĞRENCİ KULÜPLERİ ve </a:t>
            </a:r>
            <a:r>
              <a:rPr lang="tr-TR" sz="4400" b="1" u="none" strike="noStrike" noProof="1">
                <a:solidFill>
                  <a:srgbClr val="FFC000"/>
                </a:solidFill>
                <a:latin typeface="Montserrat Bold"/>
                <a:ea typeface="Montserrat Bold"/>
                <a:cs typeface="Montserrat Bold"/>
                <a:sym typeface="Montserrat Bold"/>
              </a:rPr>
              <a:t>SOSYAL ETKİNLİKLER</a:t>
            </a:r>
          </a:p>
        </p:txBody>
      </p:sp>
      <p:sp>
        <p:nvSpPr>
          <p:cNvPr id="26" name="TextBox 26"/>
          <p:cNvSpPr txBox="1"/>
          <p:nvPr/>
        </p:nvSpPr>
        <p:spPr>
          <a:xfrm>
            <a:off x="1665497" y="1513855"/>
            <a:ext cx="16230600" cy="1902252"/>
          </a:xfrm>
          <a:prstGeom prst="rect">
            <a:avLst/>
          </a:prstGeom>
        </p:spPr>
        <p:txBody>
          <a:bodyPr lIns="0" tIns="0" rIns="0" bIns="0" rtlCol="0" anchor="t">
            <a:spAutoFit/>
          </a:bodyPr>
          <a:lstStyle/>
          <a:p>
            <a:pPr marL="0" lvl="0" indent="0" algn="l">
              <a:lnSpc>
                <a:spcPts val="3758"/>
              </a:lnSpc>
              <a:spcBef>
                <a:spcPct val="0"/>
              </a:spcBef>
            </a:pPr>
            <a:r>
              <a:rPr lang="tr-TR" sz="2363" b="1" i="1" u="none" strike="noStrike" noProof="1">
                <a:solidFill>
                  <a:srgbClr val="2D323D"/>
                </a:solidFill>
                <a:latin typeface="Montserrat Medium Italics"/>
                <a:ea typeface="Montserrat Medium Italics"/>
                <a:cs typeface="Montserrat Medium Italics"/>
                <a:sym typeface="Montserrat Medium Italics"/>
              </a:rPr>
              <a:t>"Üniversitemizde çeşitli öğrenci kulüpleri ve sosyal etkinlikler bulunmaktadır. İlgilendiğiniz alanlarda aktif rol alarak hem sosyal çevrenizi genişletebilir hem de liderlik becerilerinizi geliştirebilirsiniz.«</a:t>
            </a:r>
          </a:p>
          <a:p>
            <a:pPr marL="0" lvl="0" indent="0" algn="l">
              <a:lnSpc>
                <a:spcPts val="3758"/>
              </a:lnSpc>
              <a:spcBef>
                <a:spcPct val="0"/>
              </a:spcBef>
            </a:pPr>
            <a:endParaRPr lang="tr-TR" sz="2363" b="1" i="1" noProof="1">
              <a:solidFill>
                <a:srgbClr val="2D323D"/>
              </a:solidFill>
              <a:latin typeface="Montserrat Medium Italics"/>
              <a:ea typeface="Montserrat Medium Italics"/>
              <a:cs typeface="Montserrat Medium Italics"/>
              <a:sym typeface="Montserrat Medium Italics"/>
            </a:endParaRPr>
          </a:p>
          <a:p>
            <a:pPr marL="0" lvl="0" indent="0" algn="l">
              <a:lnSpc>
                <a:spcPts val="3758"/>
              </a:lnSpc>
              <a:spcBef>
                <a:spcPct val="0"/>
              </a:spcBef>
            </a:pPr>
            <a:r>
              <a:rPr lang="tr-TR" sz="2363" b="1" i="1" u="sng" strike="noStrike" noProof="1">
                <a:solidFill>
                  <a:srgbClr val="2D323D"/>
                </a:solidFill>
                <a:latin typeface="Montserrat Medium Italics"/>
                <a:ea typeface="Montserrat Medium Italics"/>
                <a:cs typeface="Montserrat Medium Italics"/>
                <a:sym typeface="Montserrat Medium Italics"/>
              </a:rPr>
              <a:t>Bölümümüz bünyesinde kurulan Öğrenci Toplulukları</a:t>
            </a:r>
            <a:r>
              <a:rPr lang="tr-TR" sz="2363" b="1" i="1" u="none" strike="noStrike" noProof="1">
                <a:solidFill>
                  <a:srgbClr val="2D323D"/>
                </a:solidFill>
                <a:latin typeface="Montserrat Medium Italics"/>
                <a:ea typeface="Montserrat Medium Italics"/>
                <a:cs typeface="Montserrat Medium Italics"/>
                <a:sym typeface="Montserrat Medium Italics"/>
              </a:rPr>
              <a:t>:</a:t>
            </a:r>
          </a:p>
        </p:txBody>
      </p:sp>
      <p:sp>
        <p:nvSpPr>
          <p:cNvPr id="28" name="TextBox 28"/>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9" name="TextBox 29"/>
          <p:cNvSpPr txBox="1"/>
          <p:nvPr/>
        </p:nvSpPr>
        <p:spPr>
          <a:xfrm>
            <a:off x="-1705969" y="9668818"/>
            <a:ext cx="12645697" cy="456087"/>
          </a:xfrm>
          <a:prstGeom prst="rect">
            <a:avLst/>
          </a:prstGeom>
        </p:spPr>
        <p:txBody>
          <a:bodyPr lIns="0" tIns="0" rIns="0" bIns="0" rtlCol="0" anchor="t">
            <a:spAutoFit/>
          </a:bodyPr>
          <a:lstStyle/>
          <a:p>
            <a:pPr algn="ctr">
              <a:lnSpc>
                <a:spcPts val="4060"/>
              </a:lnSpc>
              <a:spcBef>
                <a:spcPct val="0"/>
              </a:spcBef>
            </a:pPr>
            <a:r>
              <a:rPr lang="tr-TR" sz="2000" noProof="1">
                <a:solidFill>
                  <a:srgbClr val="404654"/>
                </a:solidFill>
                <a:latin typeface="DejaVu Serif Bold Italics"/>
                <a:ea typeface="DejaVu Serif Bold Italics"/>
                <a:cs typeface="DejaVu Serif Bold Italics"/>
                <a:sym typeface="DejaVu Serif Bold Italics"/>
              </a:rPr>
              <a:t>Öğrenci topluluklarına üye olmak için </a:t>
            </a:r>
            <a:r>
              <a:rPr lang="tr-TR" sz="2000" u="sng" noProof="1">
                <a:solidFill>
                  <a:srgbClr val="404654"/>
                </a:solidFill>
                <a:latin typeface="DejaVu Serif Bold Italics"/>
                <a:ea typeface="DejaVu Serif Bold Italics"/>
                <a:cs typeface="DejaVu Serif Bold Italics"/>
                <a:sym typeface="DejaVu Serif Bold Italics"/>
                <a:hlinkClick r:id="rId3" tooltip="https://uludag.edu.tr/saglikkultur/konu/view?id=9694&amp;title=ogrencitopluluklari"/>
              </a:rPr>
              <a:t>tıklayınız.</a:t>
            </a:r>
            <a:r>
              <a:rPr lang="tr-TR" sz="2000" noProof="1">
                <a:solidFill>
                  <a:srgbClr val="404654"/>
                </a:solidFill>
                <a:latin typeface="DejaVu Serif Bold Italics"/>
                <a:ea typeface="DejaVu Serif Bold Italics"/>
                <a:cs typeface="DejaVu Serif Bold Italics"/>
                <a:sym typeface="DejaVu Serif Bold Italics"/>
              </a:rPr>
              <a:t> </a:t>
            </a:r>
          </a:p>
        </p:txBody>
      </p:sp>
      <p:sp>
        <p:nvSpPr>
          <p:cNvPr id="44"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pic>
        <p:nvPicPr>
          <p:cNvPr id="1026" name="Picture 2" descr="Uludağ Üniversitesi İktisat Topluluğu">
            <a:extLst>
              <a:ext uri="{FF2B5EF4-FFF2-40B4-BE49-F238E27FC236}">
                <a16:creationId xmlns:a16="http://schemas.microsoft.com/office/drawing/2014/main" id="{181DB1CE-8A65-5E91-F4F1-EBF0B0722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513" y="3416107"/>
            <a:ext cx="6432121" cy="6432121"/>
          </a:xfrm>
          <a:prstGeom prst="rect">
            <a:avLst/>
          </a:prstGeom>
          <a:noFill/>
          <a:extLst>
            <a:ext uri="{909E8E84-426E-40DD-AFC4-6F175D3DCCD1}">
              <a14:hiddenFill xmlns:a14="http://schemas.microsoft.com/office/drawing/2010/main">
                <a:solidFill>
                  <a:srgbClr val="FFFFFF"/>
                </a:solidFill>
              </a14:hiddenFill>
            </a:ext>
          </a:extLst>
        </p:spPr>
      </p:pic>
      <p:pic>
        <p:nvPicPr>
          <p:cNvPr id="53" name="Resim 52" descr="logo, amblem, simge, sembol, grafik içeren bir resim&#10;&#10;Açıklama otomatik olarak oluşturuldu">
            <a:extLst>
              <a:ext uri="{FF2B5EF4-FFF2-40B4-BE49-F238E27FC236}">
                <a16:creationId xmlns:a16="http://schemas.microsoft.com/office/drawing/2014/main" id="{6CB5CF61-3C38-E115-CB2B-9AC2177CF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3427168"/>
            <a:ext cx="4377889" cy="49275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6"/>
          <p:cNvGrpSpPr/>
          <p:nvPr/>
        </p:nvGrpSpPr>
        <p:grpSpPr>
          <a:xfrm>
            <a:off x="-135321" y="0"/>
            <a:ext cx="1164021" cy="10287000"/>
            <a:chOff x="0" y="0"/>
            <a:chExt cx="306573" cy="2905347"/>
          </a:xfrm>
        </p:grpSpPr>
        <p:sp>
          <p:nvSpPr>
            <p:cNvPr id="17" name="Freeform 17"/>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5757"/>
            </a:solidFill>
          </p:spPr>
          <p:txBody>
            <a:bodyPr/>
            <a:lstStyle/>
            <a:p>
              <a:endParaRPr lang="tr-TR" noProof="1"/>
            </a:p>
          </p:txBody>
        </p:sp>
        <p:sp>
          <p:nvSpPr>
            <p:cNvPr id="18" name="TextBox 18"/>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19" name="Group 19"/>
          <p:cNvGrpSpPr/>
          <p:nvPr/>
        </p:nvGrpSpPr>
        <p:grpSpPr>
          <a:xfrm>
            <a:off x="89680" y="98021"/>
            <a:ext cx="624109" cy="62410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22" name="TextBox 22"/>
          <p:cNvSpPr txBox="1"/>
          <p:nvPr/>
        </p:nvSpPr>
        <p:spPr>
          <a:xfrm>
            <a:off x="1343628" y="219112"/>
            <a:ext cx="16829367" cy="1053173"/>
          </a:xfrm>
          <a:prstGeom prst="rect">
            <a:avLst/>
          </a:prstGeom>
        </p:spPr>
        <p:txBody>
          <a:bodyPr lIns="0" tIns="0" rIns="0" bIns="0" rtlCol="0" anchor="t">
            <a:spAutoFit/>
          </a:bodyPr>
          <a:lstStyle/>
          <a:p>
            <a:pPr marL="0" lvl="1" indent="0" algn="ctr">
              <a:lnSpc>
                <a:spcPts val="9539"/>
              </a:lnSpc>
              <a:spcBef>
                <a:spcPct val="0"/>
              </a:spcBef>
            </a:pPr>
            <a:r>
              <a:rPr lang="tr-TR" sz="4400" b="1" noProof="1">
                <a:latin typeface="Montserrat Bold"/>
                <a:ea typeface="Montserrat Bold"/>
                <a:cs typeface="Montserrat Bold"/>
                <a:sym typeface="Montserrat Bold"/>
              </a:rPr>
              <a:t>İKTİSAT BÖLÜM SEMİNERLERİ</a:t>
            </a:r>
          </a:p>
        </p:txBody>
      </p:sp>
      <p:sp>
        <p:nvSpPr>
          <p:cNvPr id="23" name="TextBox 23"/>
          <p:cNvSpPr txBox="1"/>
          <p:nvPr/>
        </p:nvSpPr>
        <p:spPr>
          <a:xfrm>
            <a:off x="1524000" y="1790700"/>
            <a:ext cx="16230600" cy="1045158"/>
          </a:xfrm>
          <a:prstGeom prst="rect">
            <a:avLst/>
          </a:prstGeom>
        </p:spPr>
        <p:txBody>
          <a:bodyPr lIns="0" tIns="0" rIns="0" bIns="0" rtlCol="0" anchor="t">
            <a:spAutoFit/>
          </a:bodyPr>
          <a:lstStyle/>
          <a:p>
            <a:pPr algn="ctr">
              <a:lnSpc>
                <a:spcPct val="150000"/>
              </a:lnSpc>
              <a:spcBef>
                <a:spcPct val="0"/>
              </a:spcBef>
            </a:pPr>
            <a:r>
              <a:rPr lang="tr-TR" sz="2400" b="1" noProof="1">
                <a:latin typeface="DejaVu Serif Bold"/>
                <a:ea typeface="DejaVu Serif Bold"/>
                <a:cs typeface="DejaVu Serif Bold"/>
                <a:sym typeface="DejaVu Serif Bold"/>
              </a:rPr>
              <a:t>Yıl boyunca alanında uzman birçok akademisyenin katılımı ile gerçekleşen </a:t>
            </a:r>
          </a:p>
          <a:p>
            <a:pPr algn="ctr">
              <a:lnSpc>
                <a:spcPct val="150000"/>
              </a:lnSpc>
              <a:spcBef>
                <a:spcPct val="0"/>
              </a:spcBef>
            </a:pPr>
            <a:r>
              <a:rPr lang="tr-TR" sz="2400" b="1" noProof="1">
                <a:latin typeface="DejaVu Serif Bold"/>
                <a:ea typeface="DejaVu Serif Bold"/>
                <a:cs typeface="DejaVu Serif Bold"/>
                <a:sym typeface="DejaVu Serif Bold"/>
              </a:rPr>
              <a:t>«</a:t>
            </a:r>
            <a:r>
              <a:rPr lang="tr-TR" sz="2400" b="1" noProof="1">
                <a:solidFill>
                  <a:srgbClr val="C00000"/>
                </a:solidFill>
                <a:latin typeface="DejaVu Serif Bold"/>
                <a:ea typeface="DejaVu Serif Bold"/>
                <a:cs typeface="DejaVu Serif Bold"/>
                <a:sym typeface="DejaVu Serif Bold"/>
              </a:rPr>
              <a:t>İktisat Bölüm Seminerleri</a:t>
            </a:r>
            <a:r>
              <a:rPr lang="tr-TR" sz="2400" b="1" noProof="1">
                <a:latin typeface="DejaVu Serif Bold"/>
                <a:ea typeface="DejaVu Serif Bold"/>
                <a:cs typeface="DejaVu Serif Bold"/>
                <a:sym typeface="DejaVu Serif Bold"/>
              </a:rPr>
              <a:t>» kapsamında birçok konuda bilgi sahibi olabilirsiniz.</a:t>
            </a:r>
            <a:endParaRPr lang="tr-TR" sz="2400" noProof="1">
              <a:latin typeface="Montserrat" panose="00000500000000000000" pitchFamily="2" charset="-94"/>
              <a:ea typeface="Calibri" panose="020F0502020204030204" pitchFamily="34" charset="0"/>
              <a:cs typeface="Calibri" panose="020F0502020204030204" pitchFamily="34" charset="0"/>
              <a:sym typeface="Montserrat Medium Italics"/>
            </a:endParaRPr>
          </a:p>
        </p:txBody>
      </p:sp>
      <p:sp>
        <p:nvSpPr>
          <p:cNvPr id="25" name="TextBox 25"/>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6"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pic>
        <p:nvPicPr>
          <p:cNvPr id="24" name="Resim 23" descr="metin, ekran görüntüsü, adam, insan, insan yüzü içeren bir resim&#10;&#10;Açıklama otomatik olarak oluşturuldu">
            <a:extLst>
              <a:ext uri="{FF2B5EF4-FFF2-40B4-BE49-F238E27FC236}">
                <a16:creationId xmlns:a16="http://schemas.microsoft.com/office/drawing/2014/main" id="{79C7CDD3-DF3A-28C9-4383-61CC6730A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524500"/>
            <a:ext cx="4228161" cy="4171785"/>
          </a:xfrm>
          <a:prstGeom prst="rect">
            <a:avLst/>
          </a:prstGeom>
        </p:spPr>
      </p:pic>
      <p:pic>
        <p:nvPicPr>
          <p:cNvPr id="27" name="Resim 26">
            <a:extLst>
              <a:ext uri="{FF2B5EF4-FFF2-40B4-BE49-F238E27FC236}">
                <a16:creationId xmlns:a16="http://schemas.microsoft.com/office/drawing/2014/main" id="{98E48F3C-5CDB-A349-1093-37862E04C566}"/>
              </a:ext>
            </a:extLst>
          </p:cNvPr>
          <p:cNvPicPr>
            <a:picLocks noChangeAspect="1"/>
          </p:cNvPicPr>
          <p:nvPr/>
        </p:nvPicPr>
        <p:blipFill>
          <a:blip r:embed="rId4"/>
          <a:stretch>
            <a:fillRect/>
          </a:stretch>
        </p:blipFill>
        <p:spPr>
          <a:xfrm>
            <a:off x="7042215" y="6135556"/>
            <a:ext cx="4534608" cy="3209173"/>
          </a:xfrm>
          <a:prstGeom prst="rect">
            <a:avLst/>
          </a:prstGeom>
        </p:spPr>
      </p:pic>
      <p:pic>
        <p:nvPicPr>
          <p:cNvPr id="28" name="Resim 27" descr="metin, insan yüzü, gülümsemek, gülüş, kişi, şahıs içeren bir resim&#10;&#10;Açıklama otomatik olarak oluşturuldu">
            <a:extLst>
              <a:ext uri="{FF2B5EF4-FFF2-40B4-BE49-F238E27FC236}">
                <a16:creationId xmlns:a16="http://schemas.microsoft.com/office/drawing/2014/main" id="{18BA70F6-7300-AAF6-1FF8-DCA11C060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8277" y="5518862"/>
            <a:ext cx="4228160" cy="4183060"/>
          </a:xfrm>
          <a:prstGeom prst="rect">
            <a:avLst/>
          </a:prstGeom>
        </p:spPr>
      </p:pic>
      <p:sp>
        <p:nvSpPr>
          <p:cNvPr id="30" name="Metin kutusu 29">
            <a:extLst>
              <a:ext uri="{FF2B5EF4-FFF2-40B4-BE49-F238E27FC236}">
                <a16:creationId xmlns:a16="http://schemas.microsoft.com/office/drawing/2014/main" id="{C5FDDB09-FCF2-C558-A403-48B91125F5C8}"/>
              </a:ext>
            </a:extLst>
          </p:cNvPr>
          <p:cNvSpPr txBox="1"/>
          <p:nvPr/>
        </p:nvSpPr>
        <p:spPr>
          <a:xfrm>
            <a:off x="1676400" y="4415912"/>
            <a:ext cx="9210366" cy="512704"/>
          </a:xfrm>
          <a:prstGeom prst="rect">
            <a:avLst/>
          </a:prstGeom>
          <a:noFill/>
        </p:spPr>
        <p:txBody>
          <a:bodyPr wrap="square">
            <a:spAutoFit/>
          </a:bodyPr>
          <a:lstStyle/>
          <a:p>
            <a:pPr algn="just">
              <a:lnSpc>
                <a:spcPts val="3648"/>
              </a:lnSpc>
            </a:pPr>
            <a:r>
              <a:rPr lang="tr-TR" sz="2000" b="1" noProof="1">
                <a:latin typeface="DejaVu Serif Bold"/>
                <a:ea typeface="DejaVu Serif Bold"/>
                <a:cs typeface="DejaVu Serif Bold"/>
                <a:sym typeface="DejaVu Serif Bold"/>
              </a:rPr>
              <a:t>2024 yılında gerçekleşen seminerlerimiz:</a:t>
            </a:r>
          </a:p>
        </p:txBody>
      </p:sp>
    </p:spTree>
    <p:extLst>
      <p:ext uri="{BB962C8B-B14F-4D97-AF65-F5344CB8AC3E}">
        <p14:creationId xmlns:p14="http://schemas.microsoft.com/office/powerpoint/2010/main" val="2622713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C3A78-A3D5-D060-6DCC-1CB432ACB564}"/>
            </a:ext>
          </a:extLst>
        </p:cNvPr>
        <p:cNvGrpSpPr/>
        <p:nvPr/>
      </p:nvGrpSpPr>
      <p:grpSpPr>
        <a:xfrm>
          <a:off x="0" y="0"/>
          <a:ext cx="0" cy="0"/>
          <a:chOff x="0" y="0"/>
          <a:chExt cx="0" cy="0"/>
        </a:xfrm>
      </p:grpSpPr>
      <p:grpSp>
        <p:nvGrpSpPr>
          <p:cNvPr id="16" name="Group 16">
            <a:extLst>
              <a:ext uri="{FF2B5EF4-FFF2-40B4-BE49-F238E27FC236}">
                <a16:creationId xmlns:a16="http://schemas.microsoft.com/office/drawing/2014/main" id="{DD49691C-3DF9-EF66-F882-2125F679A75B}"/>
              </a:ext>
            </a:extLst>
          </p:cNvPr>
          <p:cNvGrpSpPr/>
          <p:nvPr/>
        </p:nvGrpSpPr>
        <p:grpSpPr>
          <a:xfrm>
            <a:off x="-135321" y="0"/>
            <a:ext cx="1164021" cy="10287000"/>
            <a:chOff x="0" y="0"/>
            <a:chExt cx="306573" cy="2905347"/>
          </a:xfrm>
        </p:grpSpPr>
        <p:sp>
          <p:nvSpPr>
            <p:cNvPr id="17" name="Freeform 17">
              <a:extLst>
                <a:ext uri="{FF2B5EF4-FFF2-40B4-BE49-F238E27FC236}">
                  <a16:creationId xmlns:a16="http://schemas.microsoft.com/office/drawing/2014/main" id="{BE1F4B1C-5EF4-0FA0-7849-3B6A4F1A3AE0}"/>
                </a:ext>
              </a:extLst>
            </p:cNvPr>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5757"/>
            </a:solidFill>
          </p:spPr>
          <p:txBody>
            <a:bodyPr/>
            <a:lstStyle/>
            <a:p>
              <a:endParaRPr lang="tr-TR" noProof="1"/>
            </a:p>
          </p:txBody>
        </p:sp>
        <p:sp>
          <p:nvSpPr>
            <p:cNvPr id="18" name="TextBox 18">
              <a:extLst>
                <a:ext uri="{FF2B5EF4-FFF2-40B4-BE49-F238E27FC236}">
                  <a16:creationId xmlns:a16="http://schemas.microsoft.com/office/drawing/2014/main" id="{2C66C4C1-0452-2867-B492-397B1E9FB526}"/>
                </a:ext>
              </a:extLst>
            </p:cNvPr>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19" name="Group 19">
            <a:extLst>
              <a:ext uri="{FF2B5EF4-FFF2-40B4-BE49-F238E27FC236}">
                <a16:creationId xmlns:a16="http://schemas.microsoft.com/office/drawing/2014/main" id="{A5A490EA-FD5F-2DAD-D3B7-5872DBDA7DE7}"/>
              </a:ext>
            </a:extLst>
          </p:cNvPr>
          <p:cNvGrpSpPr/>
          <p:nvPr/>
        </p:nvGrpSpPr>
        <p:grpSpPr>
          <a:xfrm>
            <a:off x="89680" y="98021"/>
            <a:ext cx="624109" cy="624109"/>
            <a:chOff x="0" y="0"/>
            <a:chExt cx="812800" cy="812800"/>
          </a:xfrm>
        </p:grpSpPr>
        <p:sp>
          <p:nvSpPr>
            <p:cNvPr id="20" name="Freeform 20">
              <a:extLst>
                <a:ext uri="{FF2B5EF4-FFF2-40B4-BE49-F238E27FC236}">
                  <a16:creationId xmlns:a16="http://schemas.microsoft.com/office/drawing/2014/main" id="{2913327C-E56E-2F80-0F3B-2A4F0EA322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22" name="TextBox 22">
            <a:extLst>
              <a:ext uri="{FF2B5EF4-FFF2-40B4-BE49-F238E27FC236}">
                <a16:creationId xmlns:a16="http://schemas.microsoft.com/office/drawing/2014/main" id="{1EE375E4-7E9C-0C95-E89D-CB01797A316B}"/>
              </a:ext>
            </a:extLst>
          </p:cNvPr>
          <p:cNvSpPr txBox="1"/>
          <p:nvPr/>
        </p:nvSpPr>
        <p:spPr>
          <a:xfrm>
            <a:off x="1343628" y="219112"/>
            <a:ext cx="16829367" cy="1053173"/>
          </a:xfrm>
          <a:prstGeom prst="rect">
            <a:avLst/>
          </a:prstGeom>
        </p:spPr>
        <p:txBody>
          <a:bodyPr lIns="0" tIns="0" rIns="0" bIns="0" rtlCol="0" anchor="t">
            <a:spAutoFit/>
          </a:bodyPr>
          <a:lstStyle/>
          <a:p>
            <a:pPr marL="0" lvl="1" indent="0" algn="ctr">
              <a:lnSpc>
                <a:spcPts val="9539"/>
              </a:lnSpc>
              <a:spcBef>
                <a:spcPct val="0"/>
              </a:spcBef>
            </a:pPr>
            <a:r>
              <a:rPr lang="tr-TR" sz="4400" b="1" noProof="1">
                <a:latin typeface="Montserrat Bold"/>
                <a:ea typeface="Montserrat Bold"/>
                <a:cs typeface="Montserrat Bold"/>
                <a:sym typeface="Montserrat Bold"/>
              </a:rPr>
              <a:t>İKTİSAT BÖLÜM SEMİNERLERİ</a:t>
            </a:r>
          </a:p>
        </p:txBody>
      </p:sp>
      <p:sp>
        <p:nvSpPr>
          <p:cNvPr id="23" name="TextBox 23">
            <a:extLst>
              <a:ext uri="{FF2B5EF4-FFF2-40B4-BE49-F238E27FC236}">
                <a16:creationId xmlns:a16="http://schemas.microsoft.com/office/drawing/2014/main" id="{8A504458-7698-9959-4A25-4A4D61A7BB5A}"/>
              </a:ext>
            </a:extLst>
          </p:cNvPr>
          <p:cNvSpPr txBox="1"/>
          <p:nvPr/>
        </p:nvSpPr>
        <p:spPr>
          <a:xfrm>
            <a:off x="1524000" y="1790700"/>
            <a:ext cx="16230600" cy="1045158"/>
          </a:xfrm>
          <a:prstGeom prst="rect">
            <a:avLst/>
          </a:prstGeom>
        </p:spPr>
        <p:txBody>
          <a:bodyPr lIns="0" tIns="0" rIns="0" bIns="0" rtlCol="0" anchor="t">
            <a:spAutoFit/>
          </a:bodyPr>
          <a:lstStyle/>
          <a:p>
            <a:pPr algn="ctr">
              <a:lnSpc>
                <a:spcPct val="150000"/>
              </a:lnSpc>
              <a:spcBef>
                <a:spcPct val="0"/>
              </a:spcBef>
            </a:pPr>
            <a:r>
              <a:rPr lang="tr-TR" sz="2400" b="1" noProof="1">
                <a:latin typeface="DejaVu Serif Bold"/>
                <a:ea typeface="DejaVu Serif Bold"/>
                <a:cs typeface="DejaVu Serif Bold"/>
                <a:sym typeface="DejaVu Serif Bold"/>
              </a:rPr>
              <a:t>Yıl boyunca alanında uzman birçok akademisyenin katılımı ile gerçekleşen </a:t>
            </a:r>
          </a:p>
          <a:p>
            <a:pPr algn="ctr">
              <a:lnSpc>
                <a:spcPct val="150000"/>
              </a:lnSpc>
              <a:spcBef>
                <a:spcPct val="0"/>
              </a:spcBef>
            </a:pPr>
            <a:r>
              <a:rPr lang="tr-TR" sz="2400" b="1" noProof="1">
                <a:latin typeface="DejaVu Serif Bold"/>
                <a:ea typeface="DejaVu Serif Bold"/>
                <a:cs typeface="DejaVu Serif Bold"/>
                <a:sym typeface="DejaVu Serif Bold"/>
              </a:rPr>
              <a:t>«</a:t>
            </a:r>
            <a:r>
              <a:rPr lang="tr-TR" sz="2400" b="1" noProof="1">
                <a:solidFill>
                  <a:srgbClr val="C00000"/>
                </a:solidFill>
                <a:latin typeface="DejaVu Serif Bold"/>
                <a:ea typeface="DejaVu Serif Bold"/>
                <a:cs typeface="DejaVu Serif Bold"/>
                <a:sym typeface="DejaVu Serif Bold"/>
              </a:rPr>
              <a:t>İktisat Bölüm Seminerleri</a:t>
            </a:r>
            <a:r>
              <a:rPr lang="tr-TR" sz="2400" b="1" noProof="1">
                <a:latin typeface="DejaVu Serif Bold"/>
                <a:ea typeface="DejaVu Serif Bold"/>
                <a:cs typeface="DejaVu Serif Bold"/>
                <a:sym typeface="DejaVu Serif Bold"/>
              </a:rPr>
              <a:t>» kapsamında birçok konuda bilgi sahibi olabilirsiniz.</a:t>
            </a:r>
            <a:endParaRPr lang="tr-TR" sz="2400" noProof="1">
              <a:latin typeface="Montserrat" panose="00000500000000000000" pitchFamily="2" charset="-94"/>
              <a:ea typeface="Calibri" panose="020F0502020204030204" pitchFamily="34" charset="0"/>
              <a:cs typeface="Calibri" panose="020F0502020204030204" pitchFamily="34" charset="0"/>
              <a:sym typeface="Montserrat Medium Italics"/>
            </a:endParaRPr>
          </a:p>
        </p:txBody>
      </p:sp>
      <p:sp>
        <p:nvSpPr>
          <p:cNvPr id="25" name="TextBox 25">
            <a:extLst>
              <a:ext uri="{FF2B5EF4-FFF2-40B4-BE49-F238E27FC236}">
                <a16:creationId xmlns:a16="http://schemas.microsoft.com/office/drawing/2014/main" id="{733F8DFC-A045-DD26-D387-54B1D5EA1115}"/>
              </a:ext>
            </a:extLst>
          </p:cNvPr>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6" name="TextBox 12">
            <a:extLst>
              <a:ext uri="{FF2B5EF4-FFF2-40B4-BE49-F238E27FC236}">
                <a16:creationId xmlns:a16="http://schemas.microsoft.com/office/drawing/2014/main" id="{B36B147B-B8B8-4165-3968-86C7F87A933E}"/>
              </a:ext>
            </a:extLst>
          </p:cNvPr>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
        <p:nvSpPr>
          <p:cNvPr id="30" name="Metin kutusu 29">
            <a:extLst>
              <a:ext uri="{FF2B5EF4-FFF2-40B4-BE49-F238E27FC236}">
                <a16:creationId xmlns:a16="http://schemas.microsoft.com/office/drawing/2014/main" id="{1DE412FF-79D3-C606-54F5-087887757CE3}"/>
              </a:ext>
            </a:extLst>
          </p:cNvPr>
          <p:cNvSpPr txBox="1"/>
          <p:nvPr/>
        </p:nvSpPr>
        <p:spPr>
          <a:xfrm>
            <a:off x="1676400" y="4415912"/>
            <a:ext cx="9210366" cy="512704"/>
          </a:xfrm>
          <a:prstGeom prst="rect">
            <a:avLst/>
          </a:prstGeom>
          <a:noFill/>
        </p:spPr>
        <p:txBody>
          <a:bodyPr wrap="square" lIns="91440" tIns="45720" rIns="91440" bIns="45720" anchor="t">
            <a:spAutoFit/>
          </a:bodyPr>
          <a:lstStyle/>
          <a:p>
            <a:pPr algn="just">
              <a:lnSpc>
                <a:spcPts val="3648"/>
              </a:lnSpc>
            </a:pPr>
            <a:r>
              <a:rPr lang="tr-TR" sz="2000" b="1" noProof="1">
                <a:latin typeface="DejaVu Serif Bold"/>
                <a:ea typeface="DejaVu Serif Bold"/>
                <a:cs typeface="DejaVu Serif Bold"/>
                <a:sym typeface="DejaVu Serif Bold"/>
              </a:rPr>
              <a:t>2025 yılında gerçekleşen seminerlerimiz:</a:t>
            </a:r>
          </a:p>
        </p:txBody>
      </p:sp>
      <p:pic>
        <p:nvPicPr>
          <p:cNvPr id="2" name="Resim 1" descr="metin, insan yüzü, kişi, şahıs, ekran görüntüsü içeren bir resim&#10;&#10;Yapay zeka tarafından oluşturulmuş içerik yanlış olabilir.">
            <a:extLst>
              <a:ext uri="{FF2B5EF4-FFF2-40B4-BE49-F238E27FC236}">
                <a16:creationId xmlns:a16="http://schemas.microsoft.com/office/drawing/2014/main" id="{670589A8-AC76-2D54-52FB-48BF35C4DE17}"/>
              </a:ext>
            </a:extLst>
          </p:cNvPr>
          <p:cNvPicPr>
            <a:picLocks noChangeAspect="1"/>
          </p:cNvPicPr>
          <p:nvPr/>
        </p:nvPicPr>
        <p:blipFill>
          <a:blip r:embed="rId3"/>
          <a:stretch>
            <a:fillRect/>
          </a:stretch>
        </p:blipFill>
        <p:spPr>
          <a:xfrm>
            <a:off x="1388961" y="5150733"/>
            <a:ext cx="4875838" cy="3949863"/>
          </a:xfrm>
          <a:prstGeom prst="rect">
            <a:avLst/>
          </a:prstGeom>
        </p:spPr>
      </p:pic>
      <p:pic>
        <p:nvPicPr>
          <p:cNvPr id="3" name="Resim 2" descr="metin, ekran görüntüsü, iş kartı, tasarım içeren bir resim&#10;&#10;Yapay zeka tarafından oluşturulmuş içerik yanlış olabilir.">
            <a:extLst>
              <a:ext uri="{FF2B5EF4-FFF2-40B4-BE49-F238E27FC236}">
                <a16:creationId xmlns:a16="http://schemas.microsoft.com/office/drawing/2014/main" id="{0DD1B6C3-802B-CA3D-CCE6-E92FDA1EC86F}"/>
              </a:ext>
            </a:extLst>
          </p:cNvPr>
          <p:cNvPicPr>
            <a:picLocks noChangeAspect="1"/>
          </p:cNvPicPr>
          <p:nvPr/>
        </p:nvPicPr>
        <p:blipFill>
          <a:blip r:embed="rId4"/>
          <a:stretch>
            <a:fillRect/>
          </a:stretch>
        </p:blipFill>
        <p:spPr>
          <a:xfrm>
            <a:off x="7205239" y="5743935"/>
            <a:ext cx="4875837" cy="2763458"/>
          </a:xfrm>
          <a:prstGeom prst="rect">
            <a:avLst/>
          </a:prstGeom>
        </p:spPr>
      </p:pic>
      <p:pic>
        <p:nvPicPr>
          <p:cNvPr id="4" name="Resim 3" descr="metin, insan yüzü, kadın, ekran görüntüsü içeren bir resim&#10;&#10;Yapay zeka tarafından oluşturulmuş içerik yanlış olabilir.">
            <a:extLst>
              <a:ext uri="{FF2B5EF4-FFF2-40B4-BE49-F238E27FC236}">
                <a16:creationId xmlns:a16="http://schemas.microsoft.com/office/drawing/2014/main" id="{C3E28AC6-F003-BC1C-6222-4E621524232E}"/>
              </a:ext>
            </a:extLst>
          </p:cNvPr>
          <p:cNvPicPr>
            <a:picLocks noChangeAspect="1"/>
          </p:cNvPicPr>
          <p:nvPr/>
        </p:nvPicPr>
        <p:blipFill>
          <a:blip r:embed="rId5"/>
          <a:stretch>
            <a:fillRect/>
          </a:stretch>
        </p:blipFill>
        <p:spPr>
          <a:xfrm>
            <a:off x="13037222" y="5367760"/>
            <a:ext cx="4714215" cy="3949860"/>
          </a:xfrm>
          <a:prstGeom prst="rect">
            <a:avLst/>
          </a:prstGeom>
        </p:spPr>
      </p:pic>
    </p:spTree>
    <p:extLst>
      <p:ext uri="{BB962C8B-B14F-4D97-AF65-F5344CB8AC3E}">
        <p14:creationId xmlns:p14="http://schemas.microsoft.com/office/powerpoint/2010/main" val="714424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CE6"/>
        </a:solidFill>
        <a:effectLst/>
      </p:bgPr>
    </p:bg>
    <p:spTree>
      <p:nvGrpSpPr>
        <p:cNvPr id="1" name=""/>
        <p:cNvGrpSpPr/>
        <p:nvPr/>
      </p:nvGrpSpPr>
      <p:grpSpPr>
        <a:xfrm>
          <a:off x="0" y="0"/>
          <a:ext cx="0" cy="0"/>
          <a:chOff x="0" y="0"/>
          <a:chExt cx="0" cy="0"/>
        </a:xfrm>
      </p:grpSpPr>
      <p:grpSp>
        <p:nvGrpSpPr>
          <p:cNvPr id="2" name="Group 2"/>
          <p:cNvGrpSpPr/>
          <p:nvPr/>
        </p:nvGrpSpPr>
        <p:grpSpPr>
          <a:xfrm>
            <a:off x="-135321" y="0"/>
            <a:ext cx="1164021" cy="10639646"/>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8191BB"/>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8" name="TextBox 8"/>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9" name="TextBox 9"/>
          <p:cNvSpPr txBox="1"/>
          <p:nvPr/>
        </p:nvSpPr>
        <p:spPr>
          <a:xfrm>
            <a:off x="1368930" y="1191942"/>
            <a:ext cx="17221200" cy="756617"/>
          </a:xfrm>
          <a:prstGeom prst="rect">
            <a:avLst/>
          </a:prstGeom>
        </p:spPr>
        <p:txBody>
          <a:bodyPr lIns="0" tIns="0" rIns="0" bIns="0" rtlCol="0" anchor="t">
            <a:spAutoFit/>
          </a:bodyPr>
          <a:lstStyle/>
          <a:p>
            <a:pPr marL="0" lvl="1" indent="0" algn="l">
              <a:lnSpc>
                <a:spcPts val="5859"/>
              </a:lnSpc>
              <a:spcBef>
                <a:spcPct val="0"/>
              </a:spcBef>
            </a:pPr>
            <a:r>
              <a:rPr lang="tr-TR" sz="4013" b="1" noProof="1">
                <a:solidFill>
                  <a:srgbClr val="2D323D"/>
                </a:solidFill>
                <a:latin typeface="Montserrat Bold"/>
                <a:ea typeface="Montserrat Bold"/>
                <a:cs typeface="Montserrat Bold"/>
                <a:sym typeface="Montserrat Bold"/>
              </a:rPr>
              <a:t>EĞİTİM UYGULAMALARI İÇİN GEREKLİ YÖNETİŞİM SİSTEMLERİ</a:t>
            </a:r>
          </a:p>
        </p:txBody>
      </p:sp>
      <p:sp>
        <p:nvSpPr>
          <p:cNvPr id="10" name="TextBox 10"/>
          <p:cNvSpPr txBox="1"/>
          <p:nvPr/>
        </p:nvSpPr>
        <p:spPr>
          <a:xfrm>
            <a:off x="1524000" y="2705100"/>
            <a:ext cx="16230600" cy="6607258"/>
          </a:xfrm>
          <a:prstGeom prst="rect">
            <a:avLst/>
          </a:prstGeom>
        </p:spPr>
        <p:txBody>
          <a:bodyPr lIns="0" tIns="0" rIns="0" bIns="0" rtlCol="0" anchor="t">
            <a:spAutoFit/>
          </a:bodyPr>
          <a:lstStyle/>
          <a:p>
            <a:pPr>
              <a:lnSpc>
                <a:spcPts val="3728"/>
              </a:lnSpc>
              <a:spcBef>
                <a:spcPct val="0"/>
              </a:spcBef>
            </a:pPr>
            <a:r>
              <a:rPr lang="tr-TR" sz="2663" b="1" noProof="1">
                <a:solidFill>
                  <a:srgbClr val="C00000"/>
                </a:solidFill>
                <a:latin typeface="DejaVu Serif Bold"/>
                <a:ea typeface="DejaVu Serif Bold"/>
                <a:cs typeface="DejaVu Serif Bold"/>
                <a:sym typeface="DejaVu Serif Bold"/>
              </a:rPr>
              <a:t>1- UNİSİS</a:t>
            </a:r>
          </a:p>
          <a:p>
            <a:pPr>
              <a:lnSpc>
                <a:spcPts val="3728"/>
              </a:lnSpc>
              <a:spcBef>
                <a:spcPct val="0"/>
              </a:spcBef>
            </a:pPr>
            <a:endParaRPr lang="tr-TR" sz="2663" b="1" noProof="1">
              <a:solidFill>
                <a:srgbClr val="C00000"/>
              </a:solidFill>
              <a:latin typeface="DejaVu Serif Bold"/>
              <a:ea typeface="DejaVu Serif Bold"/>
              <a:cs typeface="DejaVu Serif Bold"/>
              <a:sym typeface="DejaVu Serif Bold"/>
            </a:endParaRPr>
          </a:p>
          <a:p>
            <a:pPr algn="just">
              <a:lnSpc>
                <a:spcPts val="3728"/>
              </a:lnSpc>
              <a:spcBef>
                <a:spcPct val="0"/>
              </a:spcBef>
            </a:pPr>
            <a:r>
              <a:rPr lang="tr-TR" sz="2400" b="1" noProof="1">
                <a:solidFill>
                  <a:srgbClr val="000000"/>
                </a:solidFill>
                <a:latin typeface="DejaVu Serif Bold"/>
                <a:ea typeface="DejaVu Serif Bold"/>
                <a:cs typeface="DejaVu Serif Bold"/>
                <a:sym typeface="DejaVu Serif Bold"/>
              </a:rPr>
              <a:t>Öğrenci, ders kayıt, ders seçme, ders bırakma, müfredat kontrolü, traskript alma, dönem derslerini ve harç bilgisini görüntülüme, sınav sonuçlarını öğrenme gibi işlemler için kullanılmaktadır</a:t>
            </a:r>
            <a:r>
              <a:rPr lang="tr-TR" sz="2400" b="1" noProof="1">
                <a:solidFill>
                  <a:srgbClr val="2C323D"/>
                </a:solidFill>
                <a:latin typeface="DejaVu Serif Bold"/>
                <a:ea typeface="DejaVu Serif Bold"/>
                <a:cs typeface="DejaVu Serif Bold"/>
                <a:sym typeface="DejaVu Serif Bold"/>
              </a:rPr>
              <a:t>.</a:t>
            </a:r>
          </a:p>
          <a:p>
            <a:pPr>
              <a:lnSpc>
                <a:spcPts val="3728"/>
              </a:lnSpc>
              <a:spcBef>
                <a:spcPct val="0"/>
              </a:spcBef>
            </a:pPr>
            <a:endParaRPr lang="tr-TR" sz="2663" b="1" noProof="1">
              <a:solidFill>
                <a:srgbClr val="2C323D"/>
              </a:solidFill>
              <a:latin typeface="DejaVu Serif Bold"/>
              <a:ea typeface="DejaVu Serif Bold"/>
              <a:cs typeface="DejaVu Serif Bold"/>
              <a:sym typeface="DejaVu Serif Bold"/>
            </a:endParaRPr>
          </a:p>
          <a:p>
            <a:pPr>
              <a:lnSpc>
                <a:spcPts val="3728"/>
              </a:lnSpc>
              <a:spcBef>
                <a:spcPct val="0"/>
              </a:spcBef>
            </a:pPr>
            <a:r>
              <a:rPr lang="tr-TR" sz="2663" b="1" noProof="1">
                <a:solidFill>
                  <a:srgbClr val="C00000"/>
                </a:solidFill>
                <a:latin typeface="DejaVu Serif Bold"/>
                <a:ea typeface="DejaVu Serif Bold"/>
                <a:cs typeface="DejaVu Serif Bold"/>
                <a:sym typeface="DejaVu Serif Bold"/>
              </a:rPr>
              <a:t>2- UKEY</a:t>
            </a:r>
          </a:p>
          <a:p>
            <a:pPr>
              <a:lnSpc>
                <a:spcPts val="3728"/>
              </a:lnSpc>
              <a:spcBef>
                <a:spcPct val="0"/>
              </a:spcBef>
            </a:pPr>
            <a:endParaRPr lang="tr-TR" sz="2663" b="1" noProof="1">
              <a:solidFill>
                <a:srgbClr val="2C323D"/>
              </a:solidFill>
              <a:latin typeface="DejaVu Serif Bold"/>
              <a:ea typeface="DejaVu Serif Bold"/>
              <a:cs typeface="DejaVu Serif Bold"/>
              <a:sym typeface="DejaVu Serif Bold"/>
            </a:endParaRPr>
          </a:p>
          <a:p>
            <a:pPr algn="just">
              <a:lnSpc>
                <a:spcPts val="3728"/>
              </a:lnSpc>
              <a:spcBef>
                <a:spcPct val="0"/>
              </a:spcBef>
            </a:pPr>
            <a:r>
              <a:rPr lang="tr-TR" sz="2400" b="1" noProof="1">
                <a:solidFill>
                  <a:srgbClr val="2C323D"/>
                </a:solidFill>
                <a:latin typeface="DejaVu Serif Bold"/>
                <a:ea typeface="DejaVu Serif Bold"/>
                <a:cs typeface="DejaVu Serif Bold"/>
                <a:sym typeface="DejaVu Serif Bold"/>
              </a:rPr>
              <a:t>Ders materyallerinin paylaşımı, ödevler, e-sınavlar ve öğretim elemanı ile öğrenciler arasındaki iletişim için kullanılmaktadır. </a:t>
            </a:r>
          </a:p>
          <a:p>
            <a:pPr>
              <a:lnSpc>
                <a:spcPts val="3728"/>
              </a:lnSpc>
              <a:spcBef>
                <a:spcPct val="0"/>
              </a:spcBef>
            </a:pPr>
            <a:endParaRPr lang="tr-TR" sz="2663" b="1" noProof="1">
              <a:solidFill>
                <a:srgbClr val="2C323D"/>
              </a:solidFill>
              <a:latin typeface="DejaVu Serif Bold"/>
              <a:ea typeface="DejaVu Serif Bold"/>
              <a:cs typeface="DejaVu Serif Bold"/>
              <a:sym typeface="DejaVu Serif Bold"/>
            </a:endParaRPr>
          </a:p>
          <a:p>
            <a:pPr>
              <a:lnSpc>
                <a:spcPts val="3728"/>
              </a:lnSpc>
              <a:spcBef>
                <a:spcPct val="0"/>
              </a:spcBef>
            </a:pPr>
            <a:endParaRPr lang="tr-TR" sz="2663" b="1" noProof="1">
              <a:solidFill>
                <a:srgbClr val="2C323D"/>
              </a:solidFill>
              <a:latin typeface="DejaVu Serif Bold"/>
              <a:ea typeface="DejaVu Serif Bold"/>
              <a:cs typeface="DejaVu Serif Bold"/>
              <a:sym typeface="DejaVu Serif Bold"/>
            </a:endParaRPr>
          </a:p>
          <a:p>
            <a:pPr>
              <a:lnSpc>
                <a:spcPts val="3728"/>
              </a:lnSpc>
              <a:spcBef>
                <a:spcPct val="0"/>
              </a:spcBef>
            </a:pPr>
            <a:endParaRPr lang="tr-TR" sz="2663" b="1" noProof="1">
              <a:solidFill>
                <a:srgbClr val="2C323D"/>
              </a:solidFill>
              <a:latin typeface="DejaVu Serif Bold"/>
              <a:ea typeface="DejaVu Serif Bold"/>
              <a:cs typeface="DejaVu Serif Bold"/>
              <a:sym typeface="DejaVu Serif Bold"/>
            </a:endParaRPr>
          </a:p>
          <a:p>
            <a:pPr>
              <a:lnSpc>
                <a:spcPts val="3728"/>
              </a:lnSpc>
              <a:spcBef>
                <a:spcPct val="0"/>
              </a:spcBef>
            </a:pPr>
            <a:r>
              <a:rPr lang="tr-TR" sz="2400" b="1" noProof="1">
                <a:solidFill>
                  <a:srgbClr val="2C323D"/>
                </a:solidFill>
                <a:latin typeface="DejaVu Serif" panose="020B0604020202020204" charset="0"/>
                <a:ea typeface="DejaVu Serif" panose="020B0604020202020204" charset="0"/>
                <a:cs typeface="DejaVu Serif" panose="020B0604020202020204" charset="0"/>
                <a:sym typeface="DejaVu Serif Bold"/>
              </a:rPr>
              <a:t>Üniversitemiz tarafından oluşturulan e-posta adresinizi </a:t>
            </a:r>
            <a:r>
              <a:rPr lang="tr-TR" sz="2400" b="1" noProof="1">
                <a:solidFill>
                  <a:srgbClr val="C00000"/>
                </a:solidFill>
                <a:latin typeface="DejaVu Serif" panose="020B0604020202020204" charset="0"/>
                <a:ea typeface="DejaVu Serif" panose="020B0604020202020204" charset="0"/>
                <a:cs typeface="DejaVu Serif" panose="020B0604020202020204" charset="0"/>
                <a:sym typeface="DejaVu Serif Bold Italics"/>
              </a:rPr>
              <a:t>lütfen aktif hale getiriniz</a:t>
            </a:r>
            <a:r>
              <a:rPr lang="tr-TR" sz="2400" b="1" noProof="1">
                <a:solidFill>
                  <a:srgbClr val="2C323D"/>
                </a:solidFill>
                <a:latin typeface="DejaVu Serif" panose="020B0604020202020204" charset="0"/>
                <a:ea typeface="DejaVu Serif" panose="020B0604020202020204" charset="0"/>
                <a:cs typeface="DejaVu Serif" panose="020B0604020202020204" charset="0"/>
                <a:sym typeface="DejaVu Serif Bold Italics"/>
              </a:rPr>
              <a:t>.</a:t>
            </a:r>
            <a:r>
              <a:rPr lang="tr-TR" sz="2400" b="1" noProof="1">
                <a:solidFill>
                  <a:srgbClr val="2C323D"/>
                </a:solidFill>
                <a:latin typeface="DejaVu Serif" panose="020B0604020202020204" charset="0"/>
                <a:ea typeface="DejaVu Serif" panose="020B0604020202020204" charset="0"/>
                <a:cs typeface="DejaVu Serif" panose="020B0604020202020204" charset="0"/>
                <a:sym typeface="DejaVu Serif Bold"/>
              </a:rPr>
              <a:t> </a:t>
            </a:r>
          </a:p>
        </p:txBody>
      </p:sp>
      <p:sp>
        <p:nvSpPr>
          <p:cNvPr id="1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
        <p:nvSpPr>
          <p:cNvPr id="14" name="TextBox 14"/>
          <p:cNvSpPr txBox="1"/>
          <p:nvPr/>
        </p:nvSpPr>
        <p:spPr>
          <a:xfrm>
            <a:off x="7772400" y="6896100"/>
            <a:ext cx="10619304" cy="480837"/>
          </a:xfrm>
          <a:prstGeom prst="rect">
            <a:avLst/>
          </a:prstGeom>
        </p:spPr>
        <p:txBody>
          <a:bodyPr lIns="0" tIns="0" rIns="0" bIns="0" rtlCol="0" anchor="t">
            <a:spAutoFit/>
          </a:bodyPr>
          <a:lstStyle/>
          <a:p>
            <a:pPr algn="ctr">
              <a:lnSpc>
                <a:spcPts val="4060"/>
              </a:lnSpc>
              <a:spcBef>
                <a:spcPct val="0"/>
              </a:spcBef>
            </a:pPr>
            <a:r>
              <a:rPr lang="tr-TR" sz="2400" b="1" noProof="1">
                <a:solidFill>
                  <a:srgbClr val="000000"/>
                </a:solidFill>
                <a:latin typeface="DejaVu Serif Bold"/>
                <a:ea typeface="DejaVu Serif Bold"/>
                <a:cs typeface="DejaVu Serif Bold"/>
                <a:sym typeface="DejaVu Serif Bold"/>
              </a:rPr>
              <a:t>UKEY kullanımına dair bilgilendirme için </a:t>
            </a:r>
            <a:r>
              <a:rPr lang="tr-TR" sz="2400" b="1" u="sng" noProof="1">
                <a:solidFill>
                  <a:srgbClr val="000000"/>
                </a:solidFill>
                <a:latin typeface="DejaVu Serif Bold"/>
                <a:ea typeface="DejaVu Serif Bold"/>
                <a:cs typeface="DejaVu Serif Bold"/>
                <a:sym typeface="DejaVu Serif Bold"/>
                <a:hlinkClick r:id="rId3" tooltip="https://www.uludag.edu.tr/bilgiislem/default/konu/6543"/>
              </a:rPr>
              <a:t>tıklayınız.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1F15"/>
        </a:solidFill>
        <a:effectLst/>
      </p:bgPr>
    </p:bg>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93D27306-1242-8928-D99E-2825EC041FB0}"/>
              </a:ext>
            </a:extLst>
          </p:cNvPr>
          <p:cNvGrpSpPr/>
          <p:nvPr/>
        </p:nvGrpSpPr>
        <p:grpSpPr>
          <a:xfrm>
            <a:off x="7619075" y="1229"/>
            <a:ext cx="1082969" cy="10287000"/>
            <a:chOff x="0" y="0"/>
            <a:chExt cx="285227" cy="2905347"/>
          </a:xfrm>
        </p:grpSpPr>
        <p:sp>
          <p:nvSpPr>
            <p:cNvPr id="15" name="Freeform 5">
              <a:extLst>
                <a:ext uri="{FF2B5EF4-FFF2-40B4-BE49-F238E27FC236}">
                  <a16:creationId xmlns:a16="http://schemas.microsoft.com/office/drawing/2014/main" id="{8F18EF5B-0D47-48D5-CABF-E41A0CC75D9B}"/>
                </a:ext>
              </a:extLst>
            </p:cNvPr>
            <p:cNvSpPr/>
            <p:nvPr/>
          </p:nvSpPr>
          <p:spPr>
            <a:xfrm>
              <a:off x="0" y="0"/>
              <a:ext cx="285227" cy="2905347"/>
            </a:xfrm>
            <a:custGeom>
              <a:avLst/>
              <a:gdLst/>
              <a:ahLst/>
              <a:cxnLst/>
              <a:rect l="l" t="t" r="r" b="b"/>
              <a:pathLst>
                <a:path w="285227" h="2905347">
                  <a:moveTo>
                    <a:pt x="0" y="0"/>
                  </a:moveTo>
                  <a:lnTo>
                    <a:pt x="285227" y="0"/>
                  </a:lnTo>
                  <a:lnTo>
                    <a:pt x="285227" y="2905347"/>
                  </a:lnTo>
                  <a:lnTo>
                    <a:pt x="0" y="2905347"/>
                  </a:lnTo>
                  <a:close/>
                </a:path>
              </a:pathLst>
            </a:custGeom>
            <a:solidFill>
              <a:srgbClr val="301F15"/>
            </a:solidFill>
          </p:spPr>
          <p:txBody>
            <a:bodyPr/>
            <a:lstStyle/>
            <a:p>
              <a:endParaRPr lang="tr-TR"/>
            </a:p>
          </p:txBody>
        </p:sp>
        <p:sp>
          <p:nvSpPr>
            <p:cNvPr id="16" name="TextBox 6">
              <a:extLst>
                <a:ext uri="{FF2B5EF4-FFF2-40B4-BE49-F238E27FC236}">
                  <a16:creationId xmlns:a16="http://schemas.microsoft.com/office/drawing/2014/main" id="{3447860F-F5E3-E4E3-4875-CF3442CAA516}"/>
                </a:ext>
              </a:extLst>
            </p:cNvPr>
            <p:cNvSpPr txBox="1"/>
            <p:nvPr/>
          </p:nvSpPr>
          <p:spPr>
            <a:xfrm>
              <a:off x="0" y="-57150"/>
              <a:ext cx="285227" cy="2962497"/>
            </a:xfrm>
            <a:prstGeom prst="rect">
              <a:avLst/>
            </a:prstGeom>
          </p:spPr>
          <p:txBody>
            <a:bodyPr lIns="50800" tIns="50800" rIns="50800" bIns="50800" rtlCol="0" anchor="ctr"/>
            <a:lstStyle/>
            <a:p>
              <a:pPr algn="ctr">
                <a:lnSpc>
                  <a:spcPts val="3580"/>
                </a:lnSpc>
              </a:pPr>
              <a:endParaRPr/>
            </a:p>
          </p:txBody>
        </p:sp>
      </p:grpSp>
      <p:grpSp>
        <p:nvGrpSpPr>
          <p:cNvPr id="2" name="Group 2"/>
          <p:cNvGrpSpPr/>
          <p:nvPr/>
        </p:nvGrpSpPr>
        <p:grpSpPr>
          <a:xfrm>
            <a:off x="6582832" y="0"/>
            <a:ext cx="11705168" cy="10287000"/>
            <a:chOff x="0" y="0"/>
            <a:chExt cx="15922675" cy="14235290"/>
          </a:xfrm>
        </p:grpSpPr>
        <p:pic>
          <p:nvPicPr>
            <p:cNvPr id="3" name="Picture 3"/>
            <p:cNvPicPr>
              <a:picLocks noChangeAspect="1"/>
            </p:cNvPicPr>
            <p:nvPr/>
          </p:nvPicPr>
          <p:blipFill>
            <a:blip r:embed="rId2">
              <a:alphaModFix amt="75000"/>
            </a:blip>
            <a:srcRect l="18541" r="18541"/>
            <a:stretch>
              <a:fillRect/>
            </a:stretch>
          </p:blipFill>
          <p:spPr>
            <a:xfrm>
              <a:off x="0" y="0"/>
              <a:ext cx="15922675" cy="14235290"/>
            </a:xfrm>
            <a:prstGeom prst="rect">
              <a:avLst/>
            </a:prstGeom>
          </p:spPr>
        </p:pic>
      </p:grpSp>
      <p:grpSp>
        <p:nvGrpSpPr>
          <p:cNvPr id="4" name="Group 4"/>
          <p:cNvGrpSpPr/>
          <p:nvPr/>
        </p:nvGrpSpPr>
        <p:grpSpPr>
          <a:xfrm>
            <a:off x="6550854" y="0"/>
            <a:ext cx="1082969" cy="10287000"/>
            <a:chOff x="0" y="0"/>
            <a:chExt cx="285227" cy="2905347"/>
          </a:xfrm>
        </p:grpSpPr>
        <p:sp>
          <p:nvSpPr>
            <p:cNvPr id="5" name="Freeform 5"/>
            <p:cNvSpPr/>
            <p:nvPr/>
          </p:nvSpPr>
          <p:spPr>
            <a:xfrm>
              <a:off x="0" y="0"/>
              <a:ext cx="285227" cy="2905347"/>
            </a:xfrm>
            <a:custGeom>
              <a:avLst/>
              <a:gdLst/>
              <a:ahLst/>
              <a:cxnLst/>
              <a:rect l="l" t="t" r="r" b="b"/>
              <a:pathLst>
                <a:path w="285227" h="2905347">
                  <a:moveTo>
                    <a:pt x="0" y="0"/>
                  </a:moveTo>
                  <a:lnTo>
                    <a:pt x="285227" y="0"/>
                  </a:lnTo>
                  <a:lnTo>
                    <a:pt x="285227" y="2905347"/>
                  </a:lnTo>
                  <a:lnTo>
                    <a:pt x="0" y="2905347"/>
                  </a:lnTo>
                  <a:close/>
                </a:path>
              </a:pathLst>
            </a:custGeom>
            <a:solidFill>
              <a:srgbClr val="301F15"/>
            </a:solidFill>
          </p:spPr>
          <p:txBody>
            <a:bodyPr/>
            <a:lstStyle/>
            <a:p>
              <a:endParaRPr lang="tr-TR"/>
            </a:p>
          </p:txBody>
        </p:sp>
        <p:sp>
          <p:nvSpPr>
            <p:cNvPr id="6" name="TextBox 6"/>
            <p:cNvSpPr txBox="1"/>
            <p:nvPr/>
          </p:nvSpPr>
          <p:spPr>
            <a:xfrm>
              <a:off x="0" y="-57150"/>
              <a:ext cx="285227" cy="2962497"/>
            </a:xfrm>
            <a:prstGeom prst="rect">
              <a:avLst/>
            </a:prstGeom>
          </p:spPr>
          <p:txBody>
            <a:bodyPr lIns="50800" tIns="50800" rIns="50800" bIns="50800" rtlCol="0" anchor="ctr"/>
            <a:lstStyle/>
            <a:p>
              <a:pPr algn="ctr">
                <a:lnSpc>
                  <a:spcPts val="3580"/>
                </a:lnSpc>
              </a:pPr>
              <a:endParaRPr/>
            </a:p>
          </p:txBody>
        </p:sp>
      </p:grpSp>
      <p:sp>
        <p:nvSpPr>
          <p:cNvPr id="7" name="Freeform 7"/>
          <p:cNvSpPr/>
          <p:nvPr/>
        </p:nvSpPr>
        <p:spPr>
          <a:xfrm>
            <a:off x="7619075" y="0"/>
            <a:ext cx="11733743" cy="10287000"/>
          </a:xfrm>
          <a:custGeom>
            <a:avLst/>
            <a:gdLst/>
            <a:ahLst/>
            <a:cxnLst/>
            <a:rect l="l" t="t" r="r" b="b"/>
            <a:pathLst>
              <a:path w="11733743" h="11733743">
                <a:moveTo>
                  <a:pt x="0" y="0"/>
                </a:moveTo>
                <a:lnTo>
                  <a:pt x="11733743" y="0"/>
                </a:lnTo>
                <a:lnTo>
                  <a:pt x="11733743" y="11733743"/>
                </a:lnTo>
                <a:lnTo>
                  <a:pt x="0" y="117337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8" name="TextBox 8"/>
          <p:cNvSpPr txBox="1"/>
          <p:nvPr/>
        </p:nvSpPr>
        <p:spPr>
          <a:xfrm>
            <a:off x="1063304" y="3261216"/>
            <a:ext cx="16415450" cy="6740307"/>
          </a:xfrm>
          <a:prstGeom prst="rect">
            <a:avLst/>
          </a:prstGeom>
        </p:spPr>
        <p:txBody>
          <a:bodyPr wrap="square" lIns="0" tIns="0" rIns="0" bIns="0" rtlCol="0" anchor="t">
            <a:spAutoFit/>
          </a:bodyPr>
          <a:lstStyle/>
          <a:p>
            <a:pPr algn="just"/>
            <a:r>
              <a:rPr lang="tr-TR" sz="4000" dirty="0">
                <a:solidFill>
                  <a:schemeClr val="bg1">
                    <a:lumMod val="85000"/>
                  </a:schemeClr>
                </a:solidFill>
              </a:rPr>
              <a:t>İktisat, toplumların kıt kaynakları nasıl etkin bir şekilde kullandığını, üretim, tüketim ve dağıtım süreçlerini inceleyen bir sosyal bilim dalıdır. İktisat bölümü, öğrencilere ekonomik teoriler ve bu teorilerin günlük yaşamda ve küresel düzeydeki uygulamaları hakkında bilgi verir. Bölümde, mikroekonomi (bireyler ve işletmelerin kararları) ve makroekonomi (ülkelerin ve genel ekonomilerin işleyişi) gibi temel konular ele alınır. Öğrenciler aynı zamanda ekonomik büyüme, istihdam, enflasyon, para politikaları, uluslararası ticaret ve kalkınma gibi başlıklarla da tanışırlar. İktisat bölümü, öğrencilere analitik düşünme becerisi kazandırır ve onları kamu, özel sektör, akademi ve sivil toplum kuruluşlarında kariyer fırsatlarına hazırlar.</a:t>
            </a:r>
          </a:p>
          <a:p>
            <a:pPr algn="ctr">
              <a:lnSpc>
                <a:spcPts val="4799"/>
              </a:lnSpc>
            </a:pPr>
            <a:endParaRPr lang="en-US" sz="3999" dirty="0">
              <a:solidFill>
                <a:srgbClr val="F1ECE6"/>
              </a:solidFill>
              <a:latin typeface="Gotham"/>
              <a:ea typeface="Gotham"/>
              <a:cs typeface="Gotham"/>
              <a:sym typeface="Gotham"/>
            </a:endParaRPr>
          </a:p>
        </p:txBody>
      </p:sp>
      <p:grpSp>
        <p:nvGrpSpPr>
          <p:cNvPr id="9" name="Group 9"/>
          <p:cNvGrpSpPr/>
          <p:nvPr/>
        </p:nvGrpSpPr>
        <p:grpSpPr>
          <a:xfrm>
            <a:off x="89680" y="98021"/>
            <a:ext cx="624109" cy="62410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40" r="-340"/>
              </a:stretch>
            </a:blipFill>
            <a:ln w="47625" cap="sq">
              <a:solidFill>
                <a:srgbClr val="D9C179"/>
              </a:solidFill>
              <a:prstDash val="solid"/>
              <a:miter/>
            </a:ln>
          </p:spPr>
          <p:txBody>
            <a:bodyPr/>
            <a:lstStyle/>
            <a:p>
              <a:endParaRPr lang="tr-TR"/>
            </a:p>
          </p:txBody>
        </p:sp>
      </p:grpSp>
      <p:sp>
        <p:nvSpPr>
          <p:cNvPr id="11" name="TextBox 11"/>
          <p:cNvSpPr txBox="1"/>
          <p:nvPr/>
        </p:nvSpPr>
        <p:spPr>
          <a:xfrm>
            <a:off x="1320388" y="1000033"/>
            <a:ext cx="16805084" cy="1477002"/>
          </a:xfrm>
          <a:prstGeom prst="rect">
            <a:avLst/>
          </a:prstGeom>
        </p:spPr>
        <p:txBody>
          <a:bodyPr lIns="0" tIns="0" rIns="0" bIns="0" rtlCol="0" anchor="t">
            <a:spAutoFit/>
          </a:bodyPr>
          <a:lstStyle/>
          <a:p>
            <a:pPr algn="l">
              <a:lnSpc>
                <a:spcPts val="12040"/>
              </a:lnSpc>
            </a:pPr>
            <a:r>
              <a:rPr lang="en-US" sz="8600" b="1" dirty="0">
                <a:solidFill>
                  <a:srgbClr val="F1ECE6"/>
                </a:solidFill>
                <a:latin typeface="Gotham Bold"/>
                <a:ea typeface="Gotham Bold"/>
                <a:cs typeface="Gotham Bold"/>
                <a:sym typeface="Gotham Bold"/>
              </a:rPr>
              <a:t>BÖLÜMÜMÜZÜ TANIYALIM</a:t>
            </a:r>
          </a:p>
        </p:txBody>
      </p:sp>
      <p:sp>
        <p:nvSpPr>
          <p:cNvPr id="12"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KT</a:t>
            </a: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SAT BÖLÜMÜ</a:t>
            </a:r>
          </a:p>
        </p:txBody>
      </p:sp>
      <p:sp>
        <p:nvSpPr>
          <p:cNvPr id="13" name="TextBox 13"/>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en-US" sz="1199" dirty="0">
                <a:solidFill>
                  <a:srgbClr val="F1ECE6"/>
                </a:solidFill>
                <a:latin typeface="Gotham"/>
                <a:ea typeface="Gotham"/>
                <a:cs typeface="Gotham"/>
                <a:sym typeface="Gotham"/>
              </a:rPr>
              <a:t>ORYANTASYON EL K</a:t>
            </a:r>
            <a:r>
              <a:rPr lang="tr-TR" sz="1199" dirty="0">
                <a:solidFill>
                  <a:srgbClr val="F1ECE6"/>
                </a:solidFill>
                <a:latin typeface="Gotham"/>
                <a:ea typeface="Gotham"/>
                <a:cs typeface="Gotham"/>
                <a:sym typeface="Gotham"/>
              </a:rPr>
              <a:t>İ</a:t>
            </a:r>
            <a:r>
              <a:rPr lang="en-US" sz="1199" dirty="0">
                <a:solidFill>
                  <a:srgbClr val="F1ECE6"/>
                </a:solidFill>
                <a:latin typeface="Gotham"/>
                <a:ea typeface="Gotham"/>
                <a:cs typeface="Gotham"/>
                <a:sym typeface="Gotham"/>
              </a:rPr>
              <a:t>TABI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391593"/>
            <a:ext cx="1164021" cy="11031239"/>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DE59"/>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8" name="TextBox 8"/>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9" name="TextBox 9"/>
          <p:cNvSpPr txBox="1"/>
          <p:nvPr/>
        </p:nvSpPr>
        <p:spPr>
          <a:xfrm>
            <a:off x="1358791" y="493115"/>
            <a:ext cx="17221200" cy="705678"/>
          </a:xfrm>
          <a:prstGeom prst="rect">
            <a:avLst/>
          </a:prstGeom>
        </p:spPr>
        <p:txBody>
          <a:bodyPr lIns="0" tIns="0" rIns="0" bIns="0" rtlCol="0" anchor="t">
            <a:spAutoFit/>
          </a:bodyPr>
          <a:lstStyle/>
          <a:p>
            <a:pPr marL="0" lvl="1" indent="0" algn="ctr">
              <a:lnSpc>
                <a:spcPts val="5859"/>
              </a:lnSpc>
              <a:spcBef>
                <a:spcPct val="0"/>
              </a:spcBef>
            </a:pPr>
            <a:r>
              <a:rPr lang="tr-TR" sz="4013" b="1" noProof="1">
                <a:solidFill>
                  <a:srgbClr val="2D323D"/>
                </a:solidFill>
                <a:latin typeface="Montserrat Bold"/>
                <a:ea typeface="Montserrat Bold"/>
                <a:cs typeface="Montserrat Bold"/>
                <a:sym typeface="Montserrat Bold"/>
              </a:rPr>
              <a:t>KOMİSYONLAR</a:t>
            </a:r>
          </a:p>
        </p:txBody>
      </p:sp>
      <p:sp>
        <p:nvSpPr>
          <p:cNvPr id="10" name="Freeform 10"/>
          <p:cNvSpPr/>
          <p:nvPr/>
        </p:nvSpPr>
        <p:spPr>
          <a:xfrm>
            <a:off x="1358791" y="1946854"/>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noProof="1"/>
          </a:p>
        </p:txBody>
      </p:sp>
      <p:sp>
        <p:nvSpPr>
          <p:cNvPr id="11" name="TextBox 11"/>
          <p:cNvSpPr txBox="1"/>
          <p:nvPr/>
        </p:nvSpPr>
        <p:spPr>
          <a:xfrm>
            <a:off x="1358791" y="2712882"/>
            <a:ext cx="2927676" cy="1328944"/>
          </a:xfrm>
          <a:prstGeom prst="rect">
            <a:avLst/>
          </a:prstGeom>
        </p:spPr>
        <p:txBody>
          <a:bodyPr lIns="0" tIns="0" rIns="0" bIns="0" rtlCol="0" anchor="t">
            <a:spAutoFit/>
          </a:bodyPr>
          <a:lstStyle/>
          <a:p>
            <a:pPr algn="ctr">
              <a:lnSpc>
                <a:spcPts val="3512"/>
              </a:lnSpc>
            </a:pPr>
            <a:r>
              <a:rPr lang="tr-TR" sz="2508" b="1" noProof="1">
                <a:solidFill>
                  <a:srgbClr val="FFFFFF"/>
                </a:solidFill>
                <a:latin typeface="DejaVu Serif Bold"/>
                <a:ea typeface="DejaVu Serif Bold"/>
                <a:cs typeface="DejaVu Serif Bold"/>
                <a:sym typeface="DejaVu Serif Bold"/>
              </a:rPr>
              <a:t> Yatay/Dikey Geçiş Komisyonu</a:t>
            </a:r>
          </a:p>
        </p:txBody>
      </p:sp>
      <p:sp>
        <p:nvSpPr>
          <p:cNvPr id="12" name="Freeform 12"/>
          <p:cNvSpPr/>
          <p:nvPr/>
        </p:nvSpPr>
        <p:spPr>
          <a:xfrm>
            <a:off x="4714471" y="1946854"/>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noProof="1"/>
          </a:p>
        </p:txBody>
      </p:sp>
      <p:sp>
        <p:nvSpPr>
          <p:cNvPr id="13" name="TextBox 13"/>
          <p:cNvSpPr txBox="1"/>
          <p:nvPr/>
        </p:nvSpPr>
        <p:spPr>
          <a:xfrm>
            <a:off x="4714471" y="2712882"/>
            <a:ext cx="2927676" cy="1328944"/>
          </a:xfrm>
          <a:prstGeom prst="rect">
            <a:avLst/>
          </a:prstGeom>
        </p:spPr>
        <p:txBody>
          <a:bodyPr lIns="0" tIns="0" rIns="0" bIns="0" rtlCol="0" anchor="t">
            <a:spAutoFit/>
          </a:bodyPr>
          <a:lstStyle/>
          <a:p>
            <a:pPr algn="ctr">
              <a:lnSpc>
                <a:spcPts val="3512"/>
              </a:lnSpc>
            </a:pPr>
            <a:r>
              <a:rPr lang="tr-TR" sz="2508" b="1" noProof="1">
                <a:solidFill>
                  <a:srgbClr val="FFFFFF"/>
                </a:solidFill>
                <a:latin typeface="DejaVu Serif Bold"/>
                <a:ea typeface="DejaVu Serif Bold"/>
                <a:cs typeface="DejaVu Serif Bold"/>
                <a:sym typeface="DejaVu Serif Bold"/>
              </a:rPr>
              <a:t> Çift Anadal/Yandal Komisyonu</a:t>
            </a:r>
          </a:p>
        </p:txBody>
      </p:sp>
      <p:sp>
        <p:nvSpPr>
          <p:cNvPr id="14" name="Freeform 14"/>
          <p:cNvSpPr/>
          <p:nvPr/>
        </p:nvSpPr>
        <p:spPr>
          <a:xfrm>
            <a:off x="8069411" y="1946854"/>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sp>
        <p:nvSpPr>
          <p:cNvPr id="15" name="TextBox 15"/>
          <p:cNvSpPr txBox="1"/>
          <p:nvPr/>
        </p:nvSpPr>
        <p:spPr>
          <a:xfrm>
            <a:off x="8069411" y="2712882"/>
            <a:ext cx="2927676" cy="886946"/>
          </a:xfrm>
          <a:prstGeom prst="rect">
            <a:avLst/>
          </a:prstGeom>
        </p:spPr>
        <p:txBody>
          <a:bodyPr lIns="0" tIns="0" rIns="0" bIns="0" rtlCol="0" anchor="t">
            <a:spAutoFit/>
          </a:bodyPr>
          <a:lstStyle/>
          <a:p>
            <a:pPr algn="ctr">
              <a:lnSpc>
                <a:spcPts val="3512"/>
              </a:lnSpc>
            </a:pPr>
            <a:r>
              <a:rPr lang="tr-TR" sz="2508" b="1" noProof="1">
                <a:solidFill>
                  <a:srgbClr val="FFFFFF"/>
                </a:solidFill>
                <a:latin typeface="DejaVu Serif Bold"/>
                <a:ea typeface="DejaVu Serif Bold"/>
                <a:cs typeface="DejaVu Serif Bold"/>
                <a:sym typeface="DejaVu Serif Bold"/>
              </a:rPr>
              <a:t> Mezuniyet Komisyonu</a:t>
            </a:r>
          </a:p>
        </p:txBody>
      </p:sp>
      <p:sp>
        <p:nvSpPr>
          <p:cNvPr id="16" name="Freeform 16"/>
          <p:cNvSpPr/>
          <p:nvPr/>
        </p:nvSpPr>
        <p:spPr>
          <a:xfrm>
            <a:off x="11254919" y="1946854"/>
            <a:ext cx="2927676" cy="2927676"/>
          </a:xfrm>
          <a:custGeom>
            <a:avLst/>
            <a:gdLst/>
            <a:ahLst/>
            <a:cxnLst/>
            <a:rect l="l" t="t" r="r" b="b"/>
            <a:pathLst>
              <a:path w="2927676" h="2927676">
                <a:moveTo>
                  <a:pt x="0" y="0"/>
                </a:moveTo>
                <a:lnTo>
                  <a:pt x="2927675" y="0"/>
                </a:lnTo>
                <a:lnTo>
                  <a:pt x="2927675" y="2927676"/>
                </a:lnTo>
                <a:lnTo>
                  <a:pt x="0" y="2927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noProof="1"/>
          </a:p>
        </p:txBody>
      </p:sp>
      <p:sp>
        <p:nvSpPr>
          <p:cNvPr id="17" name="TextBox 17"/>
          <p:cNvSpPr txBox="1"/>
          <p:nvPr/>
        </p:nvSpPr>
        <p:spPr>
          <a:xfrm>
            <a:off x="11254919" y="2712882"/>
            <a:ext cx="2927676" cy="859444"/>
          </a:xfrm>
          <a:prstGeom prst="rect">
            <a:avLst/>
          </a:prstGeom>
        </p:spPr>
        <p:txBody>
          <a:bodyPr lIns="0" tIns="0" rIns="0" bIns="0" rtlCol="0" anchor="t">
            <a:spAutoFit/>
          </a:bodyPr>
          <a:lstStyle/>
          <a:p>
            <a:pPr algn="ctr">
              <a:lnSpc>
                <a:spcPts val="3404"/>
              </a:lnSpc>
            </a:pPr>
            <a:r>
              <a:rPr lang="tr-TR" sz="2431" b="1" noProof="1">
                <a:solidFill>
                  <a:srgbClr val="FFFFFF"/>
                </a:solidFill>
                <a:latin typeface="DejaVu Serif Bold"/>
                <a:ea typeface="DejaVu Serif Bold"/>
                <a:cs typeface="DejaVu Serif Bold"/>
                <a:sym typeface="DejaVu Serif Bold"/>
              </a:rPr>
              <a:t>Mevlana Koordinatörlüğü</a:t>
            </a:r>
          </a:p>
        </p:txBody>
      </p:sp>
      <p:sp>
        <p:nvSpPr>
          <p:cNvPr id="18" name="Freeform 18"/>
          <p:cNvSpPr/>
          <p:nvPr/>
        </p:nvSpPr>
        <p:spPr>
          <a:xfrm>
            <a:off x="14515969" y="2046384"/>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noProof="1"/>
          </a:p>
        </p:txBody>
      </p:sp>
      <p:sp>
        <p:nvSpPr>
          <p:cNvPr id="19" name="Freeform 19"/>
          <p:cNvSpPr/>
          <p:nvPr/>
        </p:nvSpPr>
        <p:spPr>
          <a:xfrm>
            <a:off x="1358791" y="5135694"/>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noProof="1"/>
          </a:p>
        </p:txBody>
      </p:sp>
      <p:sp>
        <p:nvSpPr>
          <p:cNvPr id="20" name="TextBox 20"/>
          <p:cNvSpPr txBox="1"/>
          <p:nvPr/>
        </p:nvSpPr>
        <p:spPr>
          <a:xfrm>
            <a:off x="1360433" y="5890055"/>
            <a:ext cx="2927676" cy="859444"/>
          </a:xfrm>
          <a:prstGeom prst="rect">
            <a:avLst/>
          </a:prstGeom>
        </p:spPr>
        <p:txBody>
          <a:bodyPr lIns="0" tIns="0" rIns="0" bIns="0" rtlCol="0" anchor="t">
            <a:spAutoFit/>
          </a:bodyPr>
          <a:lstStyle/>
          <a:p>
            <a:pPr algn="ctr">
              <a:lnSpc>
                <a:spcPts val="3404"/>
              </a:lnSpc>
            </a:pPr>
            <a:r>
              <a:rPr lang="tr-TR" sz="2431" b="1" noProof="1">
                <a:solidFill>
                  <a:srgbClr val="FFFFFF"/>
                </a:solidFill>
                <a:latin typeface="DejaVu Serif Bold"/>
                <a:ea typeface="DejaVu Serif Bold"/>
                <a:cs typeface="DejaVu Serif Bold"/>
                <a:sym typeface="DejaVu Serif Bold"/>
              </a:rPr>
              <a:t> Farabi Koordinatörlüğü</a:t>
            </a:r>
          </a:p>
        </p:txBody>
      </p:sp>
      <p:sp>
        <p:nvSpPr>
          <p:cNvPr id="21" name="TextBox 21"/>
          <p:cNvSpPr txBox="1"/>
          <p:nvPr/>
        </p:nvSpPr>
        <p:spPr>
          <a:xfrm>
            <a:off x="14515969" y="2685544"/>
            <a:ext cx="2927676" cy="824678"/>
          </a:xfrm>
          <a:prstGeom prst="rect">
            <a:avLst/>
          </a:prstGeom>
        </p:spPr>
        <p:txBody>
          <a:bodyPr lIns="0" tIns="0" rIns="0" bIns="0" rtlCol="0" anchor="t">
            <a:spAutoFit/>
          </a:bodyPr>
          <a:lstStyle/>
          <a:p>
            <a:pPr algn="ctr">
              <a:lnSpc>
                <a:spcPts val="3295"/>
              </a:lnSpc>
            </a:pPr>
            <a:r>
              <a:rPr lang="tr-TR" sz="2354" b="1" noProof="1">
                <a:solidFill>
                  <a:srgbClr val="FFFFFF"/>
                </a:solidFill>
                <a:latin typeface="DejaVu Serif Bold"/>
                <a:ea typeface="DejaVu Serif Bold"/>
                <a:cs typeface="DejaVu Serif Bold"/>
                <a:sym typeface="DejaVu Serif Bold"/>
              </a:rPr>
              <a:t>Erasmus Koordinatörlüğü</a:t>
            </a:r>
          </a:p>
        </p:txBody>
      </p:sp>
      <p:sp>
        <p:nvSpPr>
          <p:cNvPr id="22" name="Freeform 22"/>
          <p:cNvSpPr/>
          <p:nvPr/>
        </p:nvSpPr>
        <p:spPr>
          <a:xfrm>
            <a:off x="4619842" y="5143500"/>
            <a:ext cx="2927676" cy="2927676"/>
          </a:xfrm>
          <a:custGeom>
            <a:avLst/>
            <a:gdLst/>
            <a:ahLst/>
            <a:cxnLst/>
            <a:rect l="l" t="t" r="r" b="b"/>
            <a:pathLst>
              <a:path w="2927676" h="2927676">
                <a:moveTo>
                  <a:pt x="0" y="0"/>
                </a:moveTo>
                <a:lnTo>
                  <a:pt x="2927675" y="0"/>
                </a:lnTo>
                <a:lnTo>
                  <a:pt x="2927675" y="2927676"/>
                </a:lnTo>
                <a:lnTo>
                  <a:pt x="0" y="29276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noProof="1"/>
          </a:p>
        </p:txBody>
      </p:sp>
      <p:sp>
        <p:nvSpPr>
          <p:cNvPr id="23" name="TextBox 23"/>
          <p:cNvSpPr txBox="1"/>
          <p:nvPr/>
        </p:nvSpPr>
        <p:spPr>
          <a:xfrm>
            <a:off x="4619842" y="5909528"/>
            <a:ext cx="2927676" cy="859444"/>
          </a:xfrm>
          <a:prstGeom prst="rect">
            <a:avLst/>
          </a:prstGeom>
        </p:spPr>
        <p:txBody>
          <a:bodyPr lIns="0" tIns="0" rIns="0" bIns="0" rtlCol="0" anchor="t">
            <a:spAutoFit/>
          </a:bodyPr>
          <a:lstStyle/>
          <a:p>
            <a:pPr algn="ctr">
              <a:lnSpc>
                <a:spcPts val="3404"/>
              </a:lnSpc>
            </a:pPr>
            <a:r>
              <a:rPr lang="tr-TR" sz="2431" b="1" noProof="1">
                <a:solidFill>
                  <a:srgbClr val="FFFFFF"/>
                </a:solidFill>
                <a:latin typeface="DejaVu Serif Bold"/>
                <a:ea typeface="DejaVu Serif Bold"/>
                <a:cs typeface="DejaVu Serif Bold"/>
                <a:sym typeface="DejaVu Serif Bold"/>
              </a:rPr>
              <a:t> Freemover Koordinatörlüğü</a:t>
            </a:r>
          </a:p>
        </p:txBody>
      </p:sp>
      <p:sp>
        <p:nvSpPr>
          <p:cNvPr id="24" name="Freeform 24"/>
          <p:cNvSpPr/>
          <p:nvPr/>
        </p:nvSpPr>
        <p:spPr>
          <a:xfrm>
            <a:off x="14515969" y="5124027"/>
            <a:ext cx="2927676" cy="2927676"/>
          </a:xfrm>
          <a:custGeom>
            <a:avLst/>
            <a:gdLst/>
            <a:ahLst/>
            <a:cxnLst/>
            <a:rect l="l" t="t" r="r" b="b"/>
            <a:pathLst>
              <a:path w="2927676" h="2927676">
                <a:moveTo>
                  <a:pt x="0" y="0"/>
                </a:moveTo>
                <a:lnTo>
                  <a:pt x="2927676" y="0"/>
                </a:lnTo>
                <a:lnTo>
                  <a:pt x="2927676" y="2927675"/>
                </a:lnTo>
                <a:lnTo>
                  <a:pt x="0" y="29276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noProof="1"/>
          </a:p>
        </p:txBody>
      </p:sp>
      <p:sp>
        <p:nvSpPr>
          <p:cNvPr id="25" name="TextBox 25"/>
          <p:cNvSpPr txBox="1"/>
          <p:nvPr/>
        </p:nvSpPr>
        <p:spPr>
          <a:xfrm>
            <a:off x="14515969" y="5890055"/>
            <a:ext cx="2927676" cy="444948"/>
          </a:xfrm>
          <a:prstGeom prst="rect">
            <a:avLst/>
          </a:prstGeom>
        </p:spPr>
        <p:txBody>
          <a:bodyPr lIns="0" tIns="0" rIns="0" bIns="0" rtlCol="0" anchor="t">
            <a:spAutoFit/>
          </a:bodyPr>
          <a:lstStyle/>
          <a:p>
            <a:pPr algn="ctr">
              <a:lnSpc>
                <a:spcPts val="3512"/>
              </a:lnSpc>
            </a:pPr>
            <a:r>
              <a:rPr lang="tr-TR" sz="2508" b="1" noProof="1">
                <a:solidFill>
                  <a:srgbClr val="FFFFFF"/>
                </a:solidFill>
                <a:latin typeface="DejaVu Serif Bold"/>
                <a:ea typeface="DejaVu Serif Bold"/>
                <a:cs typeface="DejaVu Serif Bold"/>
                <a:sym typeface="DejaVu Serif Bold"/>
              </a:rPr>
              <a:t> Yaz Okulu</a:t>
            </a:r>
          </a:p>
        </p:txBody>
      </p:sp>
      <p:sp>
        <p:nvSpPr>
          <p:cNvPr id="26" name="Freeform 26"/>
          <p:cNvSpPr/>
          <p:nvPr/>
        </p:nvSpPr>
        <p:spPr>
          <a:xfrm>
            <a:off x="8069411" y="5143500"/>
            <a:ext cx="2927676" cy="2927676"/>
          </a:xfrm>
          <a:custGeom>
            <a:avLst/>
            <a:gdLst/>
            <a:ahLst/>
            <a:cxnLst/>
            <a:rect l="l" t="t" r="r" b="b"/>
            <a:pathLst>
              <a:path w="2927676" h="2927676">
                <a:moveTo>
                  <a:pt x="0" y="0"/>
                </a:moveTo>
                <a:lnTo>
                  <a:pt x="2927676" y="0"/>
                </a:lnTo>
                <a:lnTo>
                  <a:pt x="2927676" y="2927676"/>
                </a:lnTo>
                <a:lnTo>
                  <a:pt x="0" y="292767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tr-TR" noProof="1"/>
          </a:p>
        </p:txBody>
      </p:sp>
      <p:sp>
        <p:nvSpPr>
          <p:cNvPr id="27" name="TextBox 27"/>
          <p:cNvSpPr txBox="1"/>
          <p:nvPr/>
        </p:nvSpPr>
        <p:spPr>
          <a:xfrm>
            <a:off x="8069411" y="5972662"/>
            <a:ext cx="2927676" cy="849405"/>
          </a:xfrm>
          <a:prstGeom prst="rect">
            <a:avLst/>
          </a:prstGeom>
        </p:spPr>
        <p:txBody>
          <a:bodyPr lIns="0" tIns="0" rIns="0" bIns="0" rtlCol="0" anchor="t">
            <a:spAutoFit/>
          </a:bodyPr>
          <a:lstStyle/>
          <a:p>
            <a:pPr algn="ctr">
              <a:lnSpc>
                <a:spcPts val="3372"/>
              </a:lnSpc>
            </a:pPr>
            <a:r>
              <a:rPr lang="tr-TR" sz="2408" b="1" noProof="1">
                <a:solidFill>
                  <a:srgbClr val="FFFFFF"/>
                </a:solidFill>
                <a:latin typeface="DejaVu Serif Bold"/>
                <a:ea typeface="DejaVu Serif Bold"/>
                <a:cs typeface="DejaVu Serif Bold"/>
                <a:sym typeface="DejaVu Serif Bold"/>
              </a:rPr>
              <a:t> Bologna Koordinatörlüğü</a:t>
            </a:r>
          </a:p>
        </p:txBody>
      </p:sp>
      <p:sp>
        <p:nvSpPr>
          <p:cNvPr id="28" name="Freeform 28"/>
          <p:cNvSpPr/>
          <p:nvPr/>
        </p:nvSpPr>
        <p:spPr>
          <a:xfrm>
            <a:off x="11330462" y="5124027"/>
            <a:ext cx="2927676" cy="2927676"/>
          </a:xfrm>
          <a:custGeom>
            <a:avLst/>
            <a:gdLst/>
            <a:ahLst/>
            <a:cxnLst/>
            <a:rect l="l" t="t" r="r" b="b"/>
            <a:pathLst>
              <a:path w="2927676" h="2927676">
                <a:moveTo>
                  <a:pt x="0" y="0"/>
                </a:moveTo>
                <a:lnTo>
                  <a:pt x="2927675" y="0"/>
                </a:lnTo>
                <a:lnTo>
                  <a:pt x="2927675" y="2927675"/>
                </a:lnTo>
                <a:lnTo>
                  <a:pt x="0" y="29276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tr-TR" noProof="1"/>
          </a:p>
        </p:txBody>
      </p:sp>
      <p:sp>
        <p:nvSpPr>
          <p:cNvPr id="29" name="TextBox 29"/>
          <p:cNvSpPr txBox="1"/>
          <p:nvPr/>
        </p:nvSpPr>
        <p:spPr>
          <a:xfrm>
            <a:off x="11330462" y="5890055"/>
            <a:ext cx="2927676" cy="886946"/>
          </a:xfrm>
          <a:prstGeom prst="rect">
            <a:avLst/>
          </a:prstGeom>
        </p:spPr>
        <p:txBody>
          <a:bodyPr lIns="0" tIns="0" rIns="0" bIns="0" rtlCol="0" anchor="t">
            <a:spAutoFit/>
          </a:bodyPr>
          <a:lstStyle/>
          <a:p>
            <a:pPr algn="ctr">
              <a:lnSpc>
                <a:spcPts val="3512"/>
              </a:lnSpc>
            </a:pPr>
            <a:r>
              <a:rPr lang="tr-TR" sz="2508" b="1" noProof="1">
                <a:solidFill>
                  <a:srgbClr val="FFFFFF"/>
                </a:solidFill>
                <a:latin typeface="DejaVu Serif Bold"/>
                <a:ea typeface="DejaVu Serif Bold"/>
                <a:cs typeface="DejaVu Serif Bold"/>
                <a:sym typeface="DejaVu Serif Bold"/>
              </a:rPr>
              <a:t>Kalite Komisyonu</a:t>
            </a:r>
          </a:p>
        </p:txBody>
      </p:sp>
      <p:sp>
        <p:nvSpPr>
          <p:cNvPr id="30" name="TextBox 30"/>
          <p:cNvSpPr txBox="1"/>
          <p:nvPr/>
        </p:nvSpPr>
        <p:spPr>
          <a:xfrm>
            <a:off x="803469" y="9258898"/>
            <a:ext cx="17484531" cy="439608"/>
          </a:xfrm>
          <a:prstGeom prst="rect">
            <a:avLst/>
          </a:prstGeom>
        </p:spPr>
        <p:txBody>
          <a:bodyPr lIns="0" tIns="0" rIns="0" bIns="0" rtlCol="0" anchor="t">
            <a:spAutoFit/>
          </a:bodyPr>
          <a:lstStyle/>
          <a:p>
            <a:pPr algn="ctr">
              <a:lnSpc>
                <a:spcPts val="3780"/>
              </a:lnSpc>
            </a:pPr>
            <a:r>
              <a:rPr lang="tr-TR" sz="2400" b="1" noProof="1">
                <a:solidFill>
                  <a:srgbClr val="2D323D"/>
                </a:solidFill>
                <a:latin typeface="DejaVu Serif Bold"/>
                <a:ea typeface="DejaVu Serif Bold"/>
                <a:cs typeface="DejaVu Serif Bold"/>
                <a:sym typeface="DejaVu Serif Bold"/>
              </a:rPr>
              <a:t>Bölümümüz komisyonları ve görevli öğretim elemanları hakkında ayrıntılı bilgi için </a:t>
            </a:r>
            <a:r>
              <a:rPr lang="tr-TR" sz="2400" b="1" u="sng" noProof="1">
                <a:solidFill>
                  <a:srgbClr val="2D323D"/>
                </a:solidFill>
                <a:latin typeface="DejaVu Serif Bold"/>
                <a:ea typeface="DejaVu Serif Bold"/>
                <a:cs typeface="DejaVu Serif Bold"/>
                <a:sym typeface="DejaVu Serif Bold"/>
                <a:hlinkClick r:id="rId23" tooltip="https://uludag.edu.tr/iktisat/konu/view?id=9856&amp;title=komisyonlar"/>
              </a:rPr>
              <a:t>tıklayınız.</a:t>
            </a:r>
          </a:p>
        </p:txBody>
      </p:sp>
      <p:sp>
        <p:nvSpPr>
          <p:cNvPr id="3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3C4F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735976">
            <a:off x="14695181" y="-1400491"/>
            <a:ext cx="3704009" cy="12363726"/>
            <a:chOff x="0" y="0"/>
            <a:chExt cx="1841500" cy="6146800"/>
          </a:xfrm>
        </p:grpSpPr>
        <p:sp>
          <p:nvSpPr>
            <p:cNvPr id="3" name="Freeform 3"/>
            <p:cNvSpPr/>
            <p:nvPr/>
          </p:nvSpPr>
          <p:spPr>
            <a:xfrm rot="-5400000">
              <a:off x="-95250" y="158750"/>
              <a:ext cx="2032000" cy="1765300"/>
            </a:xfrm>
            <a:custGeom>
              <a:avLst/>
              <a:gdLst/>
              <a:ahLst/>
              <a:cxnLst/>
              <a:rect l="l" t="t" r="r" b="b"/>
              <a:pathLst>
                <a:path w="2032000" h="1765300">
                  <a:moveTo>
                    <a:pt x="0" y="1765300"/>
                  </a:moveTo>
                  <a:lnTo>
                    <a:pt x="0" y="0"/>
                  </a:lnTo>
                  <a:lnTo>
                    <a:pt x="2032000" y="0"/>
                  </a:lnTo>
                  <a:lnTo>
                    <a:pt x="2032000" y="1765300"/>
                  </a:lnTo>
                  <a:lnTo>
                    <a:pt x="0" y="1765300"/>
                  </a:lnTo>
                  <a:close/>
                </a:path>
              </a:pathLst>
            </a:custGeom>
            <a:blipFill>
              <a:blip r:embed="rId2"/>
              <a:stretch>
                <a:fillRect l="-11056" r="-11056"/>
              </a:stretch>
            </a:blipFill>
          </p:spPr>
          <p:txBody>
            <a:bodyPr/>
            <a:lstStyle/>
            <a:p>
              <a:endParaRPr lang="tr-TR" noProof="1"/>
            </a:p>
          </p:txBody>
        </p:sp>
        <p:sp>
          <p:nvSpPr>
            <p:cNvPr id="4" name="Freeform 4"/>
            <p:cNvSpPr/>
            <p:nvPr/>
          </p:nvSpPr>
          <p:spPr>
            <a:xfrm>
              <a:off x="38100" y="2070100"/>
              <a:ext cx="1765300" cy="2019300"/>
            </a:xfrm>
            <a:custGeom>
              <a:avLst/>
              <a:gdLst/>
              <a:ahLst/>
              <a:cxnLst/>
              <a:rect l="l" t="t" r="r" b="b"/>
              <a:pathLst>
                <a:path w="1765300" h="2019300">
                  <a:moveTo>
                    <a:pt x="1765300" y="2019300"/>
                  </a:moveTo>
                  <a:lnTo>
                    <a:pt x="0" y="2019300"/>
                  </a:lnTo>
                  <a:lnTo>
                    <a:pt x="0" y="0"/>
                  </a:lnTo>
                  <a:lnTo>
                    <a:pt x="1765300" y="0"/>
                  </a:lnTo>
                  <a:lnTo>
                    <a:pt x="1765300" y="2019300"/>
                  </a:lnTo>
                  <a:close/>
                </a:path>
              </a:pathLst>
            </a:custGeom>
            <a:blipFill>
              <a:blip r:embed="rId3"/>
              <a:stretch>
                <a:fillRect l="-26258" r="-26258"/>
              </a:stretch>
            </a:blipFill>
          </p:spPr>
          <p:txBody>
            <a:bodyPr/>
            <a:lstStyle/>
            <a:p>
              <a:endParaRPr lang="tr-TR" noProof="1"/>
            </a:p>
          </p:txBody>
        </p:sp>
        <p:sp>
          <p:nvSpPr>
            <p:cNvPr id="5" name="Freeform 5"/>
            <p:cNvSpPr/>
            <p:nvPr/>
          </p:nvSpPr>
          <p:spPr>
            <a:xfrm>
              <a:off x="38100" y="4089400"/>
              <a:ext cx="1765300" cy="2019300"/>
            </a:xfrm>
            <a:custGeom>
              <a:avLst/>
              <a:gdLst/>
              <a:ahLst/>
              <a:cxnLst/>
              <a:rect l="l" t="t" r="r" b="b"/>
              <a:pathLst>
                <a:path w="1765300" h="2019300">
                  <a:moveTo>
                    <a:pt x="1765300" y="2019300"/>
                  </a:moveTo>
                  <a:lnTo>
                    <a:pt x="0" y="2019300"/>
                  </a:lnTo>
                  <a:lnTo>
                    <a:pt x="0" y="0"/>
                  </a:lnTo>
                  <a:lnTo>
                    <a:pt x="1765300" y="0"/>
                  </a:lnTo>
                  <a:lnTo>
                    <a:pt x="1765300" y="2019300"/>
                  </a:lnTo>
                  <a:close/>
                </a:path>
              </a:pathLst>
            </a:custGeom>
            <a:blipFill>
              <a:blip r:embed="rId4"/>
              <a:stretch>
                <a:fillRect l="-66425" r="-66425"/>
              </a:stretch>
            </a:blipFill>
          </p:spPr>
          <p:txBody>
            <a:bodyPr/>
            <a:lstStyle/>
            <a:p>
              <a:endParaRPr lang="tr-TR" noProof="1"/>
            </a:p>
          </p:txBody>
        </p:sp>
        <p:sp>
          <p:nvSpPr>
            <p:cNvPr id="6" name="Freeform 6"/>
            <p:cNvSpPr/>
            <p:nvPr/>
          </p:nvSpPr>
          <p:spPr>
            <a:xfrm>
              <a:off x="0" y="0"/>
              <a:ext cx="1841500" cy="6146800"/>
            </a:xfrm>
            <a:custGeom>
              <a:avLst/>
              <a:gdLst/>
              <a:ahLst/>
              <a:cxnLst/>
              <a:rect l="l" t="t" r="r" b="b"/>
              <a:pathLst>
                <a:path w="1841500" h="6146800">
                  <a:moveTo>
                    <a:pt x="1841500" y="6146800"/>
                  </a:moveTo>
                  <a:lnTo>
                    <a:pt x="0" y="6146800"/>
                  </a:lnTo>
                  <a:lnTo>
                    <a:pt x="0" y="0"/>
                  </a:lnTo>
                  <a:lnTo>
                    <a:pt x="1841500" y="0"/>
                  </a:lnTo>
                  <a:lnTo>
                    <a:pt x="1841500" y="6146800"/>
                  </a:lnTo>
                  <a:close/>
                </a:path>
              </a:pathLst>
            </a:custGeom>
            <a:blipFill>
              <a:blip r:embed="rId5"/>
              <a:stretch>
                <a:fillRect t="-140" b="-140"/>
              </a:stretch>
            </a:blipFill>
          </p:spPr>
          <p:txBody>
            <a:bodyPr/>
            <a:lstStyle/>
            <a:p>
              <a:endParaRPr lang="tr-TR" noProof="1"/>
            </a:p>
          </p:txBody>
        </p:sp>
      </p:grpSp>
      <p:grpSp>
        <p:nvGrpSpPr>
          <p:cNvPr id="7" name="Group 7"/>
          <p:cNvGrpSpPr/>
          <p:nvPr/>
        </p:nvGrpSpPr>
        <p:grpSpPr>
          <a:xfrm>
            <a:off x="-180276" y="-372120"/>
            <a:ext cx="1164021" cy="11031239"/>
            <a:chOff x="0" y="0"/>
            <a:chExt cx="306573" cy="2905347"/>
          </a:xfrm>
        </p:grpSpPr>
        <p:sp>
          <p:nvSpPr>
            <p:cNvPr id="8" name="Freeform 8"/>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203D86"/>
            </a:solidFill>
          </p:spPr>
          <p:txBody>
            <a:bodyPr/>
            <a:lstStyle/>
            <a:p>
              <a:endParaRPr lang="tr-TR" noProof="1"/>
            </a:p>
          </p:txBody>
        </p:sp>
        <p:sp>
          <p:nvSpPr>
            <p:cNvPr id="9" name="TextBox 9"/>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10" name="Group 10"/>
          <p:cNvGrpSpPr/>
          <p:nvPr/>
        </p:nvGrpSpPr>
        <p:grpSpPr>
          <a:xfrm>
            <a:off x="89680" y="98021"/>
            <a:ext cx="624109" cy="62410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40" r="-340"/>
              </a:stretch>
            </a:blipFill>
            <a:ln w="47625" cap="sq">
              <a:solidFill>
                <a:srgbClr val="D9C179"/>
              </a:solidFill>
              <a:prstDash val="solid"/>
              <a:miter/>
            </a:ln>
          </p:spPr>
          <p:txBody>
            <a:bodyPr/>
            <a:lstStyle/>
            <a:p>
              <a:endParaRPr lang="tr-TR" noProof="1"/>
            </a:p>
          </p:txBody>
        </p:sp>
      </p:grpSp>
      <p:sp>
        <p:nvSpPr>
          <p:cNvPr id="12" name="TextBox 12"/>
          <p:cNvSpPr txBox="1"/>
          <p:nvPr/>
        </p:nvSpPr>
        <p:spPr>
          <a:xfrm>
            <a:off x="1183694" y="805198"/>
            <a:ext cx="8446481" cy="1377949"/>
          </a:xfrm>
          <a:prstGeom prst="rect">
            <a:avLst/>
          </a:prstGeom>
        </p:spPr>
        <p:txBody>
          <a:bodyPr lIns="0" tIns="0" rIns="0" bIns="0" rtlCol="0" anchor="t">
            <a:spAutoFit/>
          </a:bodyPr>
          <a:lstStyle/>
          <a:p>
            <a:pPr algn="l">
              <a:lnSpc>
                <a:spcPts val="11200"/>
              </a:lnSpc>
            </a:pPr>
            <a:r>
              <a:rPr lang="tr-TR" sz="8000" b="1" noProof="1">
                <a:solidFill>
                  <a:srgbClr val="203D86"/>
                </a:solidFill>
                <a:latin typeface="Gotham Bold"/>
                <a:ea typeface="Gotham Bold"/>
                <a:cs typeface="Gotham Bold"/>
                <a:sym typeface="Gotham Bold"/>
              </a:rPr>
              <a:t>ERASMUS</a:t>
            </a:r>
          </a:p>
        </p:txBody>
      </p:sp>
      <p:sp>
        <p:nvSpPr>
          <p:cNvPr id="13" name="TextBox 13"/>
          <p:cNvSpPr txBox="1"/>
          <p:nvPr/>
        </p:nvSpPr>
        <p:spPr>
          <a:xfrm>
            <a:off x="1238922" y="1946853"/>
            <a:ext cx="10185787" cy="1174552"/>
          </a:xfrm>
          <a:prstGeom prst="rect">
            <a:avLst/>
          </a:prstGeom>
        </p:spPr>
        <p:txBody>
          <a:bodyPr lIns="0" tIns="0" rIns="0" bIns="0" rtlCol="0" anchor="t">
            <a:spAutoFit/>
          </a:bodyPr>
          <a:lstStyle/>
          <a:p>
            <a:pPr algn="l">
              <a:lnSpc>
                <a:spcPts val="10080"/>
              </a:lnSpc>
            </a:pPr>
            <a:r>
              <a:rPr lang="tr-TR" sz="6000" b="1" noProof="1">
                <a:solidFill>
                  <a:srgbClr val="FFFFFF"/>
                </a:solidFill>
                <a:latin typeface="Gotham Bold"/>
                <a:ea typeface="Gotham Bold"/>
                <a:cs typeface="Gotham Bold"/>
                <a:sym typeface="Gotham Bold"/>
              </a:rPr>
              <a:t>DEĞİŞİM PROGRAMI</a:t>
            </a:r>
          </a:p>
        </p:txBody>
      </p:sp>
      <p:sp>
        <p:nvSpPr>
          <p:cNvPr id="15" name="TextBox 15"/>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6" name="TextBox 16"/>
          <p:cNvSpPr txBox="1"/>
          <p:nvPr/>
        </p:nvSpPr>
        <p:spPr>
          <a:xfrm>
            <a:off x="1244729" y="3586447"/>
            <a:ext cx="12596802" cy="5199308"/>
          </a:xfrm>
          <a:prstGeom prst="rect">
            <a:avLst/>
          </a:prstGeom>
        </p:spPr>
        <p:txBody>
          <a:bodyPr lIns="0" tIns="0" rIns="0" bIns="0" rtlCol="0" anchor="t">
            <a:spAutoFit/>
          </a:bodyPr>
          <a:lstStyle/>
          <a:p>
            <a:pPr algn="just">
              <a:lnSpc>
                <a:spcPts val="3448"/>
              </a:lnSpc>
              <a:spcBef>
                <a:spcPct val="0"/>
              </a:spcBef>
            </a:pPr>
            <a:r>
              <a:rPr lang="tr-TR" sz="2463" b="1" noProof="1">
                <a:solidFill>
                  <a:schemeClr val="bg1"/>
                </a:solidFill>
                <a:latin typeface="DejaVu Serif Bold"/>
                <a:ea typeface="DejaVu Serif Bold"/>
                <a:cs typeface="DejaVu Serif Bold"/>
                <a:sym typeface="DejaVu Serif Bold"/>
              </a:rPr>
              <a:t>Erasmus Avrupa Birliği Eğitim ve Gençlik Programlarından Hayat Boyu Öğrenme Programı bünyesinde yüksek öğretim düzeyindeki işbirliğine dayanan bir programdır. Program, sağladığı hibeler ile yüksek öğretim kurumlarının birbirleri ile ortak projeler üretmesini, kısa süreli öğrenci ve personel değişimini amaçlamaktadır. </a:t>
            </a:r>
          </a:p>
          <a:p>
            <a:pPr algn="just">
              <a:lnSpc>
                <a:spcPts val="3448"/>
              </a:lnSpc>
              <a:spcBef>
                <a:spcPct val="0"/>
              </a:spcBef>
            </a:pPr>
            <a:r>
              <a:rPr lang="tr-TR" sz="2463" b="1" noProof="1">
                <a:solidFill>
                  <a:schemeClr val="bg1"/>
                </a:solidFill>
                <a:latin typeface="DejaVu Serif Bold"/>
                <a:ea typeface="DejaVu Serif Bold"/>
                <a:cs typeface="DejaVu Serif Bold"/>
                <a:sym typeface="DejaVu Serif Bold"/>
              </a:rPr>
              <a:t>Fakültemiz, her geçen sene daha çok öğrencinin bu değişim programından yararlanmasını  desteklemektedir. Erasmus değişim programının kesintisiz ve sorunsuz bir şekilde işlemesi bölümümüz Erasmus koordinatörü ve koordinatör yardımcıları tarafından sağlanmaktadır.</a:t>
            </a:r>
          </a:p>
          <a:p>
            <a:pPr algn="ctr">
              <a:lnSpc>
                <a:spcPts val="3448"/>
              </a:lnSpc>
              <a:spcBef>
                <a:spcPct val="0"/>
              </a:spcBef>
            </a:pPr>
            <a:endParaRPr lang="tr-TR" sz="2463" b="1" noProof="1">
              <a:solidFill>
                <a:srgbClr val="FFFFFF"/>
              </a:solidFill>
              <a:latin typeface="DejaVu Serif Bold"/>
              <a:ea typeface="DejaVu Serif Bold"/>
              <a:cs typeface="DejaVu Serif Bold"/>
              <a:sym typeface="DejaVu Serif Bold"/>
            </a:endParaRPr>
          </a:p>
          <a:p>
            <a:pPr algn="l">
              <a:lnSpc>
                <a:spcPts val="3448"/>
              </a:lnSpc>
              <a:spcBef>
                <a:spcPct val="0"/>
              </a:spcBef>
            </a:pPr>
            <a:endParaRPr lang="tr-TR" sz="2463" b="1" noProof="1">
              <a:solidFill>
                <a:srgbClr val="FFFFFF"/>
              </a:solidFill>
              <a:latin typeface="DejaVu Serif Bold"/>
              <a:ea typeface="DejaVu Serif Bold"/>
              <a:cs typeface="DejaVu Serif Bold"/>
              <a:sym typeface="DejaVu Serif Bold"/>
            </a:endParaRPr>
          </a:p>
        </p:txBody>
      </p:sp>
      <p:sp>
        <p:nvSpPr>
          <p:cNvPr id="17" name="TextBox 17"/>
          <p:cNvSpPr txBox="1"/>
          <p:nvPr/>
        </p:nvSpPr>
        <p:spPr>
          <a:xfrm>
            <a:off x="713789" y="9366195"/>
            <a:ext cx="12351869" cy="420371"/>
          </a:xfrm>
          <a:prstGeom prst="rect">
            <a:avLst/>
          </a:prstGeom>
        </p:spPr>
        <p:txBody>
          <a:bodyPr lIns="0" tIns="0" rIns="0" bIns="0" rtlCol="0" anchor="t">
            <a:spAutoFit/>
          </a:bodyPr>
          <a:lstStyle/>
          <a:p>
            <a:pPr algn="ctr">
              <a:lnSpc>
                <a:spcPts val="3640"/>
              </a:lnSpc>
              <a:spcBef>
                <a:spcPct val="0"/>
              </a:spcBef>
            </a:pPr>
            <a:r>
              <a:rPr lang="tr-TR" sz="2400" b="1" noProof="1">
                <a:solidFill>
                  <a:srgbClr val="FFFFFF"/>
                </a:solidFill>
                <a:latin typeface="DejaVu Serif Bold"/>
                <a:ea typeface="DejaVu Serif Bold"/>
                <a:cs typeface="DejaVu Serif Bold"/>
                <a:sym typeface="DejaVu Serif Bold"/>
              </a:rPr>
              <a:t>Erasmus değişim programı hakkında ayrıntılı bilgi için </a:t>
            </a:r>
            <a:r>
              <a:rPr lang="tr-TR" sz="2400" b="1" u="sng" noProof="1">
                <a:solidFill>
                  <a:srgbClr val="FFFFFF"/>
                </a:solidFill>
                <a:latin typeface="DejaVu Serif Bold"/>
                <a:ea typeface="DejaVu Serif Bold"/>
                <a:cs typeface="DejaVu Serif Bold"/>
                <a:sym typeface="DejaVu Serif Bold"/>
                <a:hlinkClick r:id="rId7" tooltip="https://uludag.edu.tr/erasmus"/>
              </a:rPr>
              <a:t>tıklayınız</a:t>
            </a:r>
            <a:r>
              <a:rPr lang="tr-TR" sz="2400" b="1" noProof="1">
                <a:solidFill>
                  <a:srgbClr val="FFFFFF"/>
                </a:solidFill>
                <a:latin typeface="DejaVu Serif Bold"/>
                <a:ea typeface="DejaVu Serif Bold"/>
                <a:cs typeface="DejaVu Serif Bold"/>
                <a:sym typeface="DejaVu Serif Bold"/>
              </a:rPr>
              <a:t>.</a:t>
            </a:r>
          </a:p>
        </p:txBody>
      </p:sp>
      <p:sp>
        <p:nvSpPr>
          <p:cNvPr id="18"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CE6"/>
        </a:solidFill>
        <a:effectLst/>
      </p:bgPr>
    </p:bg>
    <p:spTree>
      <p:nvGrpSpPr>
        <p:cNvPr id="1" name=""/>
        <p:cNvGrpSpPr/>
        <p:nvPr/>
      </p:nvGrpSpPr>
      <p:grpSpPr>
        <a:xfrm>
          <a:off x="0" y="0"/>
          <a:ext cx="0" cy="0"/>
          <a:chOff x="0" y="0"/>
          <a:chExt cx="0" cy="0"/>
        </a:xfrm>
      </p:grpSpPr>
      <p:grpSp>
        <p:nvGrpSpPr>
          <p:cNvPr id="2" name="Group 2"/>
          <p:cNvGrpSpPr/>
          <p:nvPr/>
        </p:nvGrpSpPr>
        <p:grpSpPr>
          <a:xfrm>
            <a:off x="947648" y="-175260"/>
            <a:ext cx="17340352" cy="5126554"/>
            <a:chOff x="0" y="0"/>
            <a:chExt cx="23120469" cy="6835406"/>
          </a:xfrm>
        </p:grpSpPr>
        <p:pic>
          <p:nvPicPr>
            <p:cNvPr id="3" name="Picture 3"/>
            <p:cNvPicPr>
              <a:picLocks noChangeAspect="1"/>
            </p:cNvPicPr>
            <p:nvPr/>
          </p:nvPicPr>
          <p:blipFill>
            <a:blip r:embed="rId2">
              <a:alphaModFix amt="31000"/>
            </a:blip>
            <a:srcRect t="41390" b="230"/>
            <a:stretch>
              <a:fillRect/>
            </a:stretch>
          </p:blipFill>
          <p:spPr>
            <a:xfrm>
              <a:off x="0" y="0"/>
              <a:ext cx="23120469" cy="6835406"/>
            </a:xfrm>
            <a:prstGeom prst="rect">
              <a:avLst/>
            </a:prstGeom>
          </p:spPr>
        </p:pic>
      </p:grpSp>
      <p:grpSp>
        <p:nvGrpSpPr>
          <p:cNvPr id="4" name="Group 4"/>
          <p:cNvGrpSpPr/>
          <p:nvPr/>
        </p:nvGrpSpPr>
        <p:grpSpPr>
          <a:xfrm>
            <a:off x="-135321" y="-391593"/>
            <a:ext cx="1164021" cy="11031239"/>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914D"/>
            </a:soli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12766806" y="2716933"/>
            <a:ext cx="5263059" cy="5524563"/>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1428" r="-21428"/>
              </a:stretch>
            </a:blipFill>
          </p:spPr>
          <p:txBody>
            <a:bodyPr/>
            <a:lstStyle/>
            <a:p>
              <a:endParaRPr lang="tr-TR" noProof="1"/>
            </a:p>
          </p:txBody>
        </p:sp>
      </p:grpSp>
      <p:grpSp>
        <p:nvGrpSpPr>
          <p:cNvPr id="9" name="Group 9"/>
          <p:cNvGrpSpPr/>
          <p:nvPr/>
        </p:nvGrpSpPr>
        <p:grpSpPr>
          <a:xfrm>
            <a:off x="13258800" y="3101513"/>
            <a:ext cx="4161303" cy="4464679"/>
            <a:chOff x="0" y="0"/>
            <a:chExt cx="451112" cy="484000"/>
          </a:xfrm>
        </p:grpSpPr>
        <p:sp>
          <p:nvSpPr>
            <p:cNvPr id="10" name="Freeform 10"/>
            <p:cNvSpPr/>
            <p:nvPr/>
          </p:nvSpPr>
          <p:spPr>
            <a:xfrm>
              <a:off x="0" y="0"/>
              <a:ext cx="451112" cy="484000"/>
            </a:xfrm>
            <a:custGeom>
              <a:avLst/>
              <a:gdLst/>
              <a:ahLst/>
              <a:cxnLst/>
              <a:rect l="l" t="t" r="r" b="b"/>
              <a:pathLst>
                <a:path w="451112" h="484000">
                  <a:moveTo>
                    <a:pt x="0" y="0"/>
                  </a:moveTo>
                  <a:lnTo>
                    <a:pt x="451112" y="0"/>
                  </a:lnTo>
                  <a:lnTo>
                    <a:pt x="451112" y="484000"/>
                  </a:lnTo>
                  <a:lnTo>
                    <a:pt x="0" y="484000"/>
                  </a:lnTo>
                  <a:close/>
                </a:path>
              </a:pathLst>
            </a:custGeom>
            <a:solidFill>
              <a:srgbClr val="000000">
                <a:alpha val="0"/>
              </a:srgbClr>
            </a:solidFill>
            <a:ln w="38100" cap="sq">
              <a:solidFill>
                <a:srgbClr val="FF914D"/>
              </a:solidFill>
              <a:prstDash val="solid"/>
              <a:miter/>
            </a:ln>
          </p:spPr>
          <p:txBody>
            <a:bodyPr/>
            <a:lstStyle/>
            <a:p>
              <a:endParaRPr lang="tr-TR" noProof="1"/>
            </a:p>
          </p:txBody>
        </p:sp>
        <p:sp>
          <p:nvSpPr>
            <p:cNvPr id="11" name="TextBox 11"/>
            <p:cNvSpPr txBox="1"/>
            <p:nvPr/>
          </p:nvSpPr>
          <p:spPr>
            <a:xfrm>
              <a:off x="0" y="-57150"/>
              <a:ext cx="451112" cy="541150"/>
            </a:xfrm>
            <a:prstGeom prst="rect">
              <a:avLst/>
            </a:prstGeom>
          </p:spPr>
          <p:txBody>
            <a:bodyPr lIns="50800" tIns="50800" rIns="50800" bIns="50800" rtlCol="0" anchor="ctr"/>
            <a:lstStyle/>
            <a:p>
              <a:pPr algn="ctr">
                <a:lnSpc>
                  <a:spcPts val="3580"/>
                </a:lnSpc>
              </a:pPr>
              <a:endParaRPr lang="tr-TR" noProof="1"/>
            </a:p>
          </p:txBody>
        </p:sp>
      </p:grpSp>
      <p:grpSp>
        <p:nvGrpSpPr>
          <p:cNvPr id="12" name="Group 12"/>
          <p:cNvGrpSpPr/>
          <p:nvPr/>
        </p:nvGrpSpPr>
        <p:grpSpPr>
          <a:xfrm>
            <a:off x="89680" y="98021"/>
            <a:ext cx="624109" cy="62410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40" r="-340"/>
              </a:stretch>
            </a:blipFill>
            <a:ln w="47625" cap="sq">
              <a:solidFill>
                <a:srgbClr val="D9C179"/>
              </a:solidFill>
              <a:prstDash val="solid"/>
              <a:miter/>
            </a:ln>
          </p:spPr>
          <p:txBody>
            <a:bodyPr/>
            <a:lstStyle/>
            <a:p>
              <a:endParaRPr lang="tr-TR" noProof="1"/>
            </a:p>
          </p:txBody>
        </p:sp>
      </p:grpSp>
      <p:sp>
        <p:nvSpPr>
          <p:cNvPr id="14" name="TextBox 14"/>
          <p:cNvSpPr txBox="1"/>
          <p:nvPr/>
        </p:nvSpPr>
        <p:spPr>
          <a:xfrm>
            <a:off x="1441888" y="881146"/>
            <a:ext cx="7702112" cy="1886670"/>
          </a:xfrm>
          <a:prstGeom prst="rect">
            <a:avLst/>
          </a:prstGeom>
        </p:spPr>
        <p:txBody>
          <a:bodyPr lIns="0" tIns="0" rIns="0" bIns="0" rtlCol="0" anchor="t">
            <a:spAutoFit/>
          </a:bodyPr>
          <a:lstStyle/>
          <a:p>
            <a:pPr algn="l">
              <a:lnSpc>
                <a:spcPts val="16849"/>
              </a:lnSpc>
            </a:pPr>
            <a:r>
              <a:rPr lang="tr-TR" sz="8000" noProof="1">
                <a:solidFill>
                  <a:srgbClr val="E12E1D"/>
                </a:solidFill>
                <a:latin typeface="Gotham"/>
                <a:ea typeface="Gotham"/>
                <a:cs typeface="Gotham"/>
                <a:sym typeface="Gotham"/>
              </a:rPr>
              <a:t>FARABİ</a:t>
            </a:r>
          </a:p>
        </p:txBody>
      </p:sp>
      <p:sp>
        <p:nvSpPr>
          <p:cNvPr id="15" name="TextBox 15"/>
          <p:cNvSpPr txBox="1"/>
          <p:nvPr/>
        </p:nvSpPr>
        <p:spPr>
          <a:xfrm>
            <a:off x="1441888" y="2535987"/>
            <a:ext cx="10084620" cy="1075294"/>
          </a:xfrm>
          <a:prstGeom prst="rect">
            <a:avLst/>
          </a:prstGeom>
        </p:spPr>
        <p:txBody>
          <a:bodyPr wrap="square" lIns="0" tIns="0" rIns="0" bIns="0" rtlCol="0" anchor="t">
            <a:spAutoFit/>
          </a:bodyPr>
          <a:lstStyle/>
          <a:p>
            <a:pPr algn="l">
              <a:lnSpc>
                <a:spcPts val="9100"/>
              </a:lnSpc>
            </a:pPr>
            <a:r>
              <a:rPr lang="tr-TR" sz="6000" noProof="1">
                <a:solidFill>
                  <a:srgbClr val="301F15"/>
                </a:solidFill>
                <a:latin typeface="Gotham"/>
                <a:ea typeface="Gotham"/>
                <a:cs typeface="Gotham"/>
                <a:sym typeface="Gotham"/>
              </a:rPr>
              <a:t>DEĞİŞİM PROGRAMI</a:t>
            </a:r>
          </a:p>
        </p:txBody>
      </p:sp>
      <p:sp>
        <p:nvSpPr>
          <p:cNvPr id="17" name="TextBox 17"/>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8" name="TextBox 18"/>
          <p:cNvSpPr txBox="1"/>
          <p:nvPr/>
        </p:nvSpPr>
        <p:spPr>
          <a:xfrm>
            <a:off x="1301773" y="4283562"/>
            <a:ext cx="11051845" cy="3688827"/>
          </a:xfrm>
          <a:prstGeom prst="rect">
            <a:avLst/>
          </a:prstGeom>
        </p:spPr>
        <p:txBody>
          <a:bodyPr lIns="0" tIns="0" rIns="0" bIns="0" rtlCol="0" anchor="t">
            <a:spAutoFit/>
          </a:bodyPr>
          <a:lstStyle/>
          <a:p>
            <a:pPr algn="just">
              <a:lnSpc>
                <a:spcPts val="2915"/>
              </a:lnSpc>
              <a:spcBef>
                <a:spcPct val="0"/>
              </a:spcBef>
            </a:pPr>
            <a:r>
              <a:rPr lang="tr-TR" sz="2082" b="1" noProof="1">
                <a:solidFill>
                  <a:srgbClr val="000000"/>
                </a:solidFill>
                <a:latin typeface="DejaVu Serif Bold"/>
                <a:ea typeface="DejaVu Serif Bold"/>
                <a:cs typeface="DejaVu Serif Bold"/>
                <a:sym typeface="DejaVu Serif Bold"/>
              </a:rPr>
              <a:t>Farabi Değişim Programı, üniversite ve yüksek teknoloji enstitüleri bünyesinde ön lisans, lisans, yüksek lisans ve doktora düzeyinde eğitim-öğretim yapan yükseköğretim kurumları arasında öğrenci ve öğretim üyesi değişim programıdır. Farabi Değişim Programı, öğrenci veya öğretim üyelerinin bir veya iki yarıyıl süresince kendi kurumlarının dışında bir yükseköğretim kurumunda eğitim ve öğretim faaliyetlerine devam etmelerini amaçlamaktadır.</a:t>
            </a:r>
          </a:p>
          <a:p>
            <a:pPr algn="just">
              <a:lnSpc>
                <a:spcPts val="2915"/>
              </a:lnSpc>
              <a:spcBef>
                <a:spcPct val="0"/>
              </a:spcBef>
            </a:pPr>
            <a:r>
              <a:rPr lang="tr-TR" sz="2082" b="1" noProof="1">
                <a:solidFill>
                  <a:srgbClr val="000000"/>
                </a:solidFill>
                <a:latin typeface="DejaVu Serif Bold"/>
                <a:ea typeface="DejaVu Serif Bold"/>
                <a:cs typeface="DejaVu Serif Bold"/>
                <a:sym typeface="DejaVu Serif Bold"/>
              </a:rPr>
              <a:t>Bölümümüz Farabi koordinatörü ve koordinatör yardımcıları aracılığı ile süreçlerin kesintisiz ve sorunsuz bir şekilde ilerlemesini sağlamaktadır. </a:t>
            </a:r>
          </a:p>
          <a:p>
            <a:pPr algn="l">
              <a:lnSpc>
                <a:spcPts val="2915"/>
              </a:lnSpc>
              <a:spcBef>
                <a:spcPct val="0"/>
              </a:spcBef>
            </a:pPr>
            <a:endParaRPr lang="tr-TR" sz="2082" b="1" noProof="1">
              <a:solidFill>
                <a:srgbClr val="000000"/>
              </a:solidFill>
              <a:latin typeface="DejaVu Serif Bold"/>
              <a:ea typeface="DejaVu Serif Bold"/>
              <a:cs typeface="DejaVu Serif Bold"/>
              <a:sym typeface="DejaVu Serif Bold"/>
            </a:endParaRPr>
          </a:p>
        </p:txBody>
      </p:sp>
      <p:sp>
        <p:nvSpPr>
          <p:cNvPr id="19" name="TextBox 19"/>
          <p:cNvSpPr txBox="1"/>
          <p:nvPr/>
        </p:nvSpPr>
        <p:spPr>
          <a:xfrm>
            <a:off x="263864" y="9293922"/>
            <a:ext cx="11063407" cy="410753"/>
          </a:xfrm>
          <a:prstGeom prst="rect">
            <a:avLst/>
          </a:prstGeom>
        </p:spPr>
        <p:txBody>
          <a:bodyPr lIns="0" tIns="0" rIns="0" bIns="0" rtlCol="0" anchor="t">
            <a:spAutoFit/>
          </a:bodyPr>
          <a:lstStyle/>
          <a:p>
            <a:pPr algn="ctr">
              <a:lnSpc>
                <a:spcPts val="3500"/>
              </a:lnSpc>
              <a:spcBef>
                <a:spcPct val="0"/>
              </a:spcBef>
            </a:pPr>
            <a:r>
              <a:rPr lang="tr-TR" sz="2000" b="1" noProof="1">
                <a:solidFill>
                  <a:srgbClr val="000000"/>
                </a:solidFill>
                <a:latin typeface="DejaVu Serif Bold"/>
                <a:ea typeface="DejaVu Serif Bold"/>
                <a:cs typeface="DejaVu Serif Bold"/>
                <a:sym typeface="DejaVu Serif Bold"/>
              </a:rPr>
              <a:t>Farabi değişim programı hakkında detaylı bilgi için </a:t>
            </a:r>
            <a:r>
              <a:rPr lang="tr-TR" sz="2000" b="1" u="sng" noProof="1">
                <a:solidFill>
                  <a:srgbClr val="000000"/>
                </a:solidFill>
                <a:latin typeface="DejaVu Serif Bold"/>
                <a:ea typeface="DejaVu Serif Bold"/>
                <a:cs typeface="DejaVu Serif Bold"/>
                <a:sym typeface="DejaVu Serif Bold"/>
                <a:hlinkClick r:id="rId5" tooltip="https://uludag.edu.tr/farabi"/>
              </a:rPr>
              <a:t>tıklayınız.</a:t>
            </a:r>
          </a:p>
        </p:txBody>
      </p:sp>
      <p:sp>
        <p:nvSpPr>
          <p:cNvPr id="20" name="TextBox 12"/>
          <p:cNvSpPr txBox="1"/>
          <p:nvPr/>
        </p:nvSpPr>
        <p:spPr>
          <a:xfrm rot="5400000">
            <a:off x="-560758" y="1810140"/>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5321" y="-391593"/>
            <a:ext cx="1164021" cy="11031239"/>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FFDE59"/>
            </a:soli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9" name="TextBox 9"/>
          <p:cNvSpPr txBox="1"/>
          <p:nvPr/>
        </p:nvSpPr>
        <p:spPr>
          <a:xfrm>
            <a:off x="5410200" y="1077625"/>
            <a:ext cx="8446481" cy="1077218"/>
          </a:xfrm>
          <a:prstGeom prst="rect">
            <a:avLst/>
          </a:prstGeom>
        </p:spPr>
        <p:txBody>
          <a:bodyPr lIns="0" tIns="0" rIns="0" bIns="0" rtlCol="0" anchor="t">
            <a:spAutoFit/>
          </a:bodyPr>
          <a:lstStyle/>
          <a:p>
            <a:pPr algn="l">
              <a:lnSpc>
                <a:spcPts val="8400"/>
              </a:lnSpc>
            </a:pPr>
            <a:r>
              <a:rPr lang="tr-TR" sz="8000" b="1" noProof="1">
                <a:solidFill>
                  <a:srgbClr val="FFDE59"/>
                </a:solidFill>
                <a:latin typeface="Gotham Bold"/>
                <a:ea typeface="Gotham Bold"/>
                <a:cs typeface="Gotham Bold"/>
                <a:sym typeface="Gotham Bold"/>
              </a:rPr>
              <a:t>MEVLANA</a:t>
            </a:r>
            <a:endParaRPr lang="tr-TR" sz="6000" b="1" noProof="1">
              <a:solidFill>
                <a:srgbClr val="FFDE59"/>
              </a:solidFill>
              <a:latin typeface="Gotham Bold"/>
              <a:ea typeface="Gotham Bold"/>
              <a:cs typeface="Gotham Bold"/>
              <a:sym typeface="Gotham Bold"/>
            </a:endParaRPr>
          </a:p>
        </p:txBody>
      </p:sp>
      <p:sp>
        <p:nvSpPr>
          <p:cNvPr id="10" name="TextBox 10"/>
          <p:cNvSpPr txBox="1"/>
          <p:nvPr/>
        </p:nvSpPr>
        <p:spPr>
          <a:xfrm>
            <a:off x="5496232" y="1924253"/>
            <a:ext cx="8446481" cy="1077218"/>
          </a:xfrm>
          <a:prstGeom prst="rect">
            <a:avLst/>
          </a:prstGeom>
        </p:spPr>
        <p:txBody>
          <a:bodyPr lIns="0" tIns="0" rIns="0" bIns="0" rtlCol="0" anchor="t">
            <a:spAutoFit/>
          </a:bodyPr>
          <a:lstStyle/>
          <a:p>
            <a:pPr algn="l">
              <a:lnSpc>
                <a:spcPts val="8400"/>
              </a:lnSpc>
            </a:pPr>
            <a:r>
              <a:rPr lang="tr-TR" sz="6000" b="1" noProof="1">
                <a:solidFill>
                  <a:srgbClr val="301F15"/>
                </a:solidFill>
                <a:latin typeface="Gotham Bold"/>
                <a:ea typeface="Gotham Bold"/>
                <a:cs typeface="Gotham Bold"/>
                <a:sym typeface="Gotham Bold"/>
              </a:rPr>
              <a:t>DEĞİŞİM PROGRAMI</a:t>
            </a:r>
          </a:p>
        </p:txBody>
      </p:sp>
      <p:sp>
        <p:nvSpPr>
          <p:cNvPr id="12" name="TextBox 12"/>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3" name="TextBox 13"/>
          <p:cNvSpPr txBox="1"/>
          <p:nvPr/>
        </p:nvSpPr>
        <p:spPr>
          <a:xfrm>
            <a:off x="5486400" y="3848100"/>
            <a:ext cx="12555362" cy="5097031"/>
          </a:xfrm>
          <a:prstGeom prst="rect">
            <a:avLst/>
          </a:prstGeom>
        </p:spPr>
        <p:txBody>
          <a:bodyPr lIns="0" tIns="0" rIns="0" bIns="0" rtlCol="0" anchor="t">
            <a:spAutoFit/>
          </a:bodyPr>
          <a:lstStyle/>
          <a:p>
            <a:pPr algn="just">
              <a:lnSpc>
                <a:spcPts val="3611"/>
              </a:lnSpc>
              <a:spcBef>
                <a:spcPct val="0"/>
              </a:spcBef>
            </a:pPr>
            <a:r>
              <a:rPr lang="tr-TR" sz="2579" b="1" noProof="1">
                <a:solidFill>
                  <a:srgbClr val="000000"/>
                </a:solidFill>
                <a:latin typeface="DejaVu Serif Bold"/>
                <a:ea typeface="DejaVu Serif Bold"/>
                <a:cs typeface="DejaVu Serif Bold"/>
                <a:sym typeface="DejaVu Serif Bold"/>
              </a:rPr>
              <a:t>Mevlana Değişim Programı, yurtiçinde eğitim veren yükseköğretim kurumları ile yurtdışında eğitim veren yükseköğretim kurumları arasında öğrenci ve öğretim elemanı değişimini gerçekleştirmeyi amaçlayan bir programdır.</a:t>
            </a:r>
          </a:p>
          <a:p>
            <a:pPr algn="just">
              <a:lnSpc>
                <a:spcPts val="3611"/>
              </a:lnSpc>
              <a:spcBef>
                <a:spcPct val="0"/>
              </a:spcBef>
            </a:pPr>
            <a:r>
              <a:rPr lang="tr-TR" sz="2579" b="1" noProof="1">
                <a:solidFill>
                  <a:srgbClr val="000000"/>
                </a:solidFill>
                <a:latin typeface="DejaVu Serif Bold"/>
                <a:ea typeface="DejaVu Serif Bold"/>
                <a:cs typeface="DejaVu Serif Bold"/>
                <a:sym typeface="DejaVu Serif Bold"/>
              </a:rPr>
              <a:t>Değişim programına katılmak isteyen öğrenciler en az bir en fazla iki yarıyıl eğitim için programdan faydalanabilirler.</a:t>
            </a:r>
          </a:p>
          <a:p>
            <a:pPr algn="just">
              <a:lnSpc>
                <a:spcPts val="3611"/>
              </a:lnSpc>
              <a:spcBef>
                <a:spcPct val="0"/>
              </a:spcBef>
            </a:pPr>
            <a:r>
              <a:rPr lang="tr-TR" sz="2579" b="1" noProof="1">
                <a:solidFill>
                  <a:srgbClr val="000000"/>
                </a:solidFill>
                <a:latin typeface="DejaVu Serif Bold"/>
                <a:ea typeface="DejaVu Serif Bold"/>
                <a:cs typeface="DejaVu Serif Bold"/>
                <a:sym typeface="DejaVu Serif Bold"/>
              </a:rPr>
              <a:t>Bölümümüz Mevlana koordinatörü ve koordinatör yardımcıları aracılığı ile süreçlerin kesintisiz ve sorunsuz bir şekilde ilerlemesini sağlamaktadır. </a:t>
            </a:r>
          </a:p>
          <a:p>
            <a:pPr algn="ctr">
              <a:lnSpc>
                <a:spcPts val="4228"/>
              </a:lnSpc>
              <a:spcBef>
                <a:spcPct val="0"/>
              </a:spcBef>
            </a:pPr>
            <a:endParaRPr lang="tr-TR" sz="2579" b="1" noProof="1">
              <a:solidFill>
                <a:srgbClr val="000000"/>
              </a:solidFill>
              <a:latin typeface="DejaVu Serif Bold"/>
              <a:ea typeface="DejaVu Serif Bold"/>
              <a:cs typeface="DejaVu Serif Bold"/>
              <a:sym typeface="DejaVu Serif Bold"/>
            </a:endParaRPr>
          </a:p>
          <a:p>
            <a:pPr algn="ctr">
              <a:lnSpc>
                <a:spcPts val="3611"/>
              </a:lnSpc>
              <a:spcBef>
                <a:spcPct val="0"/>
              </a:spcBef>
            </a:pPr>
            <a:endParaRPr lang="tr-TR" sz="2579" b="1" noProof="1">
              <a:solidFill>
                <a:srgbClr val="000000"/>
              </a:solidFill>
              <a:latin typeface="DejaVu Serif Bold"/>
              <a:ea typeface="DejaVu Serif Bold"/>
              <a:cs typeface="DejaVu Serif Bold"/>
              <a:sym typeface="DejaVu Serif Bold"/>
            </a:endParaRPr>
          </a:p>
        </p:txBody>
      </p:sp>
      <p:sp>
        <p:nvSpPr>
          <p:cNvPr id="14" name="TextBox 14"/>
          <p:cNvSpPr txBox="1"/>
          <p:nvPr/>
        </p:nvSpPr>
        <p:spPr>
          <a:xfrm>
            <a:off x="488742" y="9667146"/>
            <a:ext cx="11275339" cy="388761"/>
          </a:xfrm>
          <a:prstGeom prst="rect">
            <a:avLst/>
          </a:prstGeom>
        </p:spPr>
        <p:txBody>
          <a:bodyPr lIns="0" tIns="0" rIns="0" bIns="0" rtlCol="0" anchor="t">
            <a:spAutoFit/>
          </a:bodyPr>
          <a:lstStyle/>
          <a:p>
            <a:pPr algn="ctr">
              <a:lnSpc>
                <a:spcPts val="3360"/>
              </a:lnSpc>
              <a:spcBef>
                <a:spcPct val="0"/>
              </a:spcBef>
            </a:pPr>
            <a:r>
              <a:rPr lang="tr-TR" sz="2000" b="1" noProof="1">
                <a:solidFill>
                  <a:srgbClr val="000000"/>
                </a:solidFill>
                <a:latin typeface="DejaVu Serif Bold"/>
                <a:ea typeface="DejaVu Serif Bold"/>
                <a:cs typeface="DejaVu Serif Bold"/>
                <a:sym typeface="DejaVu Serif Bold"/>
              </a:rPr>
              <a:t>Mevlana değişim programı hakkında ayrıntılı bilgi için</a:t>
            </a:r>
            <a:r>
              <a:rPr lang="tr-TR" sz="2000" b="1" u="sng" noProof="1">
                <a:solidFill>
                  <a:srgbClr val="000000"/>
                </a:solidFill>
                <a:latin typeface="DejaVu Serif Bold"/>
                <a:ea typeface="DejaVu Serif Bold"/>
                <a:cs typeface="DejaVu Serif Bold"/>
                <a:sym typeface="DejaVu Serif Bold"/>
                <a:hlinkClick r:id="rId3" tooltip="https://uludag.edu.tr/mevlana"/>
              </a:rPr>
              <a:t> tıklayınız.</a:t>
            </a:r>
            <a:endParaRPr lang="tr-TR" sz="2000" b="1" noProof="1">
              <a:solidFill>
                <a:srgbClr val="000000"/>
              </a:solidFill>
              <a:latin typeface="DejaVu Serif Bold"/>
              <a:ea typeface="DejaVu Serif Bold"/>
              <a:cs typeface="DejaVu Serif Bold"/>
              <a:sym typeface="DejaVu Serif Bold"/>
            </a:endParaRPr>
          </a:p>
        </p:txBody>
      </p:sp>
      <p:sp>
        <p:nvSpPr>
          <p:cNvPr id="15"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pic>
        <p:nvPicPr>
          <p:cNvPr id="2050" name="Picture 2" descr="İstanbul Üniversitesi Mevlana Değişim Programı">
            <a:extLst>
              <a:ext uri="{FF2B5EF4-FFF2-40B4-BE49-F238E27FC236}">
                <a16:creationId xmlns:a16="http://schemas.microsoft.com/office/drawing/2014/main" id="{F11D123D-95D3-5B09-A334-1295544E6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361950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0"/>
            <a:ext cx="1164021" cy="10639646"/>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0BF63"/>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89680" y="98021"/>
            <a:ext cx="624109" cy="62410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noProof="1"/>
            </a:p>
          </p:txBody>
        </p:sp>
      </p:grpSp>
      <p:sp>
        <p:nvSpPr>
          <p:cNvPr id="7" name="Freeform 7"/>
          <p:cNvSpPr/>
          <p:nvPr/>
        </p:nvSpPr>
        <p:spPr>
          <a:xfrm>
            <a:off x="6325002" y="55398"/>
            <a:ext cx="11962998" cy="3511350"/>
          </a:xfrm>
          <a:custGeom>
            <a:avLst/>
            <a:gdLst/>
            <a:ahLst/>
            <a:cxnLst/>
            <a:rect l="l" t="t" r="r" b="b"/>
            <a:pathLst>
              <a:path w="15949847" h="5263450">
                <a:moveTo>
                  <a:pt x="0" y="0"/>
                </a:moveTo>
                <a:lnTo>
                  <a:pt x="15949847" y="0"/>
                </a:lnTo>
                <a:lnTo>
                  <a:pt x="15949847" y="5263449"/>
                </a:lnTo>
                <a:lnTo>
                  <a:pt x="0" y="5263449"/>
                </a:lnTo>
                <a:lnTo>
                  <a:pt x="0" y="0"/>
                </a:lnTo>
                <a:close/>
              </a:path>
            </a:pathLst>
          </a:custGeom>
          <a:blipFill>
            <a:blip r:embed="rId3">
              <a:alphaModFix amt="16000"/>
            </a:blip>
            <a:stretch>
              <a:fillRect/>
            </a:stretch>
          </a:blipFill>
        </p:spPr>
        <p:txBody>
          <a:bodyPr/>
          <a:lstStyle/>
          <a:p>
            <a:endParaRPr lang="tr-TR" noProof="1"/>
          </a:p>
        </p:txBody>
      </p:sp>
      <p:sp>
        <p:nvSpPr>
          <p:cNvPr id="8" name="TextBox 8"/>
          <p:cNvSpPr txBox="1"/>
          <p:nvPr/>
        </p:nvSpPr>
        <p:spPr>
          <a:xfrm>
            <a:off x="1347151" y="4305300"/>
            <a:ext cx="16420010" cy="4185972"/>
          </a:xfrm>
          <a:prstGeom prst="rect">
            <a:avLst/>
          </a:prstGeom>
        </p:spPr>
        <p:txBody>
          <a:bodyPr wrap="square" lIns="0" tIns="0" rIns="0" bIns="0" rtlCol="0" anchor="t">
            <a:spAutoFit/>
          </a:bodyPr>
          <a:lstStyle/>
          <a:p>
            <a:pPr>
              <a:lnSpc>
                <a:spcPts val="3988"/>
              </a:lnSpc>
              <a:spcBef>
                <a:spcPct val="0"/>
              </a:spcBef>
            </a:pPr>
            <a:r>
              <a:rPr lang="tr-TR" sz="2848" b="1" noProof="1">
                <a:solidFill>
                  <a:srgbClr val="000000"/>
                </a:solidFill>
                <a:latin typeface="DejaVu Serif Bold"/>
                <a:ea typeface="DejaVu Serif Bold"/>
                <a:cs typeface="DejaVu Serif Bold"/>
                <a:sym typeface="DejaVu Serif Bold"/>
              </a:rPr>
              <a:t>Bölümümüzde kayıtlı öğrenciler öngörülen şartları taşımaları kaydıyla, aynı yükseköğretim kurumu içinde başka bir diploma programı kapsamında belirli bir konuya yönelik sınırlı sayıda dersi almak suretiyle, diploma yerine geçmeyen bir belge (yandal sertifikası) alabilmektedir.</a:t>
            </a:r>
          </a:p>
          <a:p>
            <a:pPr>
              <a:lnSpc>
                <a:spcPts val="5166"/>
              </a:lnSpc>
              <a:spcBef>
                <a:spcPct val="0"/>
              </a:spcBef>
            </a:pPr>
            <a:endParaRPr lang="tr-TR" sz="2848" b="1" noProof="1">
              <a:solidFill>
                <a:srgbClr val="000000"/>
              </a:solidFill>
              <a:latin typeface="DejaVu Serif Bold"/>
              <a:ea typeface="DejaVu Serif Bold"/>
              <a:cs typeface="DejaVu Serif Bold"/>
              <a:sym typeface="DejaVu Serif Bold"/>
            </a:endParaRPr>
          </a:p>
          <a:p>
            <a:pPr>
              <a:lnSpc>
                <a:spcPts val="3988"/>
              </a:lnSpc>
              <a:spcBef>
                <a:spcPct val="0"/>
              </a:spcBef>
            </a:pPr>
            <a:r>
              <a:rPr lang="tr-TR" sz="2848" b="1" noProof="1">
                <a:solidFill>
                  <a:srgbClr val="000000"/>
                </a:solidFill>
                <a:latin typeface="DejaVu Serif Bold"/>
                <a:ea typeface="DejaVu Serif Bold"/>
                <a:cs typeface="DejaVu Serif Bold"/>
                <a:sym typeface="DejaVu Serif Bold"/>
              </a:rPr>
              <a:t>Ayrıca öğrencilerimiz, başarı şartını ve diğer koşulları sağlamak kaydıyla aynı yükseköğretim kurumundan iki diploma programından eş zamanlı olarak ders alıp çift anadal yapabilir ve iki ayrı diploma alabilirler.</a:t>
            </a:r>
          </a:p>
        </p:txBody>
      </p:sp>
      <p:sp>
        <p:nvSpPr>
          <p:cNvPr id="9" name="TextBox 9"/>
          <p:cNvSpPr txBox="1"/>
          <p:nvPr/>
        </p:nvSpPr>
        <p:spPr>
          <a:xfrm>
            <a:off x="1347151" y="447675"/>
            <a:ext cx="8446481" cy="1077218"/>
          </a:xfrm>
          <a:prstGeom prst="rect">
            <a:avLst/>
          </a:prstGeom>
        </p:spPr>
        <p:txBody>
          <a:bodyPr lIns="0" tIns="0" rIns="0" bIns="0" rtlCol="0" anchor="t">
            <a:spAutoFit/>
          </a:bodyPr>
          <a:lstStyle/>
          <a:p>
            <a:pPr algn="l">
              <a:lnSpc>
                <a:spcPts val="8400"/>
              </a:lnSpc>
            </a:pPr>
            <a:r>
              <a:rPr lang="tr-TR" sz="8000" b="1" noProof="1">
                <a:solidFill>
                  <a:srgbClr val="00BF63"/>
                </a:solidFill>
                <a:latin typeface="Gotham Bold"/>
                <a:ea typeface="Gotham Bold"/>
                <a:cs typeface="Gotham Bold"/>
                <a:sym typeface="Gotham Bold"/>
              </a:rPr>
              <a:t>ÇİFT ANADAL </a:t>
            </a:r>
          </a:p>
        </p:txBody>
      </p:sp>
      <p:sp>
        <p:nvSpPr>
          <p:cNvPr id="10" name="TextBox 10"/>
          <p:cNvSpPr txBox="1"/>
          <p:nvPr/>
        </p:nvSpPr>
        <p:spPr>
          <a:xfrm>
            <a:off x="1347151" y="1365829"/>
            <a:ext cx="8446481" cy="1077218"/>
          </a:xfrm>
          <a:prstGeom prst="rect">
            <a:avLst/>
          </a:prstGeom>
        </p:spPr>
        <p:txBody>
          <a:bodyPr lIns="0" tIns="0" rIns="0" bIns="0" rtlCol="0" anchor="t">
            <a:spAutoFit/>
          </a:bodyPr>
          <a:lstStyle/>
          <a:p>
            <a:pPr algn="l">
              <a:lnSpc>
                <a:spcPts val="8400"/>
              </a:lnSpc>
            </a:pPr>
            <a:r>
              <a:rPr lang="tr-TR" sz="8000" b="1" noProof="1">
                <a:solidFill>
                  <a:srgbClr val="301F15"/>
                </a:solidFill>
                <a:latin typeface="Gotham Bold"/>
                <a:ea typeface="Gotham Bold"/>
                <a:cs typeface="Gotham Bold"/>
                <a:sym typeface="Gotham Bold"/>
              </a:rPr>
              <a:t>YANDAL </a:t>
            </a:r>
          </a:p>
        </p:txBody>
      </p:sp>
      <p:sp>
        <p:nvSpPr>
          <p:cNvPr id="12" name="TextBox 12"/>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13" name="TextBox 12"/>
          <p:cNvSpPr txBox="1"/>
          <p:nvPr/>
        </p:nvSpPr>
        <p:spPr>
          <a:xfrm rot="5400000">
            <a:off x="-459360" y="1810140"/>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extLst>
      <p:ext uri="{BB962C8B-B14F-4D97-AF65-F5344CB8AC3E}">
        <p14:creationId xmlns:p14="http://schemas.microsoft.com/office/powerpoint/2010/main" val="4049052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21" y="0"/>
            <a:ext cx="1164021" cy="10287000"/>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0CC0DF"/>
            </a:solidFill>
          </p:spPr>
          <p:txBody>
            <a:bodyPr/>
            <a:lstStyle/>
            <a:p>
              <a:endParaRPr lang="tr-TR"/>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a:p>
          </p:txBody>
        </p:sp>
      </p:grpSp>
      <p:sp>
        <p:nvSpPr>
          <p:cNvPr id="5" name="TextBox 5"/>
          <p:cNvSpPr txBox="1"/>
          <p:nvPr/>
        </p:nvSpPr>
        <p:spPr>
          <a:xfrm>
            <a:off x="1098193" y="80271"/>
            <a:ext cx="16788072" cy="1136080"/>
          </a:xfrm>
          <a:prstGeom prst="rect">
            <a:avLst/>
          </a:prstGeom>
        </p:spPr>
        <p:txBody>
          <a:bodyPr lIns="0" tIns="0" rIns="0" bIns="0" rtlCol="0" anchor="t">
            <a:spAutoFit/>
          </a:bodyPr>
          <a:lstStyle/>
          <a:p>
            <a:pPr algn="ctr">
              <a:lnSpc>
                <a:spcPts val="9731"/>
              </a:lnSpc>
            </a:pPr>
            <a:r>
              <a:rPr lang="tr-TR" sz="6000" b="1" dirty="0">
                <a:solidFill>
                  <a:srgbClr val="203D86"/>
                </a:solidFill>
                <a:latin typeface="Gotham Bold"/>
                <a:ea typeface="Gotham Bold"/>
                <a:cs typeface="Gotham Bold"/>
                <a:sym typeface="Gotham Bold"/>
              </a:rPr>
              <a:t>Kariyer Olanakları</a:t>
            </a:r>
            <a:endParaRPr lang="en-US" sz="6000" b="1" dirty="0">
              <a:solidFill>
                <a:srgbClr val="203D86"/>
              </a:solidFill>
              <a:latin typeface="Gotham Bold"/>
              <a:ea typeface="Gotham Bold"/>
              <a:cs typeface="Gotham Bold"/>
              <a:sym typeface="Gotham Bold"/>
            </a:endParaRPr>
          </a:p>
        </p:txBody>
      </p:sp>
      <p:grpSp>
        <p:nvGrpSpPr>
          <p:cNvPr id="6" name="Group 6"/>
          <p:cNvGrpSpPr/>
          <p:nvPr/>
        </p:nvGrpSpPr>
        <p:grpSpPr>
          <a:xfrm>
            <a:off x="89680" y="98021"/>
            <a:ext cx="624109" cy="62410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40" r="-340"/>
              </a:stretch>
            </a:blipFill>
            <a:ln w="47625" cap="sq">
              <a:solidFill>
                <a:srgbClr val="D9C179"/>
              </a:solidFill>
              <a:prstDash val="solid"/>
              <a:miter/>
            </a:ln>
          </p:spPr>
          <p:txBody>
            <a:bodyPr/>
            <a:lstStyle/>
            <a:p>
              <a:endParaRPr lang="tr-TR"/>
            </a:p>
          </p:txBody>
        </p:sp>
      </p:grpSp>
      <p:sp>
        <p:nvSpPr>
          <p:cNvPr id="9" name="TextBox 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en-US" sz="1199">
                <a:solidFill>
                  <a:srgbClr val="F1ECE6"/>
                </a:solidFill>
                <a:latin typeface="Gotham"/>
                <a:ea typeface="Gotham"/>
                <a:cs typeface="Gotham"/>
                <a:sym typeface="Gotham"/>
              </a:rPr>
              <a:t>ORYANTASYON EL KITABI</a:t>
            </a:r>
          </a:p>
        </p:txBody>
      </p:sp>
      <p:sp>
        <p:nvSpPr>
          <p:cNvPr id="1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KT</a:t>
            </a: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SAT BÖLÜMÜ</a:t>
            </a:r>
          </a:p>
        </p:txBody>
      </p:sp>
      <p:sp>
        <p:nvSpPr>
          <p:cNvPr id="13" name="Başlık 12">
            <a:extLst>
              <a:ext uri="{FF2B5EF4-FFF2-40B4-BE49-F238E27FC236}">
                <a16:creationId xmlns:a16="http://schemas.microsoft.com/office/drawing/2014/main" id="{3A9D949B-2C91-3302-C166-4AE1A56F53B6}"/>
              </a:ext>
            </a:extLst>
          </p:cNvPr>
          <p:cNvSpPr>
            <a:spLocks noGrp="1"/>
          </p:cNvSpPr>
          <p:nvPr>
            <p:ph type="title"/>
          </p:nvPr>
        </p:nvSpPr>
        <p:spPr>
          <a:xfrm>
            <a:off x="-12290" y="1437503"/>
            <a:ext cx="17373600" cy="1143000"/>
          </a:xfrm>
        </p:spPr>
        <p:txBody>
          <a:bodyPr>
            <a:noAutofit/>
          </a:bodyPr>
          <a:lstStyle/>
          <a:p>
            <a:r>
              <a:rPr lang="tr-TR" sz="3200" dirty="0"/>
              <a:t>Bölümümüzden mezun olan öğrenciler, geniş bir yelpazede farklı sektörlerde çalışabilirler:</a:t>
            </a:r>
            <a:br>
              <a:rPr lang="tr-TR" sz="3200" dirty="0"/>
            </a:br>
            <a:endParaRPr lang="tr-TR" sz="3200" dirty="0"/>
          </a:p>
        </p:txBody>
      </p:sp>
      <p:sp>
        <p:nvSpPr>
          <p:cNvPr id="14" name="İçerik Yer Tutucusu 13">
            <a:extLst>
              <a:ext uri="{FF2B5EF4-FFF2-40B4-BE49-F238E27FC236}">
                <a16:creationId xmlns:a16="http://schemas.microsoft.com/office/drawing/2014/main" id="{A0436BC1-A965-1717-DB6C-A5F4B2B9E1BF}"/>
              </a:ext>
            </a:extLst>
          </p:cNvPr>
          <p:cNvSpPr>
            <a:spLocks noGrp="1"/>
          </p:cNvSpPr>
          <p:nvPr>
            <p:ph sz="half" idx="1"/>
          </p:nvPr>
        </p:nvSpPr>
        <p:spPr>
          <a:xfrm>
            <a:off x="1198414" y="2607891"/>
            <a:ext cx="8173244" cy="7486048"/>
          </a:xfrm>
        </p:spPr>
        <p:txBody>
          <a:bodyPr>
            <a:normAutofit fontScale="25000" lnSpcReduction="20000"/>
          </a:bodyPr>
          <a:lstStyle/>
          <a:p>
            <a:pPr marL="0" indent="0">
              <a:buNone/>
            </a:pPr>
            <a:r>
              <a:rPr lang="tr-TR" sz="9600" b="1" dirty="0"/>
              <a:t>Kamu Sektörü</a:t>
            </a:r>
          </a:p>
          <a:p>
            <a:r>
              <a:rPr lang="tr-TR" sz="9600" dirty="0"/>
              <a:t>Hazine ve Maliye Bakanlığı – Uzman Yardımcısı, Ekonomist</a:t>
            </a:r>
          </a:p>
          <a:p>
            <a:r>
              <a:rPr lang="tr-TR" sz="9600" dirty="0"/>
              <a:t>Merkez Bankası – Ekonomist, Uzman Yardımcısı</a:t>
            </a:r>
          </a:p>
          <a:p>
            <a:r>
              <a:rPr lang="tr-TR" sz="9600" dirty="0"/>
              <a:t>Türkiye İstatistik Kurumu (TÜİK) – Araştırmacı, Veri Analisti</a:t>
            </a:r>
          </a:p>
          <a:p>
            <a:r>
              <a:rPr lang="tr-TR" sz="9600" dirty="0"/>
              <a:t>Rekabet Kurumu – Uzman Yardımcısı</a:t>
            </a:r>
          </a:p>
          <a:p>
            <a:r>
              <a:rPr lang="tr-TR" sz="9600" dirty="0"/>
              <a:t>Kalkınma Ajansları – Proje Uzmanı</a:t>
            </a:r>
          </a:p>
          <a:p>
            <a:r>
              <a:rPr lang="tr-TR" sz="9600" dirty="0"/>
              <a:t>Belediyeler – Strateji Geliştirme Uzmanı</a:t>
            </a:r>
          </a:p>
          <a:p>
            <a:endParaRPr lang="tr-TR" sz="9600" dirty="0"/>
          </a:p>
          <a:p>
            <a:pPr marL="0" indent="0">
              <a:buNone/>
            </a:pPr>
            <a:r>
              <a:rPr lang="tr-TR" sz="9600" b="1" dirty="0"/>
              <a:t>Özel Sektör</a:t>
            </a:r>
          </a:p>
          <a:p>
            <a:r>
              <a:rPr lang="tr-TR" sz="9600" dirty="0"/>
              <a:t>Bankalar – Müfettiş Yardımcısı, Portföy Yöneticisi, Kredi Analisti</a:t>
            </a:r>
          </a:p>
          <a:p>
            <a:r>
              <a:rPr lang="tr-TR" sz="9600" dirty="0"/>
              <a:t>Finans ve Sigorta Şirketleri – Yatırım Analisti, Risk Yönetimi Uzmanı</a:t>
            </a:r>
          </a:p>
          <a:p>
            <a:r>
              <a:rPr lang="tr-TR" sz="9600" dirty="0"/>
              <a:t>Danışmanlık Firmaları – Ekonomik Danışman</a:t>
            </a:r>
          </a:p>
          <a:p>
            <a:r>
              <a:rPr lang="tr-TR" sz="9600" dirty="0"/>
              <a:t>Uluslararası Ticaret Şirketleri – Dış Ticaret Uzmanı</a:t>
            </a:r>
          </a:p>
          <a:p>
            <a:r>
              <a:rPr lang="tr-TR" sz="9600" dirty="0"/>
              <a:t>Araştırma ve Strateji Şirketleri – Veri Analisti, Ekonomi Analisti</a:t>
            </a:r>
          </a:p>
          <a:p>
            <a:r>
              <a:rPr lang="tr-TR" sz="9600" dirty="0"/>
              <a:t>Holdingler ve Büyük Şirketler – Finansal Planlama Uzmanı, Kurumsal Strateji Uzmanı</a:t>
            </a:r>
          </a:p>
          <a:p>
            <a:endParaRPr lang="tr-TR" dirty="0"/>
          </a:p>
          <a:p>
            <a:pPr marL="0" indent="0">
              <a:buNone/>
            </a:pPr>
            <a:endParaRPr lang="tr-TR" dirty="0"/>
          </a:p>
        </p:txBody>
      </p:sp>
      <p:sp>
        <p:nvSpPr>
          <p:cNvPr id="15" name="İçerik Yer Tutucusu 14">
            <a:extLst>
              <a:ext uri="{FF2B5EF4-FFF2-40B4-BE49-F238E27FC236}">
                <a16:creationId xmlns:a16="http://schemas.microsoft.com/office/drawing/2014/main" id="{647B3E85-F6E8-3A07-8AA8-7A6DD671835A}"/>
              </a:ext>
            </a:extLst>
          </p:cNvPr>
          <p:cNvSpPr>
            <a:spLocks noGrp="1"/>
          </p:cNvSpPr>
          <p:nvPr>
            <p:ph sz="half" idx="2"/>
          </p:nvPr>
        </p:nvSpPr>
        <p:spPr>
          <a:xfrm>
            <a:off x="9627264" y="2586648"/>
            <a:ext cx="8474024" cy="7486048"/>
          </a:xfrm>
        </p:spPr>
        <p:txBody>
          <a:bodyPr>
            <a:normAutofit fontScale="25000" lnSpcReduction="20000"/>
          </a:bodyPr>
          <a:lstStyle/>
          <a:p>
            <a:pPr marL="0" indent="0">
              <a:buNone/>
            </a:pPr>
            <a:r>
              <a:rPr lang="tr-TR" sz="9600" b="1" dirty="0"/>
              <a:t>Akademi ve Araştırma</a:t>
            </a:r>
          </a:p>
          <a:p>
            <a:r>
              <a:rPr lang="tr-TR" sz="9600" dirty="0"/>
              <a:t>Üniversiteler – Araştırma Görevlisi, Öğretim Üyesi</a:t>
            </a:r>
          </a:p>
          <a:p>
            <a:r>
              <a:rPr lang="tr-TR" sz="9600" dirty="0"/>
              <a:t>Araştırma Enstitüleri – Araştırmacı, Proje Yöneticisi</a:t>
            </a:r>
          </a:p>
          <a:p>
            <a:pPr marL="0" indent="0">
              <a:buNone/>
            </a:pPr>
            <a:endParaRPr lang="tr-TR" sz="9600" dirty="0"/>
          </a:p>
          <a:p>
            <a:pPr marL="0" indent="0">
              <a:buNone/>
            </a:pPr>
            <a:endParaRPr lang="tr-TR" sz="9600" dirty="0"/>
          </a:p>
          <a:p>
            <a:pPr marL="0" indent="0">
              <a:buNone/>
            </a:pPr>
            <a:r>
              <a:rPr lang="tr-TR" sz="9600" b="1" dirty="0"/>
              <a:t>Uluslararası Kuruluşlar</a:t>
            </a:r>
          </a:p>
          <a:p>
            <a:r>
              <a:rPr lang="tr-TR" sz="9600" dirty="0"/>
              <a:t>Birleşmiş Milletler – Proje Uzmanı, Ekonomik Kalkınma Danışmanı</a:t>
            </a:r>
          </a:p>
          <a:p>
            <a:r>
              <a:rPr lang="tr-TR" sz="9600" dirty="0"/>
              <a:t>Dünya Bankası – Ekonomist, Finans Uzmanı</a:t>
            </a:r>
          </a:p>
          <a:p>
            <a:r>
              <a:rPr lang="tr-TR" sz="9600" dirty="0"/>
              <a:t>OECD, IMF – Analist, Ekonomik Araştırmacı</a:t>
            </a:r>
          </a:p>
          <a:p>
            <a:r>
              <a:rPr lang="tr-TR" sz="9600" dirty="0"/>
              <a:t>Avrupa Birliği Projeleri – Proje Koordinatörü, Kalkınma Uzmanı</a:t>
            </a:r>
          </a:p>
          <a:p>
            <a:endParaRPr lang="tr-TR" sz="9600" dirty="0"/>
          </a:p>
          <a:p>
            <a:endParaRPr lang="tr-TR" sz="9600" dirty="0"/>
          </a:p>
          <a:p>
            <a:pPr marL="0" indent="0">
              <a:buNone/>
            </a:pPr>
            <a:r>
              <a:rPr lang="tr-TR" sz="9600" b="1" dirty="0"/>
              <a:t>Sivil Toplum Kuruluşları ve Medya</a:t>
            </a:r>
          </a:p>
          <a:p>
            <a:r>
              <a:rPr lang="tr-TR" sz="9600" dirty="0"/>
              <a:t>Sivil Toplum Örgütleri – Ekonomik Kalkınma Uzmanı, Proje Yöneticisi</a:t>
            </a:r>
          </a:p>
          <a:p>
            <a:r>
              <a:rPr lang="tr-TR" sz="9600" dirty="0"/>
              <a:t>Medya Kuruluşları – Ekonomi Editörü, Ekonomik Analist</a:t>
            </a:r>
          </a:p>
        </p:txBody>
      </p:sp>
    </p:spTree>
    <p:extLst>
      <p:ext uri="{BB962C8B-B14F-4D97-AF65-F5344CB8AC3E}">
        <p14:creationId xmlns:p14="http://schemas.microsoft.com/office/powerpoint/2010/main" val="3344767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6"/>
        </a:solidFill>
        <a:effectLst/>
      </p:bgPr>
    </p:bg>
    <p:spTree>
      <p:nvGrpSpPr>
        <p:cNvPr id="1" name=""/>
        <p:cNvGrpSpPr/>
        <p:nvPr/>
      </p:nvGrpSpPr>
      <p:grpSpPr>
        <a:xfrm>
          <a:off x="0" y="0"/>
          <a:ext cx="0" cy="0"/>
          <a:chOff x="0" y="0"/>
          <a:chExt cx="0" cy="0"/>
        </a:xfrm>
      </p:grpSpPr>
      <p:grpSp>
        <p:nvGrpSpPr>
          <p:cNvPr id="2" name="Group 2"/>
          <p:cNvGrpSpPr/>
          <p:nvPr/>
        </p:nvGrpSpPr>
        <p:grpSpPr>
          <a:xfrm>
            <a:off x="-135321" y="-175260"/>
            <a:ext cx="1164021" cy="10814906"/>
            <a:chOff x="0" y="0"/>
            <a:chExt cx="306573" cy="2905347"/>
          </a:xfrm>
        </p:grpSpPr>
        <p:sp>
          <p:nvSpPr>
            <p:cNvPr id="3" name="Freeform 3"/>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solidFill>
              <a:srgbClr val="543011"/>
            </a:solidFill>
          </p:spPr>
          <p:txBody>
            <a:bodyPr/>
            <a:lstStyle/>
            <a:p>
              <a:endParaRPr lang="tr-TR" noProof="1"/>
            </a:p>
          </p:txBody>
        </p:sp>
        <p:sp>
          <p:nvSpPr>
            <p:cNvPr id="4" name="TextBox 4"/>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5" name="Group 5"/>
          <p:cNvGrpSpPr/>
          <p:nvPr/>
        </p:nvGrpSpPr>
        <p:grpSpPr>
          <a:xfrm>
            <a:off x="947649" y="-175260"/>
            <a:ext cx="17340352" cy="5175078"/>
            <a:chOff x="0" y="0"/>
            <a:chExt cx="4661887" cy="1350204"/>
          </a:xfrm>
        </p:grpSpPr>
        <p:sp>
          <p:nvSpPr>
            <p:cNvPr id="6" name="Freeform 6"/>
            <p:cNvSpPr/>
            <p:nvPr/>
          </p:nvSpPr>
          <p:spPr>
            <a:xfrm>
              <a:off x="0" y="0"/>
              <a:ext cx="4661887" cy="1350204"/>
            </a:xfrm>
            <a:custGeom>
              <a:avLst/>
              <a:gdLst/>
              <a:ahLst/>
              <a:cxnLst/>
              <a:rect l="l" t="t" r="r" b="b"/>
              <a:pathLst>
                <a:path w="4661887" h="1350204">
                  <a:moveTo>
                    <a:pt x="0" y="0"/>
                  </a:moveTo>
                  <a:lnTo>
                    <a:pt x="4661887" y="0"/>
                  </a:lnTo>
                  <a:lnTo>
                    <a:pt x="4661887" y="1350204"/>
                  </a:lnTo>
                  <a:lnTo>
                    <a:pt x="0" y="1350204"/>
                  </a:lnTo>
                  <a:close/>
                </a:path>
              </a:pathLst>
            </a:custGeom>
            <a:solidFill>
              <a:srgbClr val="301F15"/>
            </a:solidFill>
          </p:spPr>
          <p:txBody>
            <a:bodyPr/>
            <a:lstStyle/>
            <a:p>
              <a:endParaRPr lang="tr-TR" noProof="1"/>
            </a:p>
          </p:txBody>
        </p:sp>
        <p:sp>
          <p:nvSpPr>
            <p:cNvPr id="7" name="TextBox 7"/>
            <p:cNvSpPr txBox="1"/>
            <p:nvPr/>
          </p:nvSpPr>
          <p:spPr>
            <a:xfrm>
              <a:off x="0" y="-57150"/>
              <a:ext cx="4661887" cy="1407354"/>
            </a:xfrm>
            <a:prstGeom prst="rect">
              <a:avLst/>
            </a:prstGeom>
          </p:spPr>
          <p:txBody>
            <a:bodyPr lIns="50800" tIns="50800" rIns="50800" bIns="50800" rtlCol="0" anchor="ctr"/>
            <a:lstStyle/>
            <a:p>
              <a:pPr algn="ctr">
                <a:lnSpc>
                  <a:spcPts val="3580"/>
                </a:lnSpc>
              </a:pPr>
              <a:endParaRPr lang="tr-TR" noProof="1"/>
            </a:p>
          </p:txBody>
        </p:sp>
      </p:grpSp>
      <p:grpSp>
        <p:nvGrpSpPr>
          <p:cNvPr id="8" name="Group 8"/>
          <p:cNvGrpSpPr/>
          <p:nvPr/>
        </p:nvGrpSpPr>
        <p:grpSpPr>
          <a:xfrm>
            <a:off x="1035822" y="-175260"/>
            <a:ext cx="17252178" cy="5175078"/>
            <a:chOff x="0" y="0"/>
            <a:chExt cx="23775472" cy="6835406"/>
          </a:xfrm>
        </p:grpSpPr>
        <p:pic>
          <p:nvPicPr>
            <p:cNvPr id="9" name="Picture 9"/>
            <p:cNvPicPr>
              <a:picLocks noChangeAspect="1"/>
            </p:cNvPicPr>
            <p:nvPr/>
          </p:nvPicPr>
          <p:blipFill>
            <a:blip r:embed="rId2">
              <a:alphaModFix amt="46000"/>
            </a:blip>
            <a:srcRect t="26350" b="26350"/>
            <a:stretch>
              <a:fillRect/>
            </a:stretch>
          </p:blipFill>
          <p:spPr>
            <a:xfrm>
              <a:off x="0" y="0"/>
              <a:ext cx="23775472" cy="6835406"/>
            </a:xfrm>
            <a:prstGeom prst="rect">
              <a:avLst/>
            </a:prstGeom>
          </p:spPr>
        </p:pic>
      </p:grpSp>
      <p:grpSp>
        <p:nvGrpSpPr>
          <p:cNvPr id="10" name="Group 10"/>
          <p:cNvGrpSpPr/>
          <p:nvPr/>
        </p:nvGrpSpPr>
        <p:grpSpPr>
          <a:xfrm>
            <a:off x="1834890" y="5616898"/>
            <a:ext cx="156258" cy="156258"/>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C67128"/>
            </a:solidFill>
          </p:spPr>
          <p:txBody>
            <a:bodyPr/>
            <a:lstStyle/>
            <a:p>
              <a:endParaRPr lang="tr-TR" noProof="1"/>
            </a:p>
          </p:txBody>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grpSp>
        <p:nvGrpSpPr>
          <p:cNvPr id="13" name="Group 13"/>
          <p:cNvGrpSpPr/>
          <p:nvPr/>
        </p:nvGrpSpPr>
        <p:grpSpPr>
          <a:xfrm>
            <a:off x="2172552" y="5616898"/>
            <a:ext cx="156258" cy="156258"/>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34930"/>
            </a:solidFill>
          </p:spPr>
          <p:txBody>
            <a:bodyPr/>
            <a:lstStyle/>
            <a:p>
              <a:endParaRPr lang="tr-TR" noProof="1"/>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grpSp>
        <p:nvGrpSpPr>
          <p:cNvPr id="16" name="Group 16"/>
          <p:cNvGrpSpPr/>
          <p:nvPr/>
        </p:nvGrpSpPr>
        <p:grpSpPr>
          <a:xfrm>
            <a:off x="2510215" y="5616898"/>
            <a:ext cx="156258" cy="156258"/>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01F15"/>
            </a:solidFill>
          </p:spPr>
          <p:txBody>
            <a:bodyPr/>
            <a:lstStyle/>
            <a:p>
              <a:endParaRPr lang="tr-TR" noProof="1"/>
            </a:p>
          </p:txBody>
        </p:sp>
        <p:sp>
          <p:nvSpPr>
            <p:cNvPr id="18" name="TextBox 18"/>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sp>
        <p:nvSpPr>
          <p:cNvPr id="19" name="Freeform 19"/>
          <p:cNvSpPr/>
          <p:nvPr/>
        </p:nvSpPr>
        <p:spPr>
          <a:xfrm>
            <a:off x="3550859" y="6285225"/>
            <a:ext cx="873474" cy="891300"/>
          </a:xfrm>
          <a:custGeom>
            <a:avLst/>
            <a:gdLst/>
            <a:ahLst/>
            <a:cxnLst/>
            <a:rect l="l" t="t" r="r" b="b"/>
            <a:pathLst>
              <a:path w="873474" h="891300">
                <a:moveTo>
                  <a:pt x="0" y="0"/>
                </a:moveTo>
                <a:lnTo>
                  <a:pt x="873474" y="0"/>
                </a:lnTo>
                <a:lnTo>
                  <a:pt x="873474" y="891300"/>
                </a:lnTo>
                <a:lnTo>
                  <a:pt x="0" y="891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noProof="1"/>
          </a:p>
        </p:txBody>
      </p:sp>
      <p:sp>
        <p:nvSpPr>
          <p:cNvPr id="20" name="TextBox 20"/>
          <p:cNvSpPr txBox="1"/>
          <p:nvPr/>
        </p:nvSpPr>
        <p:spPr>
          <a:xfrm>
            <a:off x="4640710" y="6664200"/>
            <a:ext cx="6157810" cy="484542"/>
          </a:xfrm>
          <a:prstGeom prst="rect">
            <a:avLst/>
          </a:prstGeom>
        </p:spPr>
        <p:txBody>
          <a:bodyPr lIns="0" tIns="0" rIns="0" bIns="0" rtlCol="0" anchor="t">
            <a:spAutoFit/>
          </a:bodyPr>
          <a:lstStyle/>
          <a:p>
            <a:pPr algn="l">
              <a:lnSpc>
                <a:spcPts val="3920"/>
              </a:lnSpc>
            </a:pPr>
            <a:r>
              <a:rPr lang="tr-TR" sz="2800" noProof="1">
                <a:solidFill>
                  <a:srgbClr val="543011"/>
                </a:solidFill>
                <a:latin typeface="Gotham"/>
                <a:ea typeface="Gotham"/>
                <a:cs typeface="Gotham"/>
                <a:sym typeface="Gotham"/>
              </a:rPr>
              <a:t>0224 294 10 22</a:t>
            </a:r>
          </a:p>
        </p:txBody>
      </p:sp>
      <p:sp>
        <p:nvSpPr>
          <p:cNvPr id="21" name="TextBox 21"/>
          <p:cNvSpPr txBox="1"/>
          <p:nvPr/>
        </p:nvSpPr>
        <p:spPr>
          <a:xfrm>
            <a:off x="4640710" y="6246333"/>
            <a:ext cx="6157810" cy="484542"/>
          </a:xfrm>
          <a:prstGeom prst="rect">
            <a:avLst/>
          </a:prstGeom>
        </p:spPr>
        <p:txBody>
          <a:bodyPr lIns="0" tIns="0" rIns="0" bIns="0" rtlCol="0" anchor="t">
            <a:spAutoFit/>
          </a:bodyPr>
          <a:lstStyle/>
          <a:p>
            <a:pPr algn="l">
              <a:lnSpc>
                <a:spcPts val="3920"/>
              </a:lnSpc>
            </a:pPr>
            <a:r>
              <a:rPr lang="tr-TR" sz="2800" b="1" noProof="1">
                <a:solidFill>
                  <a:srgbClr val="543011"/>
                </a:solidFill>
                <a:latin typeface="Gotham Bold"/>
                <a:ea typeface="Gotham Bold"/>
                <a:cs typeface="Gotham Bold"/>
                <a:sym typeface="Gotham Bold"/>
              </a:rPr>
              <a:t>Bölüm Sekreteri</a:t>
            </a:r>
          </a:p>
        </p:txBody>
      </p:sp>
      <p:sp>
        <p:nvSpPr>
          <p:cNvPr id="22" name="Freeform 22"/>
          <p:cNvSpPr/>
          <p:nvPr/>
        </p:nvSpPr>
        <p:spPr>
          <a:xfrm>
            <a:off x="3550859" y="8367000"/>
            <a:ext cx="849166" cy="891300"/>
          </a:xfrm>
          <a:custGeom>
            <a:avLst/>
            <a:gdLst/>
            <a:ahLst/>
            <a:cxnLst/>
            <a:rect l="l" t="t" r="r" b="b"/>
            <a:pathLst>
              <a:path w="849166" h="891300">
                <a:moveTo>
                  <a:pt x="0" y="0"/>
                </a:moveTo>
                <a:lnTo>
                  <a:pt x="849166" y="0"/>
                </a:lnTo>
                <a:lnTo>
                  <a:pt x="849166" y="891300"/>
                </a:lnTo>
                <a:lnTo>
                  <a:pt x="0" y="891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noProof="1"/>
          </a:p>
        </p:txBody>
      </p:sp>
      <p:sp>
        <p:nvSpPr>
          <p:cNvPr id="23" name="TextBox 23"/>
          <p:cNvSpPr txBox="1"/>
          <p:nvPr/>
        </p:nvSpPr>
        <p:spPr>
          <a:xfrm>
            <a:off x="4640710" y="8763534"/>
            <a:ext cx="6157810" cy="484542"/>
          </a:xfrm>
          <a:prstGeom prst="rect">
            <a:avLst/>
          </a:prstGeom>
        </p:spPr>
        <p:txBody>
          <a:bodyPr lIns="0" tIns="0" rIns="0" bIns="0" rtlCol="0" anchor="t">
            <a:spAutoFit/>
          </a:bodyPr>
          <a:lstStyle/>
          <a:p>
            <a:pPr algn="l">
              <a:lnSpc>
                <a:spcPts val="3920"/>
              </a:lnSpc>
            </a:pPr>
            <a:r>
              <a:rPr lang="tr-TR" sz="2800" noProof="1">
                <a:solidFill>
                  <a:srgbClr val="543011"/>
                </a:solidFill>
                <a:latin typeface="Gotham"/>
                <a:ea typeface="Gotham"/>
                <a:cs typeface="Gotham"/>
                <a:sym typeface="Gotham"/>
              </a:rPr>
              <a:t>uludag.edu.tr/iktisat</a:t>
            </a:r>
          </a:p>
        </p:txBody>
      </p:sp>
      <p:sp>
        <p:nvSpPr>
          <p:cNvPr id="24" name="TextBox 24"/>
          <p:cNvSpPr txBox="1"/>
          <p:nvPr/>
        </p:nvSpPr>
        <p:spPr>
          <a:xfrm>
            <a:off x="4640710" y="8310549"/>
            <a:ext cx="6157810" cy="484542"/>
          </a:xfrm>
          <a:prstGeom prst="rect">
            <a:avLst/>
          </a:prstGeom>
        </p:spPr>
        <p:txBody>
          <a:bodyPr lIns="0" tIns="0" rIns="0" bIns="0" rtlCol="0" anchor="t">
            <a:spAutoFit/>
          </a:bodyPr>
          <a:lstStyle/>
          <a:p>
            <a:pPr algn="l">
              <a:lnSpc>
                <a:spcPts val="3920"/>
              </a:lnSpc>
            </a:pPr>
            <a:r>
              <a:rPr lang="tr-TR" sz="2800" b="1" noProof="1">
                <a:solidFill>
                  <a:srgbClr val="543011"/>
                </a:solidFill>
                <a:latin typeface="Gotham Bold"/>
                <a:ea typeface="Gotham Bold"/>
                <a:cs typeface="Gotham Bold"/>
                <a:sym typeface="Gotham Bold"/>
              </a:rPr>
              <a:t>Web Sitesi</a:t>
            </a:r>
          </a:p>
        </p:txBody>
      </p:sp>
      <p:sp>
        <p:nvSpPr>
          <p:cNvPr id="25" name="Freeform 25"/>
          <p:cNvSpPr/>
          <p:nvPr/>
        </p:nvSpPr>
        <p:spPr>
          <a:xfrm>
            <a:off x="9477262" y="6244035"/>
            <a:ext cx="629481" cy="891300"/>
          </a:xfrm>
          <a:custGeom>
            <a:avLst/>
            <a:gdLst/>
            <a:ahLst/>
            <a:cxnLst/>
            <a:rect l="l" t="t" r="r" b="b"/>
            <a:pathLst>
              <a:path w="629481" h="891300">
                <a:moveTo>
                  <a:pt x="0" y="0"/>
                </a:moveTo>
                <a:lnTo>
                  <a:pt x="629481" y="0"/>
                </a:lnTo>
                <a:lnTo>
                  <a:pt x="629481" y="891300"/>
                </a:lnTo>
                <a:lnTo>
                  <a:pt x="0" y="8913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noProof="1"/>
          </a:p>
        </p:txBody>
      </p:sp>
      <p:grpSp>
        <p:nvGrpSpPr>
          <p:cNvPr id="26" name="Group 26"/>
          <p:cNvGrpSpPr/>
          <p:nvPr/>
        </p:nvGrpSpPr>
        <p:grpSpPr>
          <a:xfrm>
            <a:off x="89680" y="98021"/>
            <a:ext cx="624109" cy="62410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40" r="-340"/>
              </a:stretch>
            </a:blipFill>
            <a:ln w="47625" cap="sq">
              <a:solidFill>
                <a:srgbClr val="D9C179"/>
              </a:solidFill>
              <a:prstDash val="solid"/>
              <a:miter/>
            </a:ln>
          </p:spPr>
          <p:txBody>
            <a:bodyPr/>
            <a:lstStyle/>
            <a:p>
              <a:endParaRPr lang="tr-TR" noProof="1"/>
            </a:p>
          </p:txBody>
        </p:sp>
      </p:grpSp>
      <p:sp>
        <p:nvSpPr>
          <p:cNvPr id="28" name="Freeform 28"/>
          <p:cNvSpPr/>
          <p:nvPr/>
        </p:nvSpPr>
        <p:spPr>
          <a:xfrm>
            <a:off x="9392315" y="8359074"/>
            <a:ext cx="942271" cy="942271"/>
          </a:xfrm>
          <a:custGeom>
            <a:avLst/>
            <a:gdLst/>
            <a:ahLst/>
            <a:cxnLst/>
            <a:rect l="l" t="t" r="r" b="b"/>
            <a:pathLst>
              <a:path w="942271" h="942271">
                <a:moveTo>
                  <a:pt x="0" y="0"/>
                </a:moveTo>
                <a:lnTo>
                  <a:pt x="942271" y="0"/>
                </a:lnTo>
                <a:lnTo>
                  <a:pt x="942271" y="942271"/>
                </a:lnTo>
                <a:lnTo>
                  <a:pt x="0" y="9422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noProof="1"/>
          </a:p>
        </p:txBody>
      </p:sp>
      <p:sp>
        <p:nvSpPr>
          <p:cNvPr id="29" name="TextBox 29"/>
          <p:cNvSpPr txBox="1"/>
          <p:nvPr/>
        </p:nvSpPr>
        <p:spPr>
          <a:xfrm>
            <a:off x="1834890" y="1282453"/>
            <a:ext cx="15672426" cy="1493512"/>
          </a:xfrm>
          <a:prstGeom prst="rect">
            <a:avLst/>
          </a:prstGeom>
        </p:spPr>
        <p:txBody>
          <a:bodyPr lIns="0" tIns="0" rIns="0" bIns="0" rtlCol="0" anchor="t">
            <a:spAutoFit/>
          </a:bodyPr>
          <a:lstStyle/>
          <a:p>
            <a:pPr algn="l">
              <a:lnSpc>
                <a:spcPts val="12180"/>
              </a:lnSpc>
            </a:pPr>
            <a:r>
              <a:rPr lang="tr-TR" sz="8700" b="1" noProof="1">
                <a:solidFill>
                  <a:srgbClr val="C67128"/>
                </a:solidFill>
                <a:latin typeface="Gotham Bold"/>
                <a:ea typeface="Gotham Bold"/>
                <a:cs typeface="Gotham Bold"/>
                <a:sym typeface="Gotham Bold"/>
              </a:rPr>
              <a:t>BÖLÜM İLETİŞİM BİLGİLERİ</a:t>
            </a:r>
          </a:p>
        </p:txBody>
      </p:sp>
      <p:sp>
        <p:nvSpPr>
          <p:cNvPr id="30" name="TextBox 30"/>
          <p:cNvSpPr txBox="1"/>
          <p:nvPr/>
        </p:nvSpPr>
        <p:spPr>
          <a:xfrm>
            <a:off x="1834890" y="2309391"/>
            <a:ext cx="16072110" cy="1795363"/>
          </a:xfrm>
          <a:prstGeom prst="rect">
            <a:avLst/>
          </a:prstGeom>
        </p:spPr>
        <p:txBody>
          <a:bodyPr wrap="square" lIns="0" tIns="0" rIns="0" bIns="0" rtlCol="0" anchor="t">
            <a:spAutoFit/>
          </a:bodyPr>
          <a:lstStyle/>
          <a:p>
            <a:pPr algn="l">
              <a:lnSpc>
                <a:spcPts val="13999"/>
              </a:lnSpc>
            </a:pPr>
            <a:r>
              <a:rPr lang="tr-TR" sz="7200" noProof="1">
                <a:solidFill>
                  <a:srgbClr val="F1ECE6"/>
                </a:solidFill>
                <a:latin typeface="Gotham"/>
                <a:ea typeface="Gotham"/>
                <a:cs typeface="Gotham"/>
                <a:sym typeface="Gotham"/>
              </a:rPr>
              <a:t>VE SOSYAL MEDYA HESAPLARI</a:t>
            </a:r>
          </a:p>
        </p:txBody>
      </p:sp>
      <p:sp>
        <p:nvSpPr>
          <p:cNvPr id="31" name="TextBox 31"/>
          <p:cNvSpPr txBox="1"/>
          <p:nvPr/>
        </p:nvSpPr>
        <p:spPr>
          <a:xfrm>
            <a:off x="10615853" y="8763534"/>
            <a:ext cx="6157810" cy="484542"/>
          </a:xfrm>
          <a:prstGeom prst="rect">
            <a:avLst/>
          </a:prstGeom>
        </p:spPr>
        <p:txBody>
          <a:bodyPr lIns="0" tIns="0" rIns="0" bIns="0" rtlCol="0" anchor="t">
            <a:spAutoFit/>
          </a:bodyPr>
          <a:lstStyle/>
          <a:p>
            <a:pPr algn="l">
              <a:lnSpc>
                <a:spcPts val="3920"/>
              </a:lnSpc>
            </a:pPr>
            <a:r>
              <a:rPr lang="tr-TR" sz="2800" noProof="1">
                <a:solidFill>
                  <a:srgbClr val="543011"/>
                </a:solidFill>
                <a:latin typeface="Gotham"/>
                <a:ea typeface="Gotham"/>
                <a:cs typeface="Gotham"/>
                <a:sym typeface="Gotham"/>
              </a:rPr>
              <a:t>buu_iktisat_bolumu</a:t>
            </a:r>
          </a:p>
        </p:txBody>
      </p:sp>
      <p:sp>
        <p:nvSpPr>
          <p:cNvPr id="32" name="TextBox 32"/>
          <p:cNvSpPr txBox="1"/>
          <p:nvPr/>
        </p:nvSpPr>
        <p:spPr>
          <a:xfrm>
            <a:off x="10615853" y="8310549"/>
            <a:ext cx="6157810" cy="484542"/>
          </a:xfrm>
          <a:prstGeom prst="rect">
            <a:avLst/>
          </a:prstGeom>
        </p:spPr>
        <p:txBody>
          <a:bodyPr lIns="0" tIns="0" rIns="0" bIns="0" rtlCol="0" anchor="t">
            <a:spAutoFit/>
          </a:bodyPr>
          <a:lstStyle/>
          <a:p>
            <a:pPr algn="l">
              <a:lnSpc>
                <a:spcPts val="3920"/>
              </a:lnSpc>
            </a:pPr>
            <a:r>
              <a:rPr lang="tr-TR" sz="2800" b="1" noProof="1">
                <a:solidFill>
                  <a:srgbClr val="543011"/>
                </a:solidFill>
                <a:latin typeface="Gotham Bold"/>
                <a:ea typeface="Gotham Bold"/>
                <a:cs typeface="Gotham Bold"/>
                <a:sym typeface="Gotham Bold"/>
              </a:rPr>
              <a:t>Sosyal Medya Hesabımız</a:t>
            </a:r>
          </a:p>
        </p:txBody>
      </p:sp>
      <p:sp>
        <p:nvSpPr>
          <p:cNvPr id="33" name="TextBox 33"/>
          <p:cNvSpPr txBox="1"/>
          <p:nvPr/>
        </p:nvSpPr>
        <p:spPr>
          <a:xfrm>
            <a:off x="10605413" y="6688341"/>
            <a:ext cx="6157810" cy="1462527"/>
          </a:xfrm>
          <a:prstGeom prst="rect">
            <a:avLst/>
          </a:prstGeom>
        </p:spPr>
        <p:txBody>
          <a:bodyPr lIns="0" tIns="0" rIns="0" bIns="0" rtlCol="0" anchor="t">
            <a:spAutoFit/>
          </a:bodyPr>
          <a:lstStyle/>
          <a:p>
            <a:pPr algn="l">
              <a:lnSpc>
                <a:spcPts val="3920"/>
              </a:lnSpc>
            </a:pPr>
            <a:r>
              <a:rPr lang="tr-TR" sz="2800" noProof="1">
                <a:solidFill>
                  <a:srgbClr val="543011"/>
                </a:solidFill>
                <a:latin typeface="Gotham"/>
                <a:ea typeface="Gotham"/>
                <a:cs typeface="Gotham"/>
                <a:sym typeface="Gotham"/>
              </a:rPr>
              <a:t>Bursa Uludağ Üniversitesi</a:t>
            </a:r>
          </a:p>
          <a:p>
            <a:pPr algn="l">
              <a:lnSpc>
                <a:spcPts val="3920"/>
              </a:lnSpc>
            </a:pPr>
            <a:r>
              <a:rPr lang="tr-TR" sz="2800" noProof="1">
                <a:solidFill>
                  <a:srgbClr val="543011"/>
                </a:solidFill>
                <a:latin typeface="Gotham"/>
                <a:ea typeface="Gotham"/>
                <a:cs typeface="Gotham"/>
                <a:sym typeface="Gotham"/>
              </a:rPr>
              <a:t>İktisadi ve İdari Bilimler Fakültesi Dekanlık Binası 4. Kat</a:t>
            </a:r>
          </a:p>
        </p:txBody>
      </p:sp>
      <p:sp>
        <p:nvSpPr>
          <p:cNvPr id="34" name="TextBox 34"/>
          <p:cNvSpPr txBox="1"/>
          <p:nvPr/>
        </p:nvSpPr>
        <p:spPr>
          <a:xfrm>
            <a:off x="10605413" y="6218319"/>
            <a:ext cx="6157810" cy="484542"/>
          </a:xfrm>
          <a:prstGeom prst="rect">
            <a:avLst/>
          </a:prstGeom>
        </p:spPr>
        <p:txBody>
          <a:bodyPr lIns="0" tIns="0" rIns="0" bIns="0" rtlCol="0" anchor="t">
            <a:spAutoFit/>
          </a:bodyPr>
          <a:lstStyle/>
          <a:p>
            <a:pPr algn="l">
              <a:lnSpc>
                <a:spcPts val="3920"/>
              </a:lnSpc>
            </a:pPr>
            <a:r>
              <a:rPr lang="tr-TR" sz="2800" b="1" noProof="1">
                <a:solidFill>
                  <a:srgbClr val="543011"/>
                </a:solidFill>
                <a:latin typeface="Gotham Bold"/>
                <a:ea typeface="Gotham Bold"/>
                <a:cs typeface="Gotham Bold"/>
                <a:sym typeface="Gotham Bold"/>
              </a:rPr>
              <a:t>Adres</a:t>
            </a:r>
          </a:p>
        </p:txBody>
      </p:sp>
      <p:sp>
        <p:nvSpPr>
          <p:cNvPr id="36" name="TextBox 36"/>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37"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26582"/>
            <a:ext cx="16002000" cy="10486361"/>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solidFill>
                <a:srgbClr val="1F497D"/>
              </a:solidFill>
            </a:endParaRPr>
          </a:p>
        </p:txBody>
      </p:sp>
      <p:sp>
        <p:nvSpPr>
          <p:cNvPr id="3" name="Freeform 3"/>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3"/>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sp>
        <p:nvSpPr>
          <p:cNvPr id="5" name="TextBox 5"/>
          <p:cNvSpPr txBox="1"/>
          <p:nvPr/>
        </p:nvSpPr>
        <p:spPr>
          <a:xfrm>
            <a:off x="3115340" y="2731117"/>
            <a:ext cx="11857960" cy="4597028"/>
          </a:xfrm>
          <a:prstGeom prst="rect">
            <a:avLst/>
          </a:prstGeom>
        </p:spPr>
        <p:txBody>
          <a:bodyPr wrap="square" lIns="0" tIns="0" rIns="0" bIns="0" rtlCol="0" anchor="t">
            <a:spAutoFit/>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pPr algn="ctr">
              <a:lnSpc>
                <a:spcPts val="12205"/>
              </a:lnSpc>
            </a:pPr>
            <a:r>
              <a:rPr lang="en-US" sz="8700" b="1" dirty="0">
                <a:solidFill>
                  <a:srgbClr val="000000"/>
                </a:solidFill>
                <a:latin typeface="League Gothic"/>
                <a:ea typeface="League Gothic"/>
                <a:cs typeface="League Gothic"/>
                <a:sym typeface="League Gothic"/>
              </a:rPr>
              <a:t>İ</a:t>
            </a:r>
            <a:r>
              <a:rPr lang="tr-TR" sz="8700" b="1" err="1">
                <a:solidFill>
                  <a:srgbClr val="000000"/>
                </a:solidFill>
                <a:latin typeface="League Gothic"/>
                <a:ea typeface="League Gothic"/>
                <a:cs typeface="League Gothic"/>
                <a:sym typeface="League Gothic"/>
              </a:rPr>
              <a:t>ktisadi</a:t>
            </a:r>
            <a:r>
              <a:rPr lang="tr-TR" sz="8700" b="1" dirty="0">
                <a:solidFill>
                  <a:srgbClr val="000000"/>
                </a:solidFill>
                <a:latin typeface="League Gothic"/>
                <a:ea typeface="League Gothic"/>
                <a:cs typeface="League Gothic"/>
                <a:sym typeface="League Gothic"/>
              </a:rPr>
              <a:t> ve İdari Bilimler Fakültesi </a:t>
            </a:r>
            <a:r>
              <a:rPr lang="en-US" sz="8700" b="1" dirty="0">
                <a:solidFill>
                  <a:srgbClr val="000000"/>
                </a:solidFill>
                <a:latin typeface="League Gothic"/>
                <a:ea typeface="League Gothic"/>
                <a:cs typeface="League Gothic"/>
                <a:sym typeface="League Gothic"/>
              </a:rPr>
              <a:t>Web </a:t>
            </a:r>
            <a:r>
              <a:rPr lang="en-US" sz="8700" b="1" err="1">
                <a:solidFill>
                  <a:srgbClr val="000000"/>
                </a:solidFill>
                <a:latin typeface="League Gothic"/>
                <a:ea typeface="League Gothic"/>
                <a:cs typeface="League Gothic"/>
                <a:sym typeface="League Gothic"/>
              </a:rPr>
              <a:t>Sitesi</a:t>
            </a:r>
            <a:r>
              <a:rPr lang="en-US" sz="8700" b="1" dirty="0">
                <a:solidFill>
                  <a:srgbClr val="000000"/>
                </a:solidFill>
                <a:latin typeface="League Gothic"/>
                <a:ea typeface="League Gothic"/>
                <a:cs typeface="League Gothic"/>
                <a:sym typeface="League Gothic"/>
              </a:rPr>
              <a:t> </a:t>
            </a:r>
            <a:r>
              <a:rPr lang="en-US" sz="8700" b="1" err="1">
                <a:solidFill>
                  <a:srgbClr val="000000"/>
                </a:solidFill>
                <a:latin typeface="League Gothic"/>
                <a:ea typeface="League Gothic"/>
                <a:cs typeface="League Gothic"/>
                <a:sym typeface="League Gothic"/>
              </a:rPr>
              <a:t>Kullanım</a:t>
            </a:r>
            <a:r>
              <a:rPr lang="en-US" sz="8700" b="1" dirty="0">
                <a:solidFill>
                  <a:srgbClr val="000000"/>
                </a:solidFill>
                <a:latin typeface="League Gothic"/>
                <a:ea typeface="League Gothic"/>
                <a:cs typeface="League Gothic"/>
                <a:sym typeface="League Gothic"/>
              </a:rPr>
              <a:t> </a:t>
            </a:r>
            <a:r>
              <a:rPr lang="en-US" sz="8700" b="1" err="1">
                <a:solidFill>
                  <a:srgbClr val="000000"/>
                </a:solidFill>
                <a:latin typeface="League Gothic"/>
                <a:ea typeface="League Gothic"/>
                <a:cs typeface="League Gothic"/>
                <a:sym typeface="League Gothic"/>
              </a:rPr>
              <a:t>Rehberi</a:t>
            </a:r>
            <a:endParaRPr lang="en-US" sz="8700" b="1">
              <a:solidFill>
                <a:srgbClr val="000000"/>
              </a:solidFill>
              <a:latin typeface="League Gothic"/>
              <a:ea typeface="League Gothic"/>
              <a:cs typeface="League Gothic"/>
              <a:sym typeface="League Gothic"/>
            </a:endParaRPr>
          </a:p>
        </p:txBody>
      </p:sp>
      <p:pic>
        <p:nvPicPr>
          <p:cNvPr id="6" name="Resim 5"/>
          <p:cNvPicPr>
            <a:picLocks noChangeAspect="1"/>
          </p:cNvPicPr>
          <p:nvPr/>
        </p:nvPicPr>
        <p:blipFill>
          <a:blip r:embed="rId4"/>
          <a:stretch>
            <a:fillRect/>
          </a:stretch>
        </p:blipFill>
        <p:spPr>
          <a:xfrm flipV="1">
            <a:off x="15997847" y="324294"/>
            <a:ext cx="1699194" cy="1699194"/>
          </a:xfrm>
          <a:prstGeom prst="rect">
            <a:avLst/>
          </a:prstGeom>
        </p:spPr>
      </p:pic>
    </p:spTree>
    <p:extLst>
      <p:ext uri="{BB962C8B-B14F-4D97-AF65-F5344CB8AC3E}">
        <p14:creationId xmlns:p14="http://schemas.microsoft.com/office/powerpoint/2010/main" val="3163455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B55353ED-34A5-33ED-3DDF-5D03310D79EE}"/>
              </a:ext>
            </a:extLst>
          </p:cNvPr>
          <p:cNvSpPr/>
          <p:nvPr/>
        </p:nvSpPr>
        <p:spPr>
          <a:xfrm>
            <a:off x="1" y="-13290"/>
            <a:ext cx="18287998" cy="10433197"/>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11" name="Resim 10" descr="ekran görüntüsü içeren bir resim&#10;&#10;Yapay zeka tarafından oluşturulmuş içerik yanlış olabilir.">
            <a:extLst>
              <a:ext uri="{FF2B5EF4-FFF2-40B4-BE49-F238E27FC236}">
                <a16:creationId xmlns:a16="http://schemas.microsoft.com/office/drawing/2014/main" id="{29F08718-3274-317D-141D-3148D50987F8}"/>
              </a:ext>
            </a:extLst>
          </p:cNvPr>
          <p:cNvPicPr>
            <a:picLocks noChangeAspect="1"/>
          </p:cNvPicPr>
          <p:nvPr/>
        </p:nvPicPr>
        <p:blipFill>
          <a:blip r:embed="rId3"/>
          <a:stretch>
            <a:fillRect/>
          </a:stretch>
        </p:blipFill>
        <p:spPr>
          <a:xfrm>
            <a:off x="1389876" y="2574629"/>
            <a:ext cx="15747482" cy="5961764"/>
          </a:xfrm>
          <a:prstGeom prst="rect">
            <a:avLst/>
          </a:prstGeom>
        </p:spPr>
      </p:pic>
      <p:sp>
        <p:nvSpPr>
          <p:cNvPr id="14" name="Freeform 3">
            <a:extLst>
              <a:ext uri="{FF2B5EF4-FFF2-40B4-BE49-F238E27FC236}">
                <a16:creationId xmlns:a16="http://schemas.microsoft.com/office/drawing/2014/main" id="{A3D8A215-FD0A-F2FB-0269-81837C257CF3}"/>
              </a:ext>
            </a:extLst>
          </p:cNvPr>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4"/>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16" name="Resim 15" descr="metin, daire, logo, simge, sembol içeren bir resim&#10;&#10;Yapay zeka tarafından oluşturulmuş içerik yanlış olabilir.">
            <a:extLst>
              <a:ext uri="{FF2B5EF4-FFF2-40B4-BE49-F238E27FC236}">
                <a16:creationId xmlns:a16="http://schemas.microsoft.com/office/drawing/2014/main" id="{CC7F85A0-70CD-D673-370A-8664A44C0E4D}"/>
              </a:ext>
            </a:extLst>
          </p:cNvPr>
          <p:cNvPicPr>
            <a:picLocks noChangeAspect="1"/>
          </p:cNvPicPr>
          <p:nvPr/>
        </p:nvPicPr>
        <p:blipFill>
          <a:blip r:embed="rId5"/>
          <a:stretch>
            <a:fillRect/>
          </a:stretch>
        </p:blipFill>
        <p:spPr>
          <a:xfrm flipV="1">
            <a:off x="16051010" y="98352"/>
            <a:ext cx="1699194" cy="1699194"/>
          </a:xfrm>
          <a:prstGeom prst="rect">
            <a:avLst/>
          </a:prstGeom>
        </p:spPr>
      </p:pic>
    </p:spTree>
    <p:extLst>
      <p:ext uri="{BB962C8B-B14F-4D97-AF65-F5344CB8AC3E}">
        <p14:creationId xmlns:p14="http://schemas.microsoft.com/office/powerpoint/2010/main" val="887944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D72828E-880C-C3D9-0AE1-CC2EC59C7F9B}"/>
              </a:ext>
            </a:extLst>
          </p:cNvPr>
          <p:cNvSpPr/>
          <p:nvPr/>
        </p:nvSpPr>
        <p:spPr>
          <a:xfrm>
            <a:off x="1" y="-13290"/>
            <a:ext cx="18287998" cy="10433197"/>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sp>
        <p:nvSpPr>
          <p:cNvPr id="5" name="Freeform 3">
            <a:extLst>
              <a:ext uri="{FF2B5EF4-FFF2-40B4-BE49-F238E27FC236}">
                <a16:creationId xmlns:a16="http://schemas.microsoft.com/office/drawing/2014/main" id="{73EE4744-8321-9AAA-B756-15D85902694B}"/>
              </a:ext>
            </a:extLst>
          </p:cNvPr>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3"/>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7" name="Resim 6" descr="metin, daire, logo, simge, sembol içeren bir resim&#10;&#10;Yapay zeka tarafından oluşturulmuş içerik yanlış olabilir.">
            <a:extLst>
              <a:ext uri="{FF2B5EF4-FFF2-40B4-BE49-F238E27FC236}">
                <a16:creationId xmlns:a16="http://schemas.microsoft.com/office/drawing/2014/main" id="{641185CE-1BE9-466A-79B2-39AE6DF3CD87}"/>
              </a:ext>
            </a:extLst>
          </p:cNvPr>
          <p:cNvPicPr>
            <a:picLocks noChangeAspect="1"/>
          </p:cNvPicPr>
          <p:nvPr/>
        </p:nvPicPr>
        <p:blipFill>
          <a:blip r:embed="rId4"/>
          <a:stretch>
            <a:fillRect/>
          </a:stretch>
        </p:blipFill>
        <p:spPr>
          <a:xfrm flipV="1">
            <a:off x="16051010" y="98352"/>
            <a:ext cx="1699194" cy="1699194"/>
          </a:xfrm>
          <a:prstGeom prst="rect">
            <a:avLst/>
          </a:prstGeom>
        </p:spPr>
      </p:pic>
      <p:pic>
        <p:nvPicPr>
          <p:cNvPr id="8" name="Resim 7" descr="metin, ekran görüntüsü, yazılım, sayı, numara içeren bir resim&#10;&#10;Yapay zeka tarafından oluşturulmuş içerik yanlış olabilir.">
            <a:extLst>
              <a:ext uri="{FF2B5EF4-FFF2-40B4-BE49-F238E27FC236}">
                <a16:creationId xmlns:a16="http://schemas.microsoft.com/office/drawing/2014/main" id="{7072D570-83FD-9751-5333-36C2714C214B}"/>
              </a:ext>
            </a:extLst>
          </p:cNvPr>
          <p:cNvPicPr>
            <a:picLocks noChangeAspect="1"/>
          </p:cNvPicPr>
          <p:nvPr/>
        </p:nvPicPr>
        <p:blipFill>
          <a:blip r:embed="rId5"/>
          <a:stretch>
            <a:fillRect/>
          </a:stretch>
        </p:blipFill>
        <p:spPr>
          <a:xfrm>
            <a:off x="2271893" y="1906749"/>
            <a:ext cx="14279542" cy="7515225"/>
          </a:xfrm>
          <a:prstGeom prst="rect">
            <a:avLst/>
          </a:prstGeom>
        </p:spPr>
      </p:pic>
    </p:spTree>
    <p:extLst>
      <p:ext uri="{BB962C8B-B14F-4D97-AF65-F5344CB8AC3E}">
        <p14:creationId xmlns:p14="http://schemas.microsoft.com/office/powerpoint/2010/main" val="208232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1F15"/>
        </a:solidFill>
        <a:effectLst/>
      </p:bgPr>
    </p:bg>
    <p:spTree>
      <p:nvGrpSpPr>
        <p:cNvPr id="1" name=""/>
        <p:cNvGrpSpPr/>
        <p:nvPr/>
      </p:nvGrpSpPr>
      <p:grpSpPr>
        <a:xfrm>
          <a:off x="0" y="0"/>
          <a:ext cx="0" cy="0"/>
          <a:chOff x="0" y="0"/>
          <a:chExt cx="0" cy="0"/>
        </a:xfrm>
      </p:grpSpPr>
      <p:grpSp>
        <p:nvGrpSpPr>
          <p:cNvPr id="2" name="Group 2"/>
          <p:cNvGrpSpPr/>
          <p:nvPr/>
        </p:nvGrpSpPr>
        <p:grpSpPr>
          <a:xfrm>
            <a:off x="7150698" y="0"/>
            <a:ext cx="11137302" cy="10287000"/>
            <a:chOff x="0" y="0"/>
            <a:chExt cx="15922675" cy="14235290"/>
          </a:xfrm>
        </p:grpSpPr>
        <p:pic>
          <p:nvPicPr>
            <p:cNvPr id="3" name="Picture 3"/>
            <p:cNvPicPr>
              <a:picLocks noChangeAspect="1"/>
            </p:cNvPicPr>
            <p:nvPr/>
          </p:nvPicPr>
          <p:blipFill>
            <a:blip r:embed="rId2">
              <a:alphaModFix amt="75000"/>
            </a:blip>
            <a:srcRect l="15465" r="15465"/>
            <a:stretch>
              <a:fillRect/>
            </a:stretch>
          </p:blipFill>
          <p:spPr>
            <a:xfrm>
              <a:off x="0" y="0"/>
              <a:ext cx="15922675" cy="14235290"/>
            </a:xfrm>
            <a:prstGeom prst="rect">
              <a:avLst/>
            </a:prstGeom>
          </p:spPr>
        </p:pic>
      </p:grpSp>
      <p:grpSp>
        <p:nvGrpSpPr>
          <p:cNvPr id="4" name="Group 4"/>
          <p:cNvGrpSpPr/>
          <p:nvPr/>
        </p:nvGrpSpPr>
        <p:grpSpPr>
          <a:xfrm>
            <a:off x="947648" y="1651373"/>
            <a:ext cx="3628756" cy="815177"/>
            <a:chOff x="0" y="0"/>
            <a:chExt cx="2067552" cy="464462"/>
          </a:xfrm>
        </p:grpSpPr>
        <p:sp>
          <p:nvSpPr>
            <p:cNvPr id="5" name="Freeform 5"/>
            <p:cNvSpPr/>
            <p:nvPr/>
          </p:nvSpPr>
          <p:spPr>
            <a:xfrm>
              <a:off x="0" y="0"/>
              <a:ext cx="2067552" cy="464462"/>
            </a:xfrm>
            <a:custGeom>
              <a:avLst/>
              <a:gdLst/>
              <a:ahLst/>
              <a:cxnLst/>
              <a:rect l="l" t="t" r="r" b="b"/>
              <a:pathLst>
                <a:path w="2067552" h="464462">
                  <a:moveTo>
                    <a:pt x="0" y="0"/>
                  </a:moveTo>
                  <a:lnTo>
                    <a:pt x="2067552" y="0"/>
                  </a:lnTo>
                  <a:lnTo>
                    <a:pt x="2067552" y="464462"/>
                  </a:lnTo>
                  <a:lnTo>
                    <a:pt x="0" y="464462"/>
                  </a:lnTo>
                  <a:close/>
                </a:path>
              </a:pathLst>
            </a:custGeom>
            <a:solidFill>
              <a:srgbClr val="000000">
                <a:alpha val="0"/>
              </a:srgbClr>
            </a:solidFill>
            <a:ln w="19050" cap="sq">
              <a:solidFill>
                <a:srgbClr val="F1ECE6"/>
              </a:solidFill>
              <a:prstDash val="solid"/>
              <a:miter/>
            </a:ln>
          </p:spPr>
          <p:txBody>
            <a:bodyPr/>
            <a:lstStyle/>
            <a:p>
              <a:endParaRPr lang="tr-TR" noProof="1"/>
            </a:p>
          </p:txBody>
        </p:sp>
        <p:sp>
          <p:nvSpPr>
            <p:cNvPr id="6" name="TextBox 6"/>
            <p:cNvSpPr txBox="1"/>
            <p:nvPr/>
          </p:nvSpPr>
          <p:spPr>
            <a:xfrm>
              <a:off x="0" y="-57150"/>
              <a:ext cx="2067552" cy="521612"/>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135321" y="0"/>
            <a:ext cx="1082969" cy="10287000"/>
            <a:chOff x="0" y="0"/>
            <a:chExt cx="285227" cy="2905347"/>
          </a:xfrm>
        </p:grpSpPr>
        <p:sp>
          <p:nvSpPr>
            <p:cNvPr id="8" name="Freeform 8"/>
            <p:cNvSpPr/>
            <p:nvPr/>
          </p:nvSpPr>
          <p:spPr>
            <a:xfrm>
              <a:off x="0" y="0"/>
              <a:ext cx="285227" cy="2905347"/>
            </a:xfrm>
            <a:custGeom>
              <a:avLst/>
              <a:gdLst/>
              <a:ahLst/>
              <a:cxnLst/>
              <a:rect l="l" t="t" r="r" b="b"/>
              <a:pathLst>
                <a:path w="285227" h="2905347">
                  <a:moveTo>
                    <a:pt x="0" y="0"/>
                  </a:moveTo>
                  <a:lnTo>
                    <a:pt x="285227" y="0"/>
                  </a:lnTo>
                  <a:lnTo>
                    <a:pt x="285227" y="2905347"/>
                  </a:lnTo>
                  <a:lnTo>
                    <a:pt x="0" y="2905347"/>
                  </a:lnTo>
                  <a:close/>
                </a:path>
              </a:pathLst>
            </a:custGeom>
            <a:solidFill>
              <a:srgbClr val="301F15"/>
            </a:solidFill>
          </p:spPr>
          <p:txBody>
            <a:bodyPr/>
            <a:lstStyle/>
            <a:p>
              <a:endParaRPr lang="tr-TR" noProof="1"/>
            </a:p>
          </p:txBody>
        </p:sp>
        <p:sp>
          <p:nvSpPr>
            <p:cNvPr id="9" name="TextBox 9"/>
            <p:cNvSpPr txBox="1"/>
            <p:nvPr/>
          </p:nvSpPr>
          <p:spPr>
            <a:xfrm>
              <a:off x="0" y="-57150"/>
              <a:ext cx="285227" cy="2962497"/>
            </a:xfrm>
            <a:prstGeom prst="rect">
              <a:avLst/>
            </a:prstGeom>
          </p:spPr>
          <p:txBody>
            <a:bodyPr lIns="50800" tIns="50800" rIns="50800" bIns="50800" rtlCol="0" anchor="ctr"/>
            <a:lstStyle/>
            <a:p>
              <a:pPr algn="ctr">
                <a:lnSpc>
                  <a:spcPts val="3580"/>
                </a:lnSpc>
              </a:pPr>
              <a:endParaRPr lang="tr-TR" noProof="1"/>
            </a:p>
          </p:txBody>
        </p:sp>
      </p:grpSp>
      <p:sp>
        <p:nvSpPr>
          <p:cNvPr id="10" name="Freeform 10"/>
          <p:cNvSpPr/>
          <p:nvPr/>
        </p:nvSpPr>
        <p:spPr>
          <a:xfrm>
            <a:off x="6554257" y="0"/>
            <a:ext cx="11733743" cy="10287000"/>
          </a:xfrm>
          <a:custGeom>
            <a:avLst/>
            <a:gdLst/>
            <a:ahLst/>
            <a:cxnLst/>
            <a:rect l="l" t="t" r="r" b="b"/>
            <a:pathLst>
              <a:path w="11733743" h="11733743">
                <a:moveTo>
                  <a:pt x="0" y="0"/>
                </a:moveTo>
                <a:lnTo>
                  <a:pt x="11733743" y="0"/>
                </a:lnTo>
                <a:lnTo>
                  <a:pt x="11733743" y="11733743"/>
                </a:lnTo>
                <a:lnTo>
                  <a:pt x="0" y="117337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noProof="1"/>
          </a:p>
        </p:txBody>
      </p:sp>
      <p:grpSp>
        <p:nvGrpSpPr>
          <p:cNvPr id="11" name="Group 11"/>
          <p:cNvGrpSpPr/>
          <p:nvPr/>
        </p:nvGrpSpPr>
        <p:grpSpPr>
          <a:xfrm>
            <a:off x="953700" y="5636457"/>
            <a:ext cx="3581652" cy="793336"/>
            <a:chOff x="0" y="0"/>
            <a:chExt cx="2040713" cy="452018"/>
          </a:xfrm>
        </p:grpSpPr>
        <p:sp>
          <p:nvSpPr>
            <p:cNvPr id="12" name="Freeform 12"/>
            <p:cNvSpPr/>
            <p:nvPr/>
          </p:nvSpPr>
          <p:spPr>
            <a:xfrm>
              <a:off x="0" y="0"/>
              <a:ext cx="2040713" cy="452018"/>
            </a:xfrm>
            <a:custGeom>
              <a:avLst/>
              <a:gdLst/>
              <a:ahLst/>
              <a:cxnLst/>
              <a:rect l="l" t="t" r="r" b="b"/>
              <a:pathLst>
                <a:path w="2040713" h="452018">
                  <a:moveTo>
                    <a:pt x="0" y="0"/>
                  </a:moveTo>
                  <a:lnTo>
                    <a:pt x="2040713" y="0"/>
                  </a:lnTo>
                  <a:lnTo>
                    <a:pt x="2040713" y="452018"/>
                  </a:lnTo>
                  <a:lnTo>
                    <a:pt x="0" y="452018"/>
                  </a:lnTo>
                  <a:close/>
                </a:path>
              </a:pathLst>
            </a:custGeom>
            <a:solidFill>
              <a:srgbClr val="000000">
                <a:alpha val="0"/>
              </a:srgbClr>
            </a:solidFill>
            <a:ln w="19050" cap="sq">
              <a:solidFill>
                <a:srgbClr val="F1ECE6"/>
              </a:solidFill>
              <a:prstDash val="solid"/>
              <a:miter/>
            </a:ln>
          </p:spPr>
          <p:txBody>
            <a:bodyPr/>
            <a:lstStyle/>
            <a:p>
              <a:endParaRPr lang="tr-TR" noProof="1"/>
            </a:p>
          </p:txBody>
        </p:sp>
        <p:sp>
          <p:nvSpPr>
            <p:cNvPr id="13" name="TextBox 13"/>
            <p:cNvSpPr txBox="1"/>
            <p:nvPr/>
          </p:nvSpPr>
          <p:spPr>
            <a:xfrm>
              <a:off x="0" y="-57150"/>
              <a:ext cx="2040713" cy="509168"/>
            </a:xfrm>
            <a:prstGeom prst="rect">
              <a:avLst/>
            </a:prstGeom>
          </p:spPr>
          <p:txBody>
            <a:bodyPr lIns="50800" tIns="50800" rIns="50800" bIns="50800" rtlCol="0" anchor="ctr"/>
            <a:lstStyle/>
            <a:p>
              <a:pPr algn="ctr">
                <a:lnSpc>
                  <a:spcPts val="3580"/>
                </a:lnSpc>
              </a:pPr>
              <a:endParaRPr lang="tr-TR" noProof="1"/>
            </a:p>
          </p:txBody>
        </p:sp>
      </p:grpSp>
      <p:sp>
        <p:nvSpPr>
          <p:cNvPr id="14" name="TextBox 14"/>
          <p:cNvSpPr txBox="1"/>
          <p:nvPr/>
        </p:nvSpPr>
        <p:spPr>
          <a:xfrm>
            <a:off x="1130289" y="1717649"/>
            <a:ext cx="3263474" cy="606425"/>
          </a:xfrm>
          <a:prstGeom prst="rect">
            <a:avLst/>
          </a:prstGeom>
        </p:spPr>
        <p:txBody>
          <a:bodyPr lIns="0" tIns="0" rIns="0" bIns="0" rtlCol="0" anchor="t">
            <a:spAutoFit/>
          </a:bodyPr>
          <a:lstStyle/>
          <a:p>
            <a:pPr algn="ctr">
              <a:lnSpc>
                <a:spcPts val="4900"/>
              </a:lnSpc>
            </a:pPr>
            <a:r>
              <a:rPr lang="tr-TR" sz="3500" b="1" noProof="1">
                <a:solidFill>
                  <a:srgbClr val="F1ECE6"/>
                </a:solidFill>
                <a:latin typeface="Gotham Bold"/>
                <a:ea typeface="Gotham Bold"/>
                <a:cs typeface="Gotham Bold"/>
                <a:sym typeface="Gotham Bold"/>
              </a:rPr>
              <a:t>MİSYONUMUZ</a:t>
            </a:r>
          </a:p>
        </p:txBody>
      </p:sp>
      <p:sp>
        <p:nvSpPr>
          <p:cNvPr id="15" name="TextBox 15"/>
          <p:cNvSpPr txBox="1"/>
          <p:nvPr/>
        </p:nvSpPr>
        <p:spPr>
          <a:xfrm>
            <a:off x="4757379" y="1651373"/>
            <a:ext cx="12135606" cy="2118272"/>
          </a:xfrm>
          <a:prstGeom prst="rect">
            <a:avLst/>
          </a:prstGeom>
        </p:spPr>
        <p:txBody>
          <a:bodyPr lIns="0" tIns="0" rIns="0" bIns="0" rtlCol="0" anchor="t">
            <a:spAutoFit/>
          </a:bodyPr>
          <a:lstStyle/>
          <a:p>
            <a:pPr algn="just">
              <a:lnSpc>
                <a:spcPts val="4160"/>
              </a:lnSpc>
            </a:pPr>
            <a:r>
              <a:rPr lang="tr-TR" sz="3200" noProof="1">
                <a:solidFill>
                  <a:srgbClr val="F1ECE6"/>
                </a:solidFill>
                <a:latin typeface="Gotham"/>
                <a:ea typeface="Gotham"/>
                <a:cs typeface="Gotham"/>
                <a:sym typeface="Gotham"/>
              </a:rPr>
              <a:t>İktisat bölümü olarak misyonumuz öncelikle öğrencilerimize kendi hayatlarına hazırlanma konusunda yardımcı olmak ve onları en yeni iktisat bilgisi ile tanıştırarak donanımlı iktisatçılar olarak mezun etmektir.</a:t>
            </a:r>
          </a:p>
        </p:txBody>
      </p:sp>
      <p:sp>
        <p:nvSpPr>
          <p:cNvPr id="16" name="TextBox 16"/>
          <p:cNvSpPr txBox="1"/>
          <p:nvPr/>
        </p:nvSpPr>
        <p:spPr>
          <a:xfrm>
            <a:off x="4757379" y="5536153"/>
            <a:ext cx="12306075" cy="1685461"/>
          </a:xfrm>
          <a:prstGeom prst="rect">
            <a:avLst/>
          </a:prstGeom>
        </p:spPr>
        <p:txBody>
          <a:bodyPr lIns="0" tIns="0" rIns="0" bIns="0" rtlCol="0" anchor="t">
            <a:spAutoFit/>
          </a:bodyPr>
          <a:lstStyle/>
          <a:p>
            <a:pPr algn="just">
              <a:lnSpc>
                <a:spcPts val="4488"/>
              </a:lnSpc>
            </a:pPr>
            <a:r>
              <a:rPr lang="tr-TR" sz="3200" noProof="1">
                <a:solidFill>
                  <a:srgbClr val="F1ECE6"/>
                </a:solidFill>
                <a:latin typeface="Gotham"/>
                <a:ea typeface="Gotham"/>
                <a:cs typeface="Gotham"/>
                <a:sym typeface="Gotham"/>
              </a:rPr>
              <a:t>Alanında parlak öğretim kadrosuyla kendilerine ve yaşadıkları çevreye duyarlı, sorgulayan öğrencileri hür düşünceli iktisatçılar olarak yetiştirmektir.</a:t>
            </a:r>
          </a:p>
        </p:txBody>
      </p:sp>
      <p:sp>
        <p:nvSpPr>
          <p:cNvPr id="17" name="TextBox 17"/>
          <p:cNvSpPr txBox="1"/>
          <p:nvPr/>
        </p:nvSpPr>
        <p:spPr>
          <a:xfrm>
            <a:off x="947648" y="5729913"/>
            <a:ext cx="3645119" cy="606425"/>
          </a:xfrm>
          <a:prstGeom prst="rect">
            <a:avLst/>
          </a:prstGeom>
        </p:spPr>
        <p:txBody>
          <a:bodyPr lIns="0" tIns="0" rIns="0" bIns="0" rtlCol="0" anchor="t">
            <a:spAutoFit/>
          </a:bodyPr>
          <a:lstStyle/>
          <a:p>
            <a:pPr algn="ctr">
              <a:lnSpc>
                <a:spcPts val="4900"/>
              </a:lnSpc>
            </a:pPr>
            <a:r>
              <a:rPr lang="tr-TR" sz="3500" b="1" noProof="1">
                <a:solidFill>
                  <a:srgbClr val="F1ECE6"/>
                </a:solidFill>
                <a:latin typeface="Gotham Bold"/>
                <a:ea typeface="Gotham Bold"/>
                <a:cs typeface="Gotham Bold"/>
                <a:sym typeface="Gotham Bold"/>
              </a:rPr>
              <a:t>VİZYONUMUZ</a:t>
            </a:r>
          </a:p>
        </p:txBody>
      </p:sp>
      <p:sp>
        <p:nvSpPr>
          <p:cNvPr id="19" name="TextBox 1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grpSp>
        <p:nvGrpSpPr>
          <p:cNvPr id="20" name="Group 20"/>
          <p:cNvGrpSpPr/>
          <p:nvPr/>
        </p:nvGrpSpPr>
        <p:grpSpPr>
          <a:xfrm>
            <a:off x="89680" y="98021"/>
            <a:ext cx="624109" cy="62410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40" r="-340"/>
              </a:stretch>
            </a:blipFill>
            <a:ln w="47625" cap="sq">
              <a:solidFill>
                <a:srgbClr val="D9C179"/>
              </a:solidFill>
              <a:prstDash val="solid"/>
              <a:miter/>
            </a:ln>
          </p:spPr>
          <p:txBody>
            <a:bodyPr/>
            <a:lstStyle/>
            <a:p>
              <a:endParaRPr lang="tr-TR" noProof="1"/>
            </a:p>
          </p:txBody>
        </p:sp>
      </p:grpSp>
      <p:sp>
        <p:nvSpPr>
          <p:cNvPr id="22"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571517D-3138-71D0-B074-4612D9AD07DA}"/>
              </a:ext>
            </a:extLst>
          </p:cNvPr>
          <p:cNvSpPr/>
          <p:nvPr/>
        </p:nvSpPr>
        <p:spPr>
          <a:xfrm>
            <a:off x="1" y="-13290"/>
            <a:ext cx="18287998" cy="10433197"/>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sp>
        <p:nvSpPr>
          <p:cNvPr id="5" name="Freeform 3">
            <a:extLst>
              <a:ext uri="{FF2B5EF4-FFF2-40B4-BE49-F238E27FC236}">
                <a16:creationId xmlns:a16="http://schemas.microsoft.com/office/drawing/2014/main" id="{B3062B10-DB55-CB79-6441-2789B3B7487C}"/>
              </a:ext>
            </a:extLst>
          </p:cNvPr>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3"/>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7" name="Resim 6" descr="metin, daire, logo, simge, sembol içeren bir resim&#10;&#10;Yapay zeka tarafından oluşturulmuş içerik yanlış olabilir.">
            <a:extLst>
              <a:ext uri="{FF2B5EF4-FFF2-40B4-BE49-F238E27FC236}">
                <a16:creationId xmlns:a16="http://schemas.microsoft.com/office/drawing/2014/main" id="{90D94A1C-406C-6CFB-A828-0DB80E71599A}"/>
              </a:ext>
            </a:extLst>
          </p:cNvPr>
          <p:cNvPicPr>
            <a:picLocks noChangeAspect="1"/>
          </p:cNvPicPr>
          <p:nvPr/>
        </p:nvPicPr>
        <p:blipFill>
          <a:blip r:embed="rId4"/>
          <a:stretch>
            <a:fillRect/>
          </a:stretch>
        </p:blipFill>
        <p:spPr>
          <a:xfrm flipV="1">
            <a:off x="16051010" y="98352"/>
            <a:ext cx="1699194" cy="1699194"/>
          </a:xfrm>
          <a:prstGeom prst="rect">
            <a:avLst/>
          </a:prstGeom>
        </p:spPr>
      </p:pic>
      <p:pic>
        <p:nvPicPr>
          <p:cNvPr id="8" name="Resim 7" descr="ekran görüntüsü, metin, siyah beyaz, grafik içeren bir resim&#10;&#10;Yapay zeka tarafından oluşturulmuş içerik yanlış olabilir.">
            <a:extLst>
              <a:ext uri="{FF2B5EF4-FFF2-40B4-BE49-F238E27FC236}">
                <a16:creationId xmlns:a16="http://schemas.microsoft.com/office/drawing/2014/main" id="{FB7EF523-3623-82C0-5847-D07777956C26}"/>
              </a:ext>
            </a:extLst>
          </p:cNvPr>
          <p:cNvPicPr>
            <a:picLocks noChangeAspect="1"/>
          </p:cNvPicPr>
          <p:nvPr/>
        </p:nvPicPr>
        <p:blipFill>
          <a:blip r:embed="rId5"/>
          <a:stretch>
            <a:fillRect/>
          </a:stretch>
        </p:blipFill>
        <p:spPr>
          <a:xfrm>
            <a:off x="2927430" y="1602852"/>
            <a:ext cx="12954000" cy="8267700"/>
          </a:xfrm>
          <a:prstGeom prst="rect">
            <a:avLst/>
          </a:prstGeom>
        </p:spPr>
      </p:pic>
    </p:spTree>
    <p:extLst>
      <p:ext uri="{BB962C8B-B14F-4D97-AF65-F5344CB8AC3E}">
        <p14:creationId xmlns:p14="http://schemas.microsoft.com/office/powerpoint/2010/main" val="4154817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E4F970B-528D-3EBC-C3E0-82B90B7D0608}"/>
              </a:ext>
            </a:extLst>
          </p:cNvPr>
          <p:cNvSpPr/>
          <p:nvPr/>
        </p:nvSpPr>
        <p:spPr>
          <a:xfrm>
            <a:off x="1" y="-13290"/>
            <a:ext cx="18287998" cy="10433197"/>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sp>
        <p:nvSpPr>
          <p:cNvPr id="5" name="Freeform 3">
            <a:extLst>
              <a:ext uri="{FF2B5EF4-FFF2-40B4-BE49-F238E27FC236}">
                <a16:creationId xmlns:a16="http://schemas.microsoft.com/office/drawing/2014/main" id="{05F3F345-F024-70AE-55D8-EACBBE0F247B}"/>
              </a:ext>
            </a:extLst>
          </p:cNvPr>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3"/>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7" name="Resim 6" descr="metin, daire, logo, simge, sembol içeren bir resim&#10;&#10;Yapay zeka tarafından oluşturulmuş içerik yanlış olabilir.">
            <a:extLst>
              <a:ext uri="{FF2B5EF4-FFF2-40B4-BE49-F238E27FC236}">
                <a16:creationId xmlns:a16="http://schemas.microsoft.com/office/drawing/2014/main" id="{239CDFA9-95C4-2B13-7568-2616369D56C5}"/>
              </a:ext>
            </a:extLst>
          </p:cNvPr>
          <p:cNvPicPr>
            <a:picLocks noChangeAspect="1"/>
          </p:cNvPicPr>
          <p:nvPr/>
        </p:nvPicPr>
        <p:blipFill>
          <a:blip r:embed="rId4"/>
          <a:stretch>
            <a:fillRect/>
          </a:stretch>
        </p:blipFill>
        <p:spPr>
          <a:xfrm flipV="1">
            <a:off x="16051010" y="98352"/>
            <a:ext cx="1699194" cy="1699194"/>
          </a:xfrm>
          <a:prstGeom prst="rect">
            <a:avLst/>
          </a:prstGeom>
        </p:spPr>
      </p:pic>
      <p:pic>
        <p:nvPicPr>
          <p:cNvPr id="8" name="Resim 7" descr="ekran görüntüsü, metin, yazı tipi, grafik içeren bir resim&#10;&#10;Yapay zeka tarafından oluşturulmuş içerik yanlış olabilir.">
            <a:extLst>
              <a:ext uri="{FF2B5EF4-FFF2-40B4-BE49-F238E27FC236}">
                <a16:creationId xmlns:a16="http://schemas.microsoft.com/office/drawing/2014/main" id="{9A61BEDE-4DB1-9C7F-96A3-356982C47A66}"/>
              </a:ext>
            </a:extLst>
          </p:cNvPr>
          <p:cNvPicPr>
            <a:picLocks noChangeAspect="1"/>
          </p:cNvPicPr>
          <p:nvPr/>
        </p:nvPicPr>
        <p:blipFill>
          <a:blip r:embed="rId5"/>
          <a:stretch>
            <a:fillRect/>
          </a:stretch>
        </p:blipFill>
        <p:spPr>
          <a:xfrm>
            <a:off x="2454135" y="2741271"/>
            <a:ext cx="13611225" cy="6019800"/>
          </a:xfrm>
          <a:prstGeom prst="rect">
            <a:avLst/>
          </a:prstGeom>
        </p:spPr>
      </p:pic>
    </p:spTree>
    <p:extLst>
      <p:ext uri="{BB962C8B-B14F-4D97-AF65-F5344CB8AC3E}">
        <p14:creationId xmlns:p14="http://schemas.microsoft.com/office/powerpoint/2010/main" val="356377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63E6B5F-0E92-D087-64B1-E746F5C19682}"/>
              </a:ext>
            </a:extLst>
          </p:cNvPr>
          <p:cNvSpPr/>
          <p:nvPr/>
        </p:nvSpPr>
        <p:spPr>
          <a:xfrm>
            <a:off x="1" y="-13290"/>
            <a:ext cx="18287998" cy="10433197"/>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sp>
        <p:nvSpPr>
          <p:cNvPr id="5" name="Freeform 3">
            <a:extLst>
              <a:ext uri="{FF2B5EF4-FFF2-40B4-BE49-F238E27FC236}">
                <a16:creationId xmlns:a16="http://schemas.microsoft.com/office/drawing/2014/main" id="{0D2274BC-AF15-B827-743F-495F51E9D441}"/>
              </a:ext>
            </a:extLst>
          </p:cNvPr>
          <p:cNvSpPr/>
          <p:nvPr/>
        </p:nvSpPr>
        <p:spPr>
          <a:xfrm>
            <a:off x="151515" y="5316"/>
            <a:ext cx="3870387" cy="1892926"/>
          </a:xfrm>
          <a:custGeom>
            <a:avLst/>
            <a:gdLst/>
            <a:ahLst/>
            <a:cxnLst/>
            <a:rect l="l" t="t" r="r" b="b"/>
            <a:pathLst>
              <a:path w="1788257" h="845170">
                <a:moveTo>
                  <a:pt x="0" y="0"/>
                </a:moveTo>
                <a:lnTo>
                  <a:pt x="1788257" y="0"/>
                </a:lnTo>
                <a:lnTo>
                  <a:pt x="1788257" y="845170"/>
                </a:lnTo>
                <a:lnTo>
                  <a:pt x="0" y="845170"/>
                </a:lnTo>
                <a:lnTo>
                  <a:pt x="0" y="0"/>
                </a:lnTo>
                <a:close/>
              </a:path>
            </a:pathLst>
          </a:custGeom>
          <a:blipFill>
            <a:blip r:embed="rId3"/>
            <a:stretch>
              <a:fillRect/>
            </a:stretch>
          </a:blipFill>
        </p:spPr>
        <p:txBody>
          <a:bodyPr/>
          <a:lstStyle>
            <a:defPPr>
              <a:defRPr lang="en-US"/>
            </a:defPPr>
            <a:lvl1pPr marL="0" algn="l" defTabSz="1530797" rtl="0" eaLnBrk="1" latinLnBrk="0" hangingPunct="1">
              <a:defRPr sz="3013" kern="1200">
                <a:solidFill>
                  <a:schemeClr val="tx1"/>
                </a:solidFill>
                <a:latin typeface="+mn-lt"/>
                <a:ea typeface="+mn-ea"/>
                <a:cs typeface="+mn-cs"/>
              </a:defRPr>
            </a:lvl1pPr>
            <a:lvl2pPr marL="765399" algn="l" defTabSz="1530797" rtl="0" eaLnBrk="1" latinLnBrk="0" hangingPunct="1">
              <a:defRPr sz="3013" kern="1200">
                <a:solidFill>
                  <a:schemeClr val="tx1"/>
                </a:solidFill>
                <a:latin typeface="+mn-lt"/>
                <a:ea typeface="+mn-ea"/>
                <a:cs typeface="+mn-cs"/>
              </a:defRPr>
            </a:lvl2pPr>
            <a:lvl3pPr marL="1530797" algn="l" defTabSz="1530797" rtl="0" eaLnBrk="1" latinLnBrk="0" hangingPunct="1">
              <a:defRPr sz="3013" kern="1200">
                <a:solidFill>
                  <a:schemeClr val="tx1"/>
                </a:solidFill>
                <a:latin typeface="+mn-lt"/>
                <a:ea typeface="+mn-ea"/>
                <a:cs typeface="+mn-cs"/>
              </a:defRPr>
            </a:lvl3pPr>
            <a:lvl4pPr marL="2296196" algn="l" defTabSz="1530797" rtl="0" eaLnBrk="1" latinLnBrk="0" hangingPunct="1">
              <a:defRPr sz="3013" kern="1200">
                <a:solidFill>
                  <a:schemeClr val="tx1"/>
                </a:solidFill>
                <a:latin typeface="+mn-lt"/>
                <a:ea typeface="+mn-ea"/>
                <a:cs typeface="+mn-cs"/>
              </a:defRPr>
            </a:lvl4pPr>
            <a:lvl5pPr marL="3061594" algn="l" defTabSz="1530797" rtl="0" eaLnBrk="1" latinLnBrk="0" hangingPunct="1">
              <a:defRPr sz="3013" kern="1200">
                <a:solidFill>
                  <a:schemeClr val="tx1"/>
                </a:solidFill>
                <a:latin typeface="+mn-lt"/>
                <a:ea typeface="+mn-ea"/>
                <a:cs typeface="+mn-cs"/>
              </a:defRPr>
            </a:lvl5pPr>
            <a:lvl6pPr marL="3826993" algn="l" defTabSz="1530797" rtl="0" eaLnBrk="1" latinLnBrk="0" hangingPunct="1">
              <a:defRPr sz="3013" kern="1200">
                <a:solidFill>
                  <a:schemeClr val="tx1"/>
                </a:solidFill>
                <a:latin typeface="+mn-lt"/>
                <a:ea typeface="+mn-ea"/>
                <a:cs typeface="+mn-cs"/>
              </a:defRPr>
            </a:lvl6pPr>
            <a:lvl7pPr marL="4592391" algn="l" defTabSz="1530797" rtl="0" eaLnBrk="1" latinLnBrk="0" hangingPunct="1">
              <a:defRPr sz="3013" kern="1200">
                <a:solidFill>
                  <a:schemeClr val="tx1"/>
                </a:solidFill>
                <a:latin typeface="+mn-lt"/>
                <a:ea typeface="+mn-ea"/>
                <a:cs typeface="+mn-cs"/>
              </a:defRPr>
            </a:lvl7pPr>
            <a:lvl8pPr marL="5357790" algn="l" defTabSz="1530797" rtl="0" eaLnBrk="1" latinLnBrk="0" hangingPunct="1">
              <a:defRPr sz="3013" kern="1200">
                <a:solidFill>
                  <a:schemeClr val="tx1"/>
                </a:solidFill>
                <a:latin typeface="+mn-lt"/>
                <a:ea typeface="+mn-ea"/>
                <a:cs typeface="+mn-cs"/>
              </a:defRPr>
            </a:lvl8pPr>
            <a:lvl9pPr marL="6123188" algn="l" defTabSz="1530797" rtl="0" eaLnBrk="1" latinLnBrk="0" hangingPunct="1">
              <a:defRPr sz="3013" kern="1200">
                <a:solidFill>
                  <a:schemeClr val="tx1"/>
                </a:solidFill>
                <a:latin typeface="+mn-lt"/>
                <a:ea typeface="+mn-ea"/>
                <a:cs typeface="+mn-cs"/>
              </a:defRPr>
            </a:lvl9pPr>
          </a:lstStyle>
          <a:p>
            <a:endParaRPr lang="tr-TR" sz="4237"/>
          </a:p>
        </p:txBody>
      </p:sp>
      <p:pic>
        <p:nvPicPr>
          <p:cNvPr id="7" name="Resim 6" descr="metin, daire, logo, simge, sembol içeren bir resim&#10;&#10;Yapay zeka tarafından oluşturulmuş içerik yanlış olabilir.">
            <a:extLst>
              <a:ext uri="{FF2B5EF4-FFF2-40B4-BE49-F238E27FC236}">
                <a16:creationId xmlns:a16="http://schemas.microsoft.com/office/drawing/2014/main" id="{2AA45EAE-1E59-B7CE-74FF-FB9525780511}"/>
              </a:ext>
            </a:extLst>
          </p:cNvPr>
          <p:cNvPicPr>
            <a:picLocks noChangeAspect="1"/>
          </p:cNvPicPr>
          <p:nvPr/>
        </p:nvPicPr>
        <p:blipFill>
          <a:blip r:embed="rId4"/>
          <a:stretch>
            <a:fillRect/>
          </a:stretch>
        </p:blipFill>
        <p:spPr>
          <a:xfrm flipV="1">
            <a:off x="16051010" y="98352"/>
            <a:ext cx="1699194" cy="1699194"/>
          </a:xfrm>
          <a:prstGeom prst="rect">
            <a:avLst/>
          </a:prstGeom>
        </p:spPr>
      </p:pic>
      <p:pic>
        <p:nvPicPr>
          <p:cNvPr id="8" name="Resim 7" descr="elektronik donanım, metin, ekran görüntüsü, kare içeren bir resim&#10;&#10;Yapay zeka tarafından oluşturulmuş içerik yanlış olabilir.">
            <a:extLst>
              <a:ext uri="{FF2B5EF4-FFF2-40B4-BE49-F238E27FC236}">
                <a16:creationId xmlns:a16="http://schemas.microsoft.com/office/drawing/2014/main" id="{482C06B2-01F7-C3FC-961D-C309FD5F5453}"/>
              </a:ext>
            </a:extLst>
          </p:cNvPr>
          <p:cNvPicPr>
            <a:picLocks noChangeAspect="1"/>
          </p:cNvPicPr>
          <p:nvPr/>
        </p:nvPicPr>
        <p:blipFill>
          <a:blip r:embed="rId5"/>
          <a:stretch>
            <a:fillRect/>
          </a:stretch>
        </p:blipFill>
        <p:spPr>
          <a:xfrm>
            <a:off x="1943583" y="957202"/>
            <a:ext cx="14386366" cy="9110482"/>
          </a:xfrm>
          <a:prstGeom prst="rect">
            <a:avLst/>
          </a:prstGeom>
        </p:spPr>
      </p:pic>
    </p:spTree>
    <p:extLst>
      <p:ext uri="{BB962C8B-B14F-4D97-AF65-F5344CB8AC3E}">
        <p14:creationId xmlns:p14="http://schemas.microsoft.com/office/powerpoint/2010/main" val="995328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Freeform 2"/>
          <p:cNvSpPr/>
          <p:nvPr/>
        </p:nvSpPr>
        <p:spPr>
          <a:xfrm>
            <a:off x="4289043" y="1736621"/>
            <a:ext cx="7496465" cy="1809547"/>
          </a:xfrm>
          <a:custGeom>
            <a:avLst/>
            <a:gdLst/>
            <a:ahLst/>
            <a:cxnLst/>
            <a:rect l="l" t="t" r="r" b="b"/>
            <a:pathLst>
              <a:path w="7496465" h="1809547">
                <a:moveTo>
                  <a:pt x="0" y="0"/>
                </a:moveTo>
                <a:lnTo>
                  <a:pt x="7496464" y="0"/>
                </a:lnTo>
                <a:lnTo>
                  <a:pt x="7496464" y="1809548"/>
                </a:lnTo>
                <a:lnTo>
                  <a:pt x="0" y="1809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2046173" y="1084194"/>
            <a:ext cx="2751099" cy="275109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a:ln w="38100" cap="sq">
              <a:solidFill>
                <a:srgbClr val="000000"/>
              </a:solidFill>
              <a:prstDash val="solid"/>
              <a:miter/>
            </a:ln>
          </p:spPr>
          <p:txBody>
            <a:bodyPr/>
            <a:lstStyle/>
            <a:p>
              <a:endParaRPr lang="tr-TR"/>
            </a:p>
          </p:txBody>
        </p:sp>
      </p:grpSp>
      <p:sp>
        <p:nvSpPr>
          <p:cNvPr id="5" name="Freeform 5"/>
          <p:cNvSpPr/>
          <p:nvPr/>
        </p:nvSpPr>
        <p:spPr>
          <a:xfrm>
            <a:off x="4289043" y="4600998"/>
            <a:ext cx="7496465" cy="1809547"/>
          </a:xfrm>
          <a:custGeom>
            <a:avLst/>
            <a:gdLst/>
            <a:ahLst/>
            <a:cxnLst/>
            <a:rect l="l" t="t" r="r" b="b"/>
            <a:pathLst>
              <a:path w="7496465" h="1809547">
                <a:moveTo>
                  <a:pt x="0" y="0"/>
                </a:moveTo>
                <a:lnTo>
                  <a:pt x="7496464" y="0"/>
                </a:lnTo>
                <a:lnTo>
                  <a:pt x="7496464" y="1809547"/>
                </a:lnTo>
                <a:lnTo>
                  <a:pt x="0" y="1809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2046173" y="4029159"/>
            <a:ext cx="2751099" cy="27510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8217" b="-30574"/>
              </a:stretch>
            </a:blipFill>
            <a:ln w="38100" cap="sq">
              <a:solidFill>
                <a:srgbClr val="000000"/>
              </a:solidFill>
              <a:prstDash val="solid"/>
              <a:miter/>
            </a:ln>
          </p:spPr>
          <p:txBody>
            <a:bodyPr/>
            <a:lstStyle/>
            <a:p>
              <a:endParaRPr lang="tr-TR"/>
            </a:p>
          </p:txBody>
        </p:sp>
      </p:grpSp>
      <p:sp>
        <p:nvSpPr>
          <p:cNvPr id="8" name="Freeform 8"/>
          <p:cNvSpPr/>
          <p:nvPr/>
        </p:nvSpPr>
        <p:spPr>
          <a:xfrm>
            <a:off x="4289043" y="7583439"/>
            <a:ext cx="7668936" cy="1851179"/>
          </a:xfrm>
          <a:custGeom>
            <a:avLst/>
            <a:gdLst/>
            <a:ahLst/>
            <a:cxnLst/>
            <a:rect l="l" t="t" r="r" b="b"/>
            <a:pathLst>
              <a:path w="7668936" h="1851179">
                <a:moveTo>
                  <a:pt x="0" y="0"/>
                </a:moveTo>
                <a:lnTo>
                  <a:pt x="7668936" y="0"/>
                </a:lnTo>
                <a:lnTo>
                  <a:pt x="7668936" y="1851180"/>
                </a:lnTo>
                <a:lnTo>
                  <a:pt x="0" y="18511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9" name="Group 9"/>
          <p:cNvGrpSpPr/>
          <p:nvPr/>
        </p:nvGrpSpPr>
        <p:grpSpPr>
          <a:xfrm>
            <a:off x="2046173" y="7049077"/>
            <a:ext cx="2751099" cy="275109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a:ln w="38100" cap="sq">
              <a:solidFill>
                <a:srgbClr val="000000"/>
              </a:solidFill>
              <a:prstDash val="solid"/>
              <a:miter/>
            </a:ln>
          </p:spPr>
          <p:txBody>
            <a:bodyPr/>
            <a:lstStyle/>
            <a:p>
              <a:endParaRPr lang="tr-TR"/>
            </a:p>
          </p:txBody>
        </p:sp>
      </p:grpSp>
      <p:grpSp>
        <p:nvGrpSpPr>
          <p:cNvPr id="11" name="Group 11"/>
          <p:cNvGrpSpPr/>
          <p:nvPr/>
        </p:nvGrpSpPr>
        <p:grpSpPr>
          <a:xfrm>
            <a:off x="-135321" y="0"/>
            <a:ext cx="1164021" cy="10287000"/>
            <a:chOff x="0" y="0"/>
            <a:chExt cx="306573" cy="2905347"/>
          </a:xfrm>
        </p:grpSpPr>
        <p:sp>
          <p:nvSpPr>
            <p:cNvPr id="12" name="Freeform 12"/>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tr-TR"/>
            </a:p>
          </p:txBody>
        </p:sp>
        <p:sp>
          <p:nvSpPr>
            <p:cNvPr id="13" name="TextBox 13"/>
            <p:cNvSpPr txBox="1"/>
            <p:nvPr/>
          </p:nvSpPr>
          <p:spPr>
            <a:xfrm>
              <a:off x="0" y="-57150"/>
              <a:ext cx="306573" cy="2962497"/>
            </a:xfrm>
            <a:prstGeom prst="rect">
              <a:avLst/>
            </a:prstGeom>
          </p:spPr>
          <p:txBody>
            <a:bodyPr lIns="50800" tIns="50800" rIns="50800" bIns="50800" rtlCol="0" anchor="ctr"/>
            <a:lstStyle/>
            <a:p>
              <a:pPr algn="ctr">
                <a:lnSpc>
                  <a:spcPts val="3580"/>
                </a:lnSpc>
              </a:pPr>
              <a:endParaRPr/>
            </a:p>
          </p:txBody>
        </p:sp>
      </p:grpSp>
      <p:grpSp>
        <p:nvGrpSpPr>
          <p:cNvPr id="14" name="Group 14"/>
          <p:cNvGrpSpPr/>
          <p:nvPr/>
        </p:nvGrpSpPr>
        <p:grpSpPr>
          <a:xfrm>
            <a:off x="89680" y="98021"/>
            <a:ext cx="624109" cy="62410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40" r="-340"/>
              </a:stretch>
            </a:blipFill>
            <a:ln w="47625" cap="sq">
              <a:solidFill>
                <a:srgbClr val="D9C179"/>
              </a:solidFill>
              <a:prstDash val="solid"/>
              <a:miter/>
            </a:ln>
          </p:spPr>
          <p:txBody>
            <a:bodyPr/>
            <a:lstStyle/>
            <a:p>
              <a:endParaRPr lang="tr-TR"/>
            </a:p>
          </p:txBody>
        </p:sp>
      </p:grpSp>
      <p:sp>
        <p:nvSpPr>
          <p:cNvPr id="16" name="TextBox 16"/>
          <p:cNvSpPr txBox="1"/>
          <p:nvPr/>
        </p:nvSpPr>
        <p:spPr>
          <a:xfrm>
            <a:off x="6107732" y="50893"/>
            <a:ext cx="10023588" cy="977807"/>
          </a:xfrm>
          <a:prstGeom prst="rect">
            <a:avLst/>
          </a:prstGeom>
        </p:spPr>
        <p:txBody>
          <a:bodyPr lIns="0" tIns="0" rIns="0" bIns="0" rtlCol="0" anchor="t">
            <a:spAutoFit/>
          </a:bodyPr>
          <a:lstStyle/>
          <a:p>
            <a:pPr marL="0" lvl="1" indent="0" algn="l">
              <a:lnSpc>
                <a:spcPts val="8146"/>
              </a:lnSpc>
              <a:spcBef>
                <a:spcPct val="0"/>
              </a:spcBef>
            </a:pPr>
            <a:r>
              <a:rPr lang="en-US" sz="5579" b="1" dirty="0">
                <a:solidFill>
                  <a:srgbClr val="000000"/>
                </a:solidFill>
                <a:latin typeface="Montserrat Bold"/>
                <a:ea typeface="Montserrat Bold"/>
                <a:cs typeface="Montserrat Bold"/>
                <a:sym typeface="Montserrat Bold"/>
              </a:rPr>
              <a:t>BÖLÜM YÖNET</a:t>
            </a:r>
            <a:r>
              <a:rPr lang="tr-TR" sz="5579" b="1" dirty="0">
                <a:solidFill>
                  <a:srgbClr val="000000"/>
                </a:solidFill>
                <a:latin typeface="Montserrat Bold"/>
                <a:ea typeface="Montserrat Bold"/>
                <a:cs typeface="Montserrat Bold"/>
                <a:sym typeface="Montserrat Bold"/>
              </a:rPr>
              <a:t>İ</a:t>
            </a:r>
            <a:r>
              <a:rPr lang="en-US" sz="5579" b="1" dirty="0">
                <a:solidFill>
                  <a:srgbClr val="000000"/>
                </a:solidFill>
                <a:latin typeface="Montserrat Bold"/>
                <a:ea typeface="Montserrat Bold"/>
                <a:cs typeface="Montserrat Bold"/>
                <a:sym typeface="Montserrat Bold"/>
              </a:rPr>
              <a:t>M</a:t>
            </a:r>
            <a:r>
              <a:rPr lang="tr-TR" sz="5579" b="1" dirty="0">
                <a:solidFill>
                  <a:srgbClr val="000000"/>
                </a:solidFill>
                <a:latin typeface="Montserrat Bold"/>
                <a:ea typeface="Montserrat Bold"/>
                <a:cs typeface="Montserrat Bold"/>
                <a:sym typeface="Montserrat Bold"/>
              </a:rPr>
              <a:t>İ</a:t>
            </a:r>
            <a:endParaRPr lang="en-US" sz="5579" b="1" dirty="0">
              <a:solidFill>
                <a:srgbClr val="000000"/>
              </a:solidFill>
              <a:latin typeface="Montserrat Bold"/>
              <a:ea typeface="Montserrat Bold"/>
              <a:cs typeface="Montserrat Bold"/>
              <a:sym typeface="Montserrat Bold"/>
            </a:endParaRPr>
          </a:p>
        </p:txBody>
      </p:sp>
      <p:sp>
        <p:nvSpPr>
          <p:cNvPr id="18" name="TextBox 18"/>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en-US" sz="1199">
                <a:solidFill>
                  <a:srgbClr val="F1ECE6"/>
                </a:solidFill>
                <a:latin typeface="Gotham"/>
                <a:ea typeface="Gotham"/>
                <a:cs typeface="Gotham"/>
                <a:sym typeface="Gotham"/>
              </a:rPr>
              <a:t>ORYANTASYON EL KITABI</a:t>
            </a:r>
          </a:p>
        </p:txBody>
      </p:sp>
      <p:sp>
        <p:nvSpPr>
          <p:cNvPr id="19" name="TextBox 19"/>
          <p:cNvSpPr txBox="1"/>
          <p:nvPr/>
        </p:nvSpPr>
        <p:spPr>
          <a:xfrm>
            <a:off x="4835373" y="1880179"/>
            <a:ext cx="6222540" cy="1109345"/>
          </a:xfrm>
          <a:prstGeom prst="rect">
            <a:avLst/>
          </a:prstGeom>
        </p:spPr>
        <p:txBody>
          <a:bodyPr lIns="0" tIns="0" rIns="0" bIns="0" rtlCol="0" anchor="t">
            <a:spAutoFit/>
          </a:bodyPr>
          <a:lstStyle/>
          <a:p>
            <a:pPr algn="ctr">
              <a:lnSpc>
                <a:spcPts val="4480"/>
              </a:lnSpc>
            </a:pPr>
            <a:r>
              <a:rPr lang="en-US" sz="3200" b="1">
                <a:solidFill>
                  <a:srgbClr val="000000"/>
                </a:solidFill>
                <a:latin typeface="DejaVu Serif Bold"/>
                <a:ea typeface="DejaVu Serif Bold"/>
                <a:cs typeface="DejaVu Serif Bold"/>
                <a:sym typeface="DejaVu Serif Bold"/>
              </a:rPr>
              <a:t>Bölüm Başkanı</a:t>
            </a:r>
          </a:p>
          <a:p>
            <a:pPr algn="ctr">
              <a:lnSpc>
                <a:spcPts val="4480"/>
              </a:lnSpc>
            </a:pPr>
            <a:r>
              <a:rPr lang="en-US" sz="3200" b="1">
                <a:solidFill>
                  <a:srgbClr val="000000"/>
                </a:solidFill>
                <a:latin typeface="DejaVu Serif Bold"/>
                <a:ea typeface="DejaVu Serif Bold"/>
                <a:cs typeface="DejaVu Serif Bold"/>
                <a:sym typeface="DejaVu Serif Bold"/>
              </a:rPr>
              <a:t>Prof. Dr. Hülya AKAY</a:t>
            </a:r>
          </a:p>
        </p:txBody>
      </p:sp>
      <p:sp>
        <p:nvSpPr>
          <p:cNvPr id="20" name="TextBox 20"/>
          <p:cNvSpPr txBox="1"/>
          <p:nvPr/>
        </p:nvSpPr>
        <p:spPr>
          <a:xfrm>
            <a:off x="5009549" y="4816698"/>
            <a:ext cx="5874187" cy="1109345"/>
          </a:xfrm>
          <a:prstGeom prst="rect">
            <a:avLst/>
          </a:prstGeom>
        </p:spPr>
        <p:txBody>
          <a:bodyPr lIns="0" tIns="0" rIns="0" bIns="0" rtlCol="0" anchor="t">
            <a:spAutoFit/>
          </a:bodyPr>
          <a:lstStyle/>
          <a:p>
            <a:pPr algn="ctr">
              <a:lnSpc>
                <a:spcPts val="4480"/>
              </a:lnSpc>
            </a:pPr>
            <a:r>
              <a:rPr lang="en-US" sz="3200" b="1">
                <a:solidFill>
                  <a:srgbClr val="000000"/>
                </a:solidFill>
                <a:latin typeface="DejaVu Serif Bold"/>
                <a:ea typeface="DejaVu Serif Bold"/>
                <a:cs typeface="DejaVu Serif Bold"/>
                <a:sym typeface="DejaVu Serif Bold"/>
              </a:rPr>
              <a:t>Bölüm Başkan Yardımcısı</a:t>
            </a:r>
          </a:p>
          <a:p>
            <a:pPr algn="ctr">
              <a:lnSpc>
                <a:spcPts val="4480"/>
              </a:lnSpc>
            </a:pPr>
            <a:r>
              <a:rPr lang="en-US" sz="3200" b="1">
                <a:solidFill>
                  <a:srgbClr val="000000"/>
                </a:solidFill>
                <a:latin typeface="DejaVu Serif Bold"/>
                <a:ea typeface="DejaVu Serif Bold"/>
                <a:cs typeface="DejaVu Serif Bold"/>
                <a:sym typeface="DejaVu Serif Bold"/>
              </a:rPr>
              <a:t>Doç. Dr. Adem LEVENT</a:t>
            </a:r>
          </a:p>
        </p:txBody>
      </p:sp>
      <p:sp>
        <p:nvSpPr>
          <p:cNvPr id="21" name="TextBox 21"/>
          <p:cNvSpPr txBox="1"/>
          <p:nvPr/>
        </p:nvSpPr>
        <p:spPr>
          <a:xfrm>
            <a:off x="4797273" y="7878325"/>
            <a:ext cx="6542961" cy="1109345"/>
          </a:xfrm>
          <a:prstGeom prst="rect">
            <a:avLst/>
          </a:prstGeom>
        </p:spPr>
        <p:txBody>
          <a:bodyPr lIns="0" tIns="0" rIns="0" bIns="0" rtlCol="0" anchor="t">
            <a:spAutoFit/>
          </a:bodyPr>
          <a:lstStyle/>
          <a:p>
            <a:pPr algn="ctr">
              <a:lnSpc>
                <a:spcPts val="4480"/>
              </a:lnSpc>
            </a:pPr>
            <a:r>
              <a:rPr lang="en-US" sz="3200" b="1">
                <a:solidFill>
                  <a:srgbClr val="000000"/>
                </a:solidFill>
                <a:latin typeface="DejaVu Serif Bold"/>
                <a:ea typeface="DejaVu Serif Bold"/>
                <a:cs typeface="DejaVu Serif Bold"/>
                <a:sym typeface="DejaVu Serif Bold"/>
              </a:rPr>
              <a:t>Bölüm Başkan Yardımcısı</a:t>
            </a:r>
          </a:p>
          <a:p>
            <a:pPr algn="ctr">
              <a:lnSpc>
                <a:spcPts val="4480"/>
              </a:lnSpc>
            </a:pPr>
            <a:r>
              <a:rPr lang="en-US" sz="3200" b="1">
                <a:solidFill>
                  <a:srgbClr val="000000"/>
                </a:solidFill>
                <a:latin typeface="DejaVu Serif Bold"/>
                <a:ea typeface="DejaVu Serif Bold"/>
                <a:cs typeface="DejaVu Serif Bold"/>
                <a:sym typeface="DejaVu Serif Bold"/>
              </a:rPr>
              <a:t>Dr. Öğr. Üyesi Sevginaz IŞIK</a:t>
            </a:r>
          </a:p>
        </p:txBody>
      </p:sp>
      <p:sp>
        <p:nvSpPr>
          <p:cNvPr id="22"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KT</a:t>
            </a:r>
            <a:r>
              <a:rPr lang="tr-TR" sz="1764" b="1" dirty="0">
                <a:solidFill>
                  <a:srgbClr val="F1ECE6"/>
                </a:solidFill>
                <a:latin typeface="Gotham Bold"/>
                <a:ea typeface="Gotham Bold"/>
                <a:cs typeface="Gotham Bold"/>
                <a:sym typeface="Gotham Bold"/>
              </a:rPr>
              <a:t>İ</a:t>
            </a:r>
            <a:r>
              <a:rPr lang="en-US" sz="1764" b="1" dirty="0">
                <a:solidFill>
                  <a:srgbClr val="F1ECE6"/>
                </a:solidFill>
                <a:latin typeface="Gotham Bold"/>
                <a:ea typeface="Gotham Bold"/>
                <a:cs typeface="Gotham Bold"/>
                <a:sym typeface="Gotham Bold"/>
              </a:rPr>
              <a:t>SAT BÖLÜMÜ</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553164" y="4210465"/>
            <a:ext cx="2533289" cy="2533289"/>
            <a:chOff x="0" y="0"/>
            <a:chExt cx="3377719" cy="3377719"/>
          </a:xfrm>
        </p:grpSpPr>
        <p:pic>
          <p:nvPicPr>
            <p:cNvPr id="3" name="Picture 3"/>
            <p:cNvPicPr>
              <a:picLocks noChangeAspect="1"/>
            </p:cNvPicPr>
            <p:nvPr/>
          </p:nvPicPr>
          <p:blipFill>
            <a:blip r:embed="rId2"/>
            <a:srcRect l="9375" r="9375"/>
            <a:stretch>
              <a:fillRect/>
            </a:stretch>
          </p:blipFill>
          <p:spPr>
            <a:xfrm>
              <a:off x="0" y="0"/>
              <a:ext cx="3377719" cy="3377719"/>
            </a:xfrm>
            <a:prstGeom prst="rect">
              <a:avLst/>
            </a:prstGeom>
          </p:spPr>
        </p:pic>
      </p:gr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6243141" y="4210465"/>
            <a:ext cx="2566892" cy="2451499"/>
            <a:chOff x="0" y="0"/>
            <a:chExt cx="3242008" cy="3159614"/>
          </a:xfrm>
        </p:grpSpPr>
        <p:pic>
          <p:nvPicPr>
            <p:cNvPr id="8" name="Picture 8"/>
            <p:cNvPicPr>
              <a:picLocks noChangeAspect="1"/>
            </p:cNvPicPr>
            <p:nvPr/>
          </p:nvPicPr>
          <p:blipFill>
            <a:blip r:embed="rId3"/>
            <a:srcRect t="4255" b="4255"/>
            <a:stretch>
              <a:fillRect/>
            </a:stretch>
          </p:blipFill>
          <p:spPr>
            <a:xfrm>
              <a:off x="0" y="0"/>
              <a:ext cx="3242008" cy="3159614"/>
            </a:xfrm>
            <a:prstGeom prst="rect">
              <a:avLst/>
            </a:prstGeom>
          </p:spPr>
        </p:pic>
      </p:grpSp>
      <p:grpSp>
        <p:nvGrpSpPr>
          <p:cNvPr id="9" name="Group 9"/>
          <p:cNvGrpSpPr/>
          <p:nvPr/>
        </p:nvGrpSpPr>
        <p:grpSpPr>
          <a:xfrm>
            <a:off x="15014086" y="4180304"/>
            <a:ext cx="2477717" cy="2422924"/>
            <a:chOff x="0" y="0"/>
            <a:chExt cx="3377719" cy="3377719"/>
          </a:xfrm>
        </p:grpSpPr>
        <p:pic>
          <p:nvPicPr>
            <p:cNvPr id="10" name="Picture 10"/>
            <p:cNvPicPr>
              <a:picLocks noChangeAspect="1"/>
            </p:cNvPicPr>
            <p:nvPr/>
          </p:nvPicPr>
          <p:blipFill>
            <a:blip r:embed="rId4"/>
            <a:srcRect t="5346" b="22602"/>
            <a:stretch>
              <a:fillRect/>
            </a:stretch>
          </p:blipFill>
          <p:spPr>
            <a:xfrm>
              <a:off x="0" y="0"/>
              <a:ext cx="3377719" cy="3377719"/>
            </a:xfrm>
            <a:prstGeom prst="rect">
              <a:avLst/>
            </a:prstGeom>
          </p:spPr>
        </p:pic>
      </p:grpSp>
      <p:grpSp>
        <p:nvGrpSpPr>
          <p:cNvPr id="11" name="Group 11"/>
          <p:cNvGrpSpPr/>
          <p:nvPr/>
        </p:nvGrpSpPr>
        <p:grpSpPr>
          <a:xfrm>
            <a:off x="1716743" y="4296190"/>
            <a:ext cx="2206131" cy="2206131"/>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38100" cap="sq">
              <a:solidFill>
                <a:srgbClr val="F1ECE6"/>
              </a:solidFill>
              <a:prstDash val="solid"/>
              <a:miter/>
            </a:ln>
          </p:spPr>
          <p:txBody>
            <a:bodyPr/>
            <a:lstStyle/>
            <a:p>
              <a:endParaRPr lang="tr-TR" noProof="1"/>
            </a:p>
          </p:txBody>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grpSp>
        <p:nvGrpSpPr>
          <p:cNvPr id="14" name="Group 14"/>
          <p:cNvGrpSpPr/>
          <p:nvPr/>
        </p:nvGrpSpPr>
        <p:grpSpPr>
          <a:xfrm>
            <a:off x="6302798" y="4267614"/>
            <a:ext cx="2477717" cy="2418989"/>
            <a:chOff x="0" y="0"/>
            <a:chExt cx="812800" cy="812800"/>
          </a:xfrm>
        </p:grpSpPr>
        <p:sp>
          <p:nvSpPr>
            <p:cNvPr id="15" name="Freeform 1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38100" cap="sq">
              <a:solidFill>
                <a:srgbClr val="F1ECE6"/>
              </a:solidFill>
              <a:prstDash val="solid"/>
              <a:miter/>
            </a:ln>
          </p:spPr>
          <p:txBody>
            <a:bodyPr/>
            <a:lstStyle/>
            <a:p>
              <a:endParaRPr lang="tr-TR" noProof="1"/>
            </a:p>
          </p:txBody>
        </p:sp>
        <p:sp>
          <p:nvSpPr>
            <p:cNvPr id="16" name="TextBox 16"/>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grpSp>
        <p:nvGrpSpPr>
          <p:cNvPr id="17" name="Group 17"/>
          <p:cNvGrpSpPr/>
          <p:nvPr/>
        </p:nvGrpSpPr>
        <p:grpSpPr>
          <a:xfrm>
            <a:off x="89680" y="98021"/>
            <a:ext cx="624109" cy="62410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40" r="-340"/>
              </a:stretch>
            </a:blipFill>
            <a:ln w="47625" cap="sq">
              <a:solidFill>
                <a:srgbClr val="D9C179"/>
              </a:solidFill>
              <a:prstDash val="solid"/>
              <a:miter/>
            </a:ln>
          </p:spPr>
          <p:txBody>
            <a:bodyPr/>
            <a:lstStyle/>
            <a:p>
              <a:endParaRPr lang="tr-TR" noProof="1"/>
            </a:p>
          </p:txBody>
        </p:sp>
      </p:grpSp>
      <p:grpSp>
        <p:nvGrpSpPr>
          <p:cNvPr id="19" name="Group 19"/>
          <p:cNvGrpSpPr/>
          <p:nvPr/>
        </p:nvGrpSpPr>
        <p:grpSpPr>
          <a:xfrm>
            <a:off x="10810932" y="4214400"/>
            <a:ext cx="2431506" cy="2369710"/>
            <a:chOff x="0" y="0"/>
            <a:chExt cx="3242008" cy="3159614"/>
          </a:xfrm>
        </p:grpSpPr>
        <p:pic>
          <p:nvPicPr>
            <p:cNvPr id="20" name="Picture 20"/>
            <p:cNvPicPr>
              <a:picLocks noChangeAspect="1"/>
            </p:cNvPicPr>
            <p:nvPr/>
          </p:nvPicPr>
          <p:blipFill>
            <a:blip r:embed="rId6"/>
            <a:srcRect t="1270" b="1270"/>
            <a:stretch>
              <a:fillRect/>
            </a:stretch>
          </p:blipFill>
          <p:spPr>
            <a:xfrm>
              <a:off x="0" y="0"/>
              <a:ext cx="3242008" cy="3159614"/>
            </a:xfrm>
            <a:prstGeom prst="rect">
              <a:avLst/>
            </a:prstGeom>
          </p:spPr>
        </p:pic>
      </p:grpSp>
      <p:grpSp>
        <p:nvGrpSpPr>
          <p:cNvPr id="21" name="Group 21"/>
          <p:cNvGrpSpPr/>
          <p:nvPr/>
        </p:nvGrpSpPr>
        <p:grpSpPr>
          <a:xfrm>
            <a:off x="15113956" y="4239211"/>
            <a:ext cx="2206131" cy="2206131"/>
            <a:chOff x="0" y="0"/>
            <a:chExt cx="812800" cy="812800"/>
          </a:xfrm>
        </p:grpSpPr>
        <p:sp>
          <p:nvSpPr>
            <p:cNvPr id="22" name="Freeform 2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38100" cap="sq">
              <a:solidFill>
                <a:srgbClr val="F1ECE6"/>
              </a:solidFill>
              <a:prstDash val="solid"/>
              <a:miter/>
            </a:ln>
          </p:spPr>
          <p:txBody>
            <a:bodyPr/>
            <a:lstStyle/>
            <a:p>
              <a:endParaRPr lang="tr-TR" noProof="1"/>
            </a:p>
          </p:txBody>
        </p:sp>
        <p:sp>
          <p:nvSpPr>
            <p:cNvPr id="23" name="TextBox 23"/>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sp>
        <p:nvSpPr>
          <p:cNvPr id="24" name="Freeform 24"/>
          <p:cNvSpPr/>
          <p:nvPr/>
        </p:nvSpPr>
        <p:spPr>
          <a:xfrm>
            <a:off x="2106687" y="9230565"/>
            <a:ext cx="718860" cy="670500"/>
          </a:xfrm>
          <a:custGeom>
            <a:avLst/>
            <a:gdLst/>
            <a:ahLst/>
            <a:cxnLst/>
            <a:rect l="l" t="t" r="r" b="b"/>
            <a:pathLst>
              <a:path w="718860" h="670500">
                <a:moveTo>
                  <a:pt x="0" y="0"/>
                </a:moveTo>
                <a:lnTo>
                  <a:pt x="718860" y="0"/>
                </a:lnTo>
                <a:lnTo>
                  <a:pt x="718860" y="670500"/>
                </a:lnTo>
                <a:lnTo>
                  <a:pt x="0" y="67050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tr-TR" noProof="1"/>
          </a:p>
        </p:txBody>
      </p:sp>
      <p:sp>
        <p:nvSpPr>
          <p:cNvPr id="25" name="Freeform 25"/>
          <p:cNvSpPr/>
          <p:nvPr/>
        </p:nvSpPr>
        <p:spPr>
          <a:xfrm>
            <a:off x="2260685" y="9451779"/>
            <a:ext cx="419517" cy="290611"/>
          </a:xfrm>
          <a:custGeom>
            <a:avLst/>
            <a:gdLst/>
            <a:ahLst/>
            <a:cxnLst/>
            <a:rect l="l" t="t" r="r" b="b"/>
            <a:pathLst>
              <a:path w="419517" h="290611">
                <a:moveTo>
                  <a:pt x="0" y="0"/>
                </a:moveTo>
                <a:lnTo>
                  <a:pt x="419517" y="0"/>
                </a:lnTo>
                <a:lnTo>
                  <a:pt x="419517" y="290610"/>
                </a:lnTo>
                <a:lnTo>
                  <a:pt x="0" y="2906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noProof="1"/>
          </a:p>
        </p:txBody>
      </p:sp>
      <p:grpSp>
        <p:nvGrpSpPr>
          <p:cNvPr id="26" name="Group 26"/>
          <p:cNvGrpSpPr/>
          <p:nvPr/>
        </p:nvGrpSpPr>
        <p:grpSpPr>
          <a:xfrm>
            <a:off x="10858929" y="4259543"/>
            <a:ext cx="2206131" cy="2206131"/>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38100" cap="sq">
              <a:solidFill>
                <a:srgbClr val="F1ECE6"/>
              </a:solidFill>
              <a:prstDash val="solid"/>
              <a:miter/>
            </a:ln>
          </p:spPr>
          <p:txBody>
            <a:bodyPr/>
            <a:lstStyle/>
            <a:p>
              <a:endParaRPr lang="tr-TR" noProof="1"/>
            </a:p>
          </p:txBody>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3580"/>
                </a:lnSpc>
              </a:pPr>
              <a:endParaRPr lang="tr-TR" noProof="1"/>
            </a:p>
          </p:txBody>
        </p:sp>
      </p:grpSp>
      <p:sp>
        <p:nvSpPr>
          <p:cNvPr id="29" name="TextBox 29"/>
          <p:cNvSpPr txBox="1"/>
          <p:nvPr/>
        </p:nvSpPr>
        <p:spPr>
          <a:xfrm>
            <a:off x="1389585" y="1509048"/>
            <a:ext cx="16471673" cy="1708929"/>
          </a:xfrm>
          <a:prstGeom prst="rect">
            <a:avLst/>
          </a:prstGeom>
        </p:spPr>
        <p:txBody>
          <a:bodyPr lIns="0" tIns="0" rIns="0" bIns="0" rtlCol="0" anchor="t">
            <a:spAutoFit/>
          </a:bodyPr>
          <a:lstStyle/>
          <a:p>
            <a:pPr algn="ctr">
              <a:lnSpc>
                <a:spcPts val="3359"/>
              </a:lnSpc>
            </a:pPr>
            <a:r>
              <a:rPr lang="tr-TR" sz="2400" noProof="1">
                <a:solidFill>
                  <a:srgbClr val="301F15"/>
                </a:solidFill>
                <a:latin typeface="Gotham"/>
                <a:ea typeface="Gotham"/>
                <a:cs typeface="Gotham"/>
                <a:sym typeface="Gotham"/>
              </a:rPr>
              <a:t>Bölümümüzde İktisat Politikası, İktisat Teorisi,  İktisadi Gelişme ve Uluslararası İktisat ile İktisat Tarihi olmak üzere dört anabilim dalı bulunmaktadır. Öğretim üyeleri çalışma alanları ve uzmanlıklarına göre bu anabilim dallarında görev almaktadır. </a:t>
            </a:r>
            <a:r>
              <a:rPr lang="tr-TR" sz="2400" b="1" noProof="1">
                <a:solidFill>
                  <a:srgbClr val="301F15"/>
                </a:solidFill>
                <a:latin typeface="Gotham Bold"/>
                <a:ea typeface="Gotham Bold"/>
                <a:cs typeface="Gotham Bold"/>
                <a:sym typeface="Gotham Bold"/>
              </a:rPr>
              <a:t>Bölümümüzde 7 Profesör, 8 Doçent, 7 Doktor Öğretim Üyesi, 1 Öğretim Görevlisi, 4 Araştırma Görevlisi ve 4 Proje Asistanı bulunmaktadır.</a:t>
            </a:r>
          </a:p>
        </p:txBody>
      </p:sp>
      <p:sp>
        <p:nvSpPr>
          <p:cNvPr id="30" name="TextBox 30"/>
          <p:cNvSpPr txBox="1"/>
          <p:nvPr/>
        </p:nvSpPr>
        <p:spPr>
          <a:xfrm>
            <a:off x="4607964" y="239813"/>
            <a:ext cx="9670205" cy="992579"/>
          </a:xfrm>
          <a:prstGeom prst="rect">
            <a:avLst/>
          </a:prstGeom>
        </p:spPr>
        <p:txBody>
          <a:bodyPr wrap="square" lIns="0" tIns="0" rIns="0" bIns="0" rtlCol="0" anchor="t">
            <a:spAutoFit/>
          </a:bodyPr>
          <a:lstStyle/>
          <a:p>
            <a:pPr algn="ctr">
              <a:lnSpc>
                <a:spcPts val="8400"/>
              </a:lnSpc>
            </a:pPr>
            <a:r>
              <a:rPr lang="tr-TR" sz="6000" b="1" noProof="1">
                <a:solidFill>
                  <a:srgbClr val="000000"/>
                </a:solidFill>
                <a:latin typeface="Gotham Bold"/>
                <a:ea typeface="Gotham Bold"/>
                <a:cs typeface="Gotham Bold"/>
                <a:sym typeface="Gotham Bold"/>
              </a:rPr>
              <a:t>AKADEMİK KADROMUZ</a:t>
            </a:r>
          </a:p>
        </p:txBody>
      </p:sp>
      <p:sp>
        <p:nvSpPr>
          <p:cNvPr id="31" name="TextBox 31"/>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33" name="TextBox 33"/>
          <p:cNvSpPr txBox="1"/>
          <p:nvPr/>
        </p:nvSpPr>
        <p:spPr>
          <a:xfrm>
            <a:off x="1028700" y="7032124"/>
            <a:ext cx="4027150" cy="1150691"/>
          </a:xfrm>
          <a:prstGeom prst="rect">
            <a:avLst/>
          </a:prstGeom>
        </p:spPr>
        <p:txBody>
          <a:bodyPr lIns="0" tIns="0" rIns="0" bIns="0" rtlCol="0" anchor="t">
            <a:spAutoFit/>
          </a:bodyPr>
          <a:lstStyle/>
          <a:p>
            <a:pPr algn="ctr">
              <a:lnSpc>
                <a:spcPts val="3007"/>
              </a:lnSpc>
            </a:pPr>
            <a:r>
              <a:rPr lang="tr-TR" sz="2148" b="1" noProof="1">
                <a:solidFill>
                  <a:srgbClr val="000000"/>
                </a:solidFill>
                <a:latin typeface="DejaVu Serif Bold"/>
                <a:ea typeface="DejaVu Serif Bold"/>
                <a:cs typeface="DejaVu Serif Bold"/>
                <a:sym typeface="DejaVu Serif Bold"/>
              </a:rPr>
              <a:t>İktisat Politikası </a:t>
            </a:r>
          </a:p>
          <a:p>
            <a:pPr algn="ctr">
              <a:lnSpc>
                <a:spcPts val="3007"/>
              </a:lnSpc>
            </a:pPr>
            <a:r>
              <a:rPr lang="tr-TR" sz="2148" b="1" noProof="1">
                <a:solidFill>
                  <a:srgbClr val="000000"/>
                </a:solidFill>
                <a:latin typeface="DejaVu Serif Bold"/>
                <a:ea typeface="DejaVu Serif Bold"/>
                <a:cs typeface="DejaVu Serif Bold"/>
                <a:sym typeface="DejaVu Serif Bold"/>
              </a:rPr>
              <a:t>Anabilim Dalı Başkanı</a:t>
            </a:r>
          </a:p>
          <a:p>
            <a:pPr algn="ctr">
              <a:lnSpc>
                <a:spcPts val="3007"/>
              </a:lnSpc>
            </a:pPr>
            <a:r>
              <a:rPr lang="tr-TR" sz="2148" b="1" noProof="1">
                <a:solidFill>
                  <a:schemeClr val="tx2"/>
                </a:solidFill>
                <a:latin typeface="DejaVu Serif Bold"/>
                <a:ea typeface="DejaVu Serif Bold"/>
                <a:cs typeface="DejaVu Serif Bold"/>
                <a:sym typeface="DejaVu Serif Bold"/>
              </a:rPr>
              <a:t>Prof. Dr. Ferudun YILMAZ</a:t>
            </a:r>
          </a:p>
        </p:txBody>
      </p:sp>
      <p:sp>
        <p:nvSpPr>
          <p:cNvPr id="34" name="TextBox 34"/>
          <p:cNvSpPr txBox="1"/>
          <p:nvPr/>
        </p:nvSpPr>
        <p:spPr>
          <a:xfrm>
            <a:off x="5559976" y="7032124"/>
            <a:ext cx="3679274" cy="1150691"/>
          </a:xfrm>
          <a:prstGeom prst="rect">
            <a:avLst/>
          </a:prstGeom>
        </p:spPr>
        <p:txBody>
          <a:bodyPr lIns="0" tIns="0" rIns="0" bIns="0" rtlCol="0" anchor="t">
            <a:spAutoFit/>
          </a:bodyPr>
          <a:lstStyle/>
          <a:p>
            <a:pPr algn="ctr">
              <a:lnSpc>
                <a:spcPts val="3007"/>
              </a:lnSpc>
            </a:pPr>
            <a:r>
              <a:rPr lang="tr-TR" sz="2148" b="1" noProof="1">
                <a:solidFill>
                  <a:srgbClr val="000000"/>
                </a:solidFill>
                <a:latin typeface="DejaVu Serif Bold"/>
                <a:ea typeface="DejaVu Serif Bold"/>
                <a:cs typeface="DejaVu Serif Bold"/>
                <a:sym typeface="DejaVu Serif Bold"/>
              </a:rPr>
              <a:t>İktisat Teorisi</a:t>
            </a:r>
          </a:p>
          <a:p>
            <a:pPr algn="ctr">
              <a:lnSpc>
                <a:spcPts val="3007"/>
              </a:lnSpc>
            </a:pPr>
            <a:r>
              <a:rPr lang="tr-TR" sz="2148" b="1" noProof="1">
                <a:solidFill>
                  <a:srgbClr val="000000"/>
                </a:solidFill>
                <a:latin typeface="DejaVu Serif Bold"/>
                <a:ea typeface="DejaVu Serif Bold"/>
                <a:cs typeface="DejaVu Serif Bold"/>
                <a:sym typeface="DejaVu Serif Bold"/>
              </a:rPr>
              <a:t>Anabilim Dalı Başkanı</a:t>
            </a:r>
          </a:p>
          <a:p>
            <a:pPr algn="ctr">
              <a:lnSpc>
                <a:spcPts val="3007"/>
              </a:lnSpc>
            </a:pPr>
            <a:r>
              <a:rPr lang="tr-TR" sz="2148" b="1" noProof="1">
                <a:solidFill>
                  <a:schemeClr val="tx2"/>
                </a:solidFill>
                <a:latin typeface="DejaVu Serif Bold"/>
                <a:ea typeface="DejaVu Serif Bold"/>
                <a:cs typeface="DejaVu Serif Bold"/>
                <a:sym typeface="DejaVu Serif Bold"/>
              </a:rPr>
              <a:t>Prof. Dr. Nejla ADANUR</a:t>
            </a:r>
          </a:p>
        </p:txBody>
      </p:sp>
      <p:sp>
        <p:nvSpPr>
          <p:cNvPr id="35" name="TextBox 35"/>
          <p:cNvSpPr txBox="1"/>
          <p:nvPr/>
        </p:nvSpPr>
        <p:spPr>
          <a:xfrm>
            <a:off x="9875401" y="6974974"/>
            <a:ext cx="4068807" cy="1536569"/>
          </a:xfrm>
          <a:prstGeom prst="rect">
            <a:avLst/>
          </a:prstGeom>
        </p:spPr>
        <p:txBody>
          <a:bodyPr lIns="0" tIns="0" rIns="0" bIns="0" rtlCol="0" anchor="t">
            <a:spAutoFit/>
          </a:bodyPr>
          <a:lstStyle/>
          <a:p>
            <a:pPr algn="ctr">
              <a:lnSpc>
                <a:spcPts val="3007"/>
              </a:lnSpc>
            </a:pPr>
            <a:r>
              <a:rPr lang="tr-TR" sz="2148" b="1" noProof="1">
                <a:solidFill>
                  <a:srgbClr val="000000"/>
                </a:solidFill>
                <a:latin typeface="DejaVu Serif Bold"/>
                <a:ea typeface="DejaVu Serif Bold"/>
                <a:cs typeface="DejaVu Serif Bold"/>
                <a:sym typeface="DejaVu Serif Bold"/>
              </a:rPr>
              <a:t>İktisadi Gelişme ve</a:t>
            </a:r>
          </a:p>
          <a:p>
            <a:pPr algn="ctr">
              <a:lnSpc>
                <a:spcPts val="3007"/>
              </a:lnSpc>
            </a:pPr>
            <a:r>
              <a:rPr lang="tr-TR" sz="2148" b="1" noProof="1">
                <a:solidFill>
                  <a:srgbClr val="000000"/>
                </a:solidFill>
                <a:latin typeface="DejaVu Serif Bold"/>
                <a:ea typeface="DejaVu Serif Bold"/>
                <a:cs typeface="DejaVu Serif Bold"/>
                <a:sym typeface="DejaVu Serif Bold"/>
              </a:rPr>
              <a:t> Uluslararası İktisat</a:t>
            </a:r>
          </a:p>
          <a:p>
            <a:pPr algn="ctr">
              <a:lnSpc>
                <a:spcPts val="3007"/>
              </a:lnSpc>
            </a:pPr>
            <a:r>
              <a:rPr lang="tr-TR" sz="2148" b="1" noProof="1">
                <a:solidFill>
                  <a:srgbClr val="000000"/>
                </a:solidFill>
                <a:latin typeface="DejaVu Serif Bold"/>
                <a:ea typeface="DejaVu Serif Bold"/>
                <a:cs typeface="DejaVu Serif Bold"/>
                <a:sym typeface="DejaVu Serif Bold"/>
              </a:rPr>
              <a:t>Anabilim Dalı Başkanı</a:t>
            </a:r>
          </a:p>
          <a:p>
            <a:pPr algn="ctr">
              <a:lnSpc>
                <a:spcPts val="3007"/>
              </a:lnSpc>
            </a:pPr>
            <a:r>
              <a:rPr lang="tr-TR" sz="2148" b="1" noProof="1">
                <a:solidFill>
                  <a:schemeClr val="tx2"/>
                </a:solidFill>
                <a:latin typeface="DejaVu Serif Bold"/>
                <a:ea typeface="DejaVu Serif Bold"/>
                <a:cs typeface="DejaVu Serif Bold"/>
                <a:sym typeface="DejaVu Serif Bold"/>
              </a:rPr>
              <a:t>Prof. Dr. M. Ozan BAŞKOL</a:t>
            </a:r>
          </a:p>
        </p:txBody>
      </p:sp>
      <p:sp>
        <p:nvSpPr>
          <p:cNvPr id="36" name="TextBox 36"/>
          <p:cNvSpPr txBox="1"/>
          <p:nvPr/>
        </p:nvSpPr>
        <p:spPr>
          <a:xfrm>
            <a:off x="14630008" y="7032124"/>
            <a:ext cx="3576227" cy="1150691"/>
          </a:xfrm>
          <a:prstGeom prst="rect">
            <a:avLst/>
          </a:prstGeom>
        </p:spPr>
        <p:txBody>
          <a:bodyPr lIns="0" tIns="0" rIns="0" bIns="0" rtlCol="0" anchor="t">
            <a:spAutoFit/>
          </a:bodyPr>
          <a:lstStyle/>
          <a:p>
            <a:pPr algn="ctr">
              <a:lnSpc>
                <a:spcPts val="3007"/>
              </a:lnSpc>
            </a:pPr>
            <a:r>
              <a:rPr lang="tr-TR" sz="2148" b="1" noProof="1">
                <a:solidFill>
                  <a:srgbClr val="000000"/>
                </a:solidFill>
                <a:latin typeface="DejaVu Serif Bold"/>
                <a:ea typeface="DejaVu Serif Bold"/>
                <a:cs typeface="DejaVu Serif Bold"/>
                <a:sym typeface="DejaVu Serif Bold"/>
              </a:rPr>
              <a:t>İktisat Tarihi</a:t>
            </a:r>
          </a:p>
          <a:p>
            <a:pPr algn="ctr">
              <a:lnSpc>
                <a:spcPts val="3007"/>
              </a:lnSpc>
            </a:pPr>
            <a:r>
              <a:rPr lang="tr-TR" sz="2148" b="1" noProof="1">
                <a:solidFill>
                  <a:srgbClr val="000000"/>
                </a:solidFill>
                <a:latin typeface="DejaVu Serif Bold"/>
                <a:ea typeface="DejaVu Serif Bold"/>
                <a:cs typeface="DejaVu Serif Bold"/>
                <a:sym typeface="DejaVu Serif Bold"/>
              </a:rPr>
              <a:t>Anabilim Dalı Başkanı</a:t>
            </a:r>
          </a:p>
          <a:p>
            <a:pPr algn="ctr">
              <a:lnSpc>
                <a:spcPts val="3007"/>
              </a:lnSpc>
            </a:pPr>
            <a:r>
              <a:rPr lang="tr-TR" sz="2148" b="1" noProof="1">
                <a:solidFill>
                  <a:schemeClr val="tx2"/>
                </a:solidFill>
                <a:latin typeface="DejaVu Serif Bold"/>
                <a:ea typeface="DejaVu Serif Bold"/>
                <a:cs typeface="DejaVu Serif Bold"/>
                <a:sym typeface="DejaVu Serif Bold"/>
              </a:rPr>
              <a:t>Doç. Dr. Adem LEVENT</a:t>
            </a:r>
          </a:p>
        </p:txBody>
      </p:sp>
      <p:sp>
        <p:nvSpPr>
          <p:cNvPr id="37" name="TextBox 37"/>
          <p:cNvSpPr txBox="1"/>
          <p:nvPr/>
        </p:nvSpPr>
        <p:spPr>
          <a:xfrm>
            <a:off x="89680" y="9309816"/>
            <a:ext cx="13117865" cy="507639"/>
          </a:xfrm>
          <a:prstGeom prst="rect">
            <a:avLst/>
          </a:prstGeom>
        </p:spPr>
        <p:txBody>
          <a:bodyPr wrap="square" lIns="0" tIns="0" rIns="0" bIns="0" rtlCol="0" anchor="t">
            <a:spAutoFit/>
          </a:bodyPr>
          <a:lstStyle/>
          <a:p>
            <a:pPr algn="ctr">
              <a:lnSpc>
                <a:spcPts val="4506"/>
              </a:lnSpc>
            </a:pPr>
            <a:r>
              <a:rPr lang="tr-TR" sz="2000" noProof="1">
                <a:solidFill>
                  <a:srgbClr val="000000"/>
                </a:solidFill>
                <a:latin typeface="DejaVu Serif"/>
                <a:ea typeface="DejaVu Serif"/>
                <a:cs typeface="DejaVu Serif"/>
                <a:sym typeface="DejaVu Serif"/>
              </a:rPr>
              <a:t>Akademik kadromuz hakkında ayrıntılı bilgi için </a:t>
            </a:r>
            <a:r>
              <a:rPr lang="tr-TR" sz="2000" u="sng" noProof="1">
                <a:solidFill>
                  <a:srgbClr val="000000"/>
                </a:solidFill>
                <a:latin typeface="DejaVu Serif"/>
                <a:ea typeface="DejaVu Serif"/>
                <a:cs typeface="DejaVu Serif"/>
                <a:sym typeface="DejaVu Serif"/>
                <a:hlinkClick r:id="rId11" tooltip="https://uludag.edu.tr/iktisat/konu/view?id=9795&amp;title=akademik-kadro-"/>
              </a:rPr>
              <a:t>tıklayınız</a:t>
            </a:r>
            <a:r>
              <a:rPr lang="tr-TR" sz="2000" noProof="1">
                <a:solidFill>
                  <a:srgbClr val="000000"/>
                </a:solidFill>
                <a:latin typeface="DejaVu Serif"/>
                <a:ea typeface="DejaVu Serif"/>
                <a:cs typeface="DejaVu Serif"/>
                <a:sym typeface="DejaVu Serif"/>
              </a:rPr>
              <a:t>.</a:t>
            </a:r>
          </a:p>
        </p:txBody>
      </p:sp>
      <p:sp>
        <p:nvSpPr>
          <p:cNvPr id="38"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420336" y="3942970"/>
            <a:ext cx="1383995" cy="13839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a:ln w="38100" cap="sq">
              <a:solidFill>
                <a:srgbClr val="000000"/>
              </a:solidFill>
              <a:prstDash val="solid"/>
              <a:miter/>
            </a:ln>
          </p:spPr>
          <p:txBody>
            <a:bodyPr/>
            <a:lstStyle/>
            <a:p>
              <a:endParaRPr lang="tr-TR" noProof="1"/>
            </a:p>
          </p:txBody>
        </p:sp>
      </p:gr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0" r="-340"/>
              </a:stretch>
            </a:blipFill>
            <a:ln w="47625" cap="sq">
              <a:solidFill>
                <a:srgbClr val="D9C179"/>
              </a:solidFill>
              <a:prstDash val="solid"/>
              <a:miter/>
            </a:ln>
          </p:spPr>
          <p:txBody>
            <a:bodyPr/>
            <a:lstStyle/>
            <a:p>
              <a:endParaRPr lang="tr-TR" noProof="1"/>
            </a:p>
          </p:txBody>
        </p:sp>
      </p:grpSp>
      <p:grpSp>
        <p:nvGrpSpPr>
          <p:cNvPr id="9" name="Group 9"/>
          <p:cNvGrpSpPr/>
          <p:nvPr/>
        </p:nvGrpSpPr>
        <p:grpSpPr>
          <a:xfrm>
            <a:off x="1425536" y="1998918"/>
            <a:ext cx="1383995" cy="13839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1538" r="-11538"/>
              </a:stretch>
            </a:blipFill>
            <a:ln w="38100" cap="sq">
              <a:solidFill>
                <a:srgbClr val="000000"/>
              </a:solidFill>
              <a:prstDash val="solid"/>
              <a:miter/>
            </a:ln>
          </p:spPr>
          <p:txBody>
            <a:bodyPr/>
            <a:lstStyle/>
            <a:p>
              <a:endParaRPr lang="tr-TR" noProof="1"/>
            </a:p>
          </p:txBody>
        </p:sp>
      </p:grpSp>
      <p:sp>
        <p:nvSpPr>
          <p:cNvPr id="11" name="TextBox 11"/>
          <p:cNvSpPr txBox="1"/>
          <p:nvPr/>
        </p:nvSpPr>
        <p:spPr>
          <a:xfrm>
            <a:off x="2377776" y="6468674"/>
            <a:ext cx="7719153" cy="420371"/>
          </a:xfrm>
          <a:prstGeom prst="rect">
            <a:avLst/>
          </a:prstGeom>
        </p:spPr>
        <p:txBody>
          <a:bodyPr lIns="0" tIns="0" rIns="0" bIns="0" rtlCol="0" anchor="t">
            <a:spAutoFit/>
          </a:bodyPr>
          <a:lstStyle/>
          <a:p>
            <a:pPr algn="ctr">
              <a:lnSpc>
                <a:spcPts val="3640"/>
              </a:lnSpc>
            </a:pPr>
            <a:r>
              <a:rPr lang="tr-TR" sz="2400" b="1" noProof="1">
                <a:solidFill>
                  <a:srgbClr val="000000"/>
                </a:solidFill>
                <a:latin typeface="DejaVu Serif Bold"/>
                <a:ea typeface="DejaVu Serif Bold"/>
                <a:cs typeface="DejaVu Serif Bold"/>
                <a:sym typeface="DejaVu Serif Bold"/>
              </a:rPr>
              <a:t>Doç. Dr. Meryem FİLİZ BAŞTÜRK</a:t>
            </a:r>
          </a:p>
        </p:txBody>
      </p:sp>
      <p:sp>
        <p:nvSpPr>
          <p:cNvPr id="12" name="TextBox 12"/>
          <p:cNvSpPr txBox="1"/>
          <p:nvPr/>
        </p:nvSpPr>
        <p:spPr>
          <a:xfrm>
            <a:off x="2394982" y="8615581"/>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Doç. Dr. Filiz ERYILMAZ</a:t>
            </a:r>
          </a:p>
        </p:txBody>
      </p:sp>
      <p:sp>
        <p:nvSpPr>
          <p:cNvPr id="13" name="TextBox 13"/>
          <p:cNvSpPr txBox="1"/>
          <p:nvPr/>
        </p:nvSpPr>
        <p:spPr>
          <a:xfrm>
            <a:off x="11245645" y="2258744"/>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Doç. Dr. Mehmet Ali POLAT</a:t>
            </a:r>
          </a:p>
        </p:txBody>
      </p:sp>
      <p:sp>
        <p:nvSpPr>
          <p:cNvPr id="14" name="TextBox 14"/>
          <p:cNvSpPr txBox="1"/>
          <p:nvPr/>
        </p:nvSpPr>
        <p:spPr>
          <a:xfrm>
            <a:off x="10936837" y="4113027"/>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Dr. Öğr. Üyesi Sibel Balı</a:t>
            </a:r>
          </a:p>
        </p:txBody>
      </p:sp>
      <p:sp>
        <p:nvSpPr>
          <p:cNvPr id="15" name="TextBox 15"/>
          <p:cNvSpPr txBox="1"/>
          <p:nvPr/>
        </p:nvSpPr>
        <p:spPr>
          <a:xfrm>
            <a:off x="11277600" y="6438440"/>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Dr. Öğr. Üyesi Sevginaz IŞIK</a:t>
            </a:r>
          </a:p>
        </p:txBody>
      </p:sp>
      <p:sp>
        <p:nvSpPr>
          <p:cNvPr id="16" name="TextBox 16"/>
          <p:cNvSpPr txBox="1"/>
          <p:nvPr/>
        </p:nvSpPr>
        <p:spPr>
          <a:xfrm>
            <a:off x="10788926" y="8615581"/>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Öğr. Gör. Dr. Ali KURU</a:t>
            </a:r>
          </a:p>
        </p:txBody>
      </p:sp>
      <p:grpSp>
        <p:nvGrpSpPr>
          <p:cNvPr id="17" name="Group 17"/>
          <p:cNvGrpSpPr/>
          <p:nvPr/>
        </p:nvGrpSpPr>
        <p:grpSpPr>
          <a:xfrm>
            <a:off x="1479139" y="6057241"/>
            <a:ext cx="1383995" cy="13839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a:ln w="38100" cap="sq">
              <a:solidFill>
                <a:srgbClr val="000000"/>
              </a:solidFill>
              <a:prstDash val="solid"/>
              <a:miter/>
            </a:ln>
          </p:spPr>
          <p:txBody>
            <a:bodyPr/>
            <a:lstStyle/>
            <a:p>
              <a:endParaRPr lang="tr-TR" noProof="1"/>
            </a:p>
          </p:txBody>
        </p:sp>
      </p:grpSp>
      <p:grpSp>
        <p:nvGrpSpPr>
          <p:cNvPr id="19" name="Group 19"/>
          <p:cNvGrpSpPr/>
          <p:nvPr/>
        </p:nvGrpSpPr>
        <p:grpSpPr>
          <a:xfrm>
            <a:off x="1498752" y="8125491"/>
            <a:ext cx="1383995" cy="1383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645" b="-645"/>
              </a:stretch>
            </a:blipFill>
            <a:ln w="38100" cap="sq">
              <a:solidFill>
                <a:srgbClr val="000000"/>
              </a:solidFill>
              <a:prstDash val="solid"/>
              <a:miter/>
            </a:ln>
          </p:spPr>
          <p:txBody>
            <a:bodyPr/>
            <a:lstStyle/>
            <a:p>
              <a:endParaRPr lang="tr-TR" noProof="1"/>
            </a:p>
          </p:txBody>
        </p:sp>
      </p:grpSp>
      <p:grpSp>
        <p:nvGrpSpPr>
          <p:cNvPr id="21" name="Group 21"/>
          <p:cNvGrpSpPr/>
          <p:nvPr/>
        </p:nvGrpSpPr>
        <p:grpSpPr>
          <a:xfrm>
            <a:off x="10128401" y="8052439"/>
            <a:ext cx="1383995" cy="138399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a:ln w="38100" cap="sq">
              <a:solidFill>
                <a:srgbClr val="000000"/>
              </a:solidFill>
              <a:prstDash val="solid"/>
              <a:miter/>
            </a:ln>
          </p:spPr>
          <p:txBody>
            <a:bodyPr/>
            <a:lstStyle/>
            <a:p>
              <a:endParaRPr lang="tr-TR" noProof="1"/>
            </a:p>
          </p:txBody>
        </p:sp>
      </p:grpSp>
      <p:grpSp>
        <p:nvGrpSpPr>
          <p:cNvPr id="23" name="Group 23"/>
          <p:cNvGrpSpPr/>
          <p:nvPr/>
        </p:nvGrpSpPr>
        <p:grpSpPr>
          <a:xfrm>
            <a:off x="10136684" y="5884908"/>
            <a:ext cx="1383995" cy="13839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a:ln w="38100" cap="sq">
              <a:solidFill>
                <a:srgbClr val="000000"/>
              </a:solidFill>
              <a:prstDash val="solid"/>
              <a:miter/>
            </a:ln>
          </p:spPr>
          <p:txBody>
            <a:bodyPr/>
            <a:lstStyle/>
            <a:p>
              <a:endParaRPr lang="tr-TR" noProof="1"/>
            </a:p>
          </p:txBody>
        </p:sp>
      </p:grpSp>
      <p:grpSp>
        <p:nvGrpSpPr>
          <p:cNvPr id="25" name="Group 25"/>
          <p:cNvGrpSpPr/>
          <p:nvPr/>
        </p:nvGrpSpPr>
        <p:grpSpPr>
          <a:xfrm>
            <a:off x="10128401" y="3828151"/>
            <a:ext cx="1383995" cy="138399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a:ln w="38100" cap="sq">
              <a:solidFill>
                <a:srgbClr val="000000"/>
              </a:solidFill>
              <a:prstDash val="solid"/>
              <a:miter/>
            </a:ln>
          </p:spPr>
          <p:txBody>
            <a:bodyPr/>
            <a:lstStyle/>
            <a:p>
              <a:endParaRPr lang="tr-TR" noProof="1"/>
            </a:p>
          </p:txBody>
        </p:sp>
      </p:grpSp>
      <p:grpSp>
        <p:nvGrpSpPr>
          <p:cNvPr id="27" name="Group 27"/>
          <p:cNvGrpSpPr/>
          <p:nvPr/>
        </p:nvGrpSpPr>
        <p:grpSpPr>
          <a:xfrm>
            <a:off x="10096929" y="1866985"/>
            <a:ext cx="1383995" cy="138399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a:ln w="38100" cap="sq">
              <a:solidFill>
                <a:srgbClr val="000000"/>
              </a:solidFill>
              <a:prstDash val="solid"/>
              <a:miter/>
            </a:ln>
          </p:spPr>
          <p:txBody>
            <a:bodyPr/>
            <a:lstStyle/>
            <a:p>
              <a:endParaRPr lang="tr-TR" noProof="1"/>
            </a:p>
          </p:txBody>
        </p:sp>
      </p:grpSp>
      <p:sp>
        <p:nvSpPr>
          <p:cNvPr id="29" name="TextBox 29"/>
          <p:cNvSpPr txBox="1"/>
          <p:nvPr/>
        </p:nvSpPr>
        <p:spPr>
          <a:xfrm>
            <a:off x="3334479" y="4243977"/>
            <a:ext cx="3700925" cy="480837"/>
          </a:xfrm>
          <a:prstGeom prst="rect">
            <a:avLst/>
          </a:prstGeom>
        </p:spPr>
        <p:txBody>
          <a:bodyPr wrap="square"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Prof. Dr. Hülya AKAY</a:t>
            </a:r>
          </a:p>
        </p:txBody>
      </p:sp>
      <p:sp>
        <p:nvSpPr>
          <p:cNvPr id="30" name="TextBox 30"/>
          <p:cNvSpPr txBox="1"/>
          <p:nvPr/>
        </p:nvSpPr>
        <p:spPr>
          <a:xfrm>
            <a:off x="1380282" y="231616"/>
            <a:ext cx="16288099" cy="1046120"/>
          </a:xfrm>
          <a:prstGeom prst="rect">
            <a:avLst/>
          </a:prstGeom>
        </p:spPr>
        <p:txBody>
          <a:bodyPr lIns="0" tIns="0" rIns="0" bIns="0" rtlCol="0" anchor="t">
            <a:spAutoFit/>
          </a:bodyPr>
          <a:lstStyle/>
          <a:p>
            <a:pPr marL="0" lvl="1" indent="0" algn="ctr">
              <a:lnSpc>
                <a:spcPts val="8947"/>
              </a:lnSpc>
              <a:spcBef>
                <a:spcPct val="0"/>
              </a:spcBef>
            </a:pPr>
            <a:r>
              <a:rPr lang="tr-TR" sz="4800" b="1" noProof="1">
                <a:solidFill>
                  <a:srgbClr val="000000"/>
                </a:solidFill>
                <a:latin typeface="Montserrat"/>
                <a:ea typeface="Montserrat"/>
                <a:cs typeface="Montserrat"/>
                <a:sym typeface="Montserrat"/>
              </a:rPr>
              <a:t>İKTİSAT POLİTİKASI ANABİLİM DALI </a:t>
            </a:r>
          </a:p>
        </p:txBody>
      </p:sp>
      <p:sp>
        <p:nvSpPr>
          <p:cNvPr id="32" name="TextBox 32"/>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33" name="TextBox 33"/>
          <p:cNvSpPr txBox="1"/>
          <p:nvPr/>
        </p:nvSpPr>
        <p:spPr>
          <a:xfrm>
            <a:off x="2437276" y="2318565"/>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Prof. Dr. Ferudun YILMAZ</a:t>
            </a:r>
          </a:p>
        </p:txBody>
      </p:sp>
      <p:sp>
        <p:nvSpPr>
          <p:cNvPr id="34"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358229" y="3901866"/>
            <a:ext cx="1383995" cy="13839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3262" b="-3262"/>
              </a:stretch>
            </a:blipFill>
            <a:ln w="38100" cap="sq">
              <a:solidFill>
                <a:srgbClr val="000000"/>
              </a:solidFill>
              <a:prstDash val="solid"/>
              <a:miter/>
            </a:ln>
          </p:spPr>
          <p:txBody>
            <a:bodyPr/>
            <a:lstStyle/>
            <a:p>
              <a:endParaRPr lang="en-US" noProof="1"/>
            </a:p>
          </p:txBody>
        </p:sp>
      </p:gr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en-US"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en-US"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0" r="-340"/>
              </a:stretch>
            </a:blipFill>
            <a:ln w="47625" cap="sq">
              <a:solidFill>
                <a:srgbClr val="D9C179"/>
              </a:solidFill>
              <a:prstDash val="solid"/>
              <a:miter/>
            </a:ln>
          </p:spPr>
          <p:txBody>
            <a:bodyPr/>
            <a:lstStyle/>
            <a:p>
              <a:endParaRPr lang="en-US" noProof="1"/>
            </a:p>
          </p:txBody>
        </p:sp>
      </p:grpSp>
      <p:grpSp>
        <p:nvGrpSpPr>
          <p:cNvPr id="9" name="Group 9"/>
          <p:cNvGrpSpPr/>
          <p:nvPr/>
        </p:nvGrpSpPr>
        <p:grpSpPr>
          <a:xfrm>
            <a:off x="1386077" y="1857109"/>
            <a:ext cx="1383995" cy="13839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a:ln w="38100" cap="sq">
              <a:solidFill>
                <a:srgbClr val="000000"/>
              </a:solidFill>
              <a:prstDash val="solid"/>
              <a:miter/>
            </a:ln>
          </p:spPr>
          <p:txBody>
            <a:bodyPr/>
            <a:lstStyle/>
            <a:p>
              <a:endParaRPr lang="en-US" noProof="1"/>
            </a:p>
          </p:txBody>
        </p:sp>
      </p:grpSp>
      <p:sp>
        <p:nvSpPr>
          <p:cNvPr id="11" name="TextBox 11"/>
          <p:cNvSpPr txBox="1"/>
          <p:nvPr/>
        </p:nvSpPr>
        <p:spPr>
          <a:xfrm>
            <a:off x="3307314" y="6393103"/>
            <a:ext cx="7719153" cy="449226"/>
          </a:xfrm>
          <a:prstGeom prst="rect">
            <a:avLst/>
          </a:prstGeom>
        </p:spPr>
        <p:txBody>
          <a:bodyPr lIns="0" tIns="0" rIns="0" bIns="0" rtlCol="0" anchor="t">
            <a:spAutoFit/>
          </a:bodyPr>
          <a:lstStyle/>
          <a:p>
            <a:pPr algn="l">
              <a:lnSpc>
                <a:spcPts val="3920"/>
              </a:lnSpc>
            </a:pPr>
            <a:r>
              <a:rPr lang="en-US" sz="2400" b="1" noProof="1">
                <a:solidFill>
                  <a:srgbClr val="000000"/>
                </a:solidFill>
                <a:latin typeface="DejaVu Serif Bold"/>
                <a:ea typeface="DejaVu Serif Bold"/>
                <a:cs typeface="DejaVu Serif Bold"/>
                <a:sym typeface="DejaVu Serif Bold"/>
              </a:rPr>
              <a:t>Prof. Dr. Metin ÖZDEMİR</a:t>
            </a:r>
          </a:p>
        </p:txBody>
      </p:sp>
      <p:sp>
        <p:nvSpPr>
          <p:cNvPr id="12" name="TextBox 12"/>
          <p:cNvSpPr txBox="1"/>
          <p:nvPr/>
        </p:nvSpPr>
        <p:spPr>
          <a:xfrm>
            <a:off x="2590800" y="8452541"/>
            <a:ext cx="6222540" cy="480837"/>
          </a:xfrm>
          <a:prstGeom prst="rect">
            <a:avLst/>
          </a:prstGeom>
        </p:spPr>
        <p:txBody>
          <a:bodyPr lIns="0" tIns="0" rIns="0" bIns="0" rtlCol="0" anchor="t">
            <a:spAutoFit/>
          </a:bodyPr>
          <a:lstStyle/>
          <a:p>
            <a:pPr algn="ctr">
              <a:lnSpc>
                <a:spcPts val="4060"/>
              </a:lnSpc>
            </a:pPr>
            <a:r>
              <a:rPr lang="en-US" sz="2400" b="1" noProof="1">
                <a:solidFill>
                  <a:srgbClr val="000000"/>
                </a:solidFill>
                <a:latin typeface="DejaVu Serif Bold"/>
                <a:ea typeface="DejaVu Serif Bold"/>
                <a:cs typeface="DejaVu Serif Bold"/>
                <a:sym typeface="DejaVu Serif Bold"/>
              </a:rPr>
              <a:t>Doç. Dr. Mücahit ÖZDEMİR</a:t>
            </a:r>
          </a:p>
        </p:txBody>
      </p:sp>
      <p:sp>
        <p:nvSpPr>
          <p:cNvPr id="13" name="TextBox 13"/>
          <p:cNvSpPr txBox="1"/>
          <p:nvPr/>
        </p:nvSpPr>
        <p:spPr>
          <a:xfrm>
            <a:off x="11029927" y="4353444"/>
            <a:ext cx="6910173" cy="480837"/>
          </a:xfrm>
          <a:prstGeom prst="rect">
            <a:avLst/>
          </a:prstGeom>
        </p:spPr>
        <p:txBody>
          <a:bodyPr lIns="0" tIns="0" rIns="0" bIns="0" rtlCol="0" anchor="t">
            <a:spAutoFit/>
          </a:bodyPr>
          <a:lstStyle/>
          <a:p>
            <a:pPr algn="ctr">
              <a:lnSpc>
                <a:spcPts val="4060"/>
              </a:lnSpc>
            </a:pPr>
            <a:r>
              <a:rPr lang="en-US" sz="2400" b="1" noProof="1">
                <a:solidFill>
                  <a:srgbClr val="000000"/>
                </a:solidFill>
                <a:latin typeface="DejaVu Serif Bold"/>
                <a:ea typeface="DejaVu Serif Bold"/>
                <a:cs typeface="DejaVu Serif Bold"/>
                <a:sym typeface="DejaVu Serif Bold"/>
              </a:rPr>
              <a:t>Dr. Öğr. Mustafa HATTAPOĞLU</a:t>
            </a:r>
          </a:p>
        </p:txBody>
      </p:sp>
      <p:sp>
        <p:nvSpPr>
          <p:cNvPr id="14" name="TextBox 14"/>
          <p:cNvSpPr txBox="1"/>
          <p:nvPr/>
        </p:nvSpPr>
        <p:spPr>
          <a:xfrm>
            <a:off x="12226109" y="6375503"/>
            <a:ext cx="6756590" cy="480837"/>
          </a:xfrm>
          <a:prstGeom prst="rect">
            <a:avLst/>
          </a:prstGeom>
        </p:spPr>
        <p:txBody>
          <a:bodyPr lIns="0" tIns="0" rIns="0" bIns="0" rtlCol="0" anchor="t">
            <a:spAutoFit/>
          </a:bodyPr>
          <a:lstStyle/>
          <a:p>
            <a:pPr algn="l">
              <a:lnSpc>
                <a:spcPts val="4060"/>
              </a:lnSpc>
            </a:pPr>
            <a:r>
              <a:rPr lang="en-US" sz="2400" b="1" noProof="1">
                <a:solidFill>
                  <a:srgbClr val="000000"/>
                </a:solidFill>
                <a:latin typeface="DejaVu Serif Bold"/>
                <a:ea typeface="DejaVu Serif Bold"/>
                <a:cs typeface="DejaVu Serif Bold"/>
                <a:sym typeface="DejaVu Serif Bold"/>
              </a:rPr>
              <a:t>Arş. Gör. Dr. Rümeysa ERKAN</a:t>
            </a:r>
          </a:p>
        </p:txBody>
      </p:sp>
      <p:grpSp>
        <p:nvGrpSpPr>
          <p:cNvPr id="15" name="Group 15"/>
          <p:cNvGrpSpPr/>
          <p:nvPr/>
        </p:nvGrpSpPr>
        <p:grpSpPr>
          <a:xfrm>
            <a:off x="1346241" y="5949875"/>
            <a:ext cx="1383995" cy="138399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a:ln w="38100" cap="sq">
              <a:solidFill>
                <a:srgbClr val="000000"/>
              </a:solidFill>
              <a:prstDash val="solid"/>
              <a:miter/>
            </a:ln>
          </p:spPr>
          <p:txBody>
            <a:bodyPr/>
            <a:lstStyle/>
            <a:p>
              <a:endParaRPr lang="en-US" noProof="1"/>
            </a:p>
          </p:txBody>
        </p:sp>
      </p:grpSp>
      <p:grpSp>
        <p:nvGrpSpPr>
          <p:cNvPr id="17" name="Group 17"/>
          <p:cNvGrpSpPr/>
          <p:nvPr/>
        </p:nvGrpSpPr>
        <p:grpSpPr>
          <a:xfrm>
            <a:off x="1350733" y="8000961"/>
            <a:ext cx="1383995" cy="13839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a:ln w="38100" cap="sq">
              <a:solidFill>
                <a:srgbClr val="000000"/>
              </a:solidFill>
              <a:prstDash val="solid"/>
              <a:miter/>
            </a:ln>
          </p:spPr>
          <p:txBody>
            <a:bodyPr/>
            <a:lstStyle/>
            <a:p>
              <a:endParaRPr lang="en-US" noProof="1"/>
            </a:p>
          </p:txBody>
        </p:sp>
      </p:grpSp>
      <p:grpSp>
        <p:nvGrpSpPr>
          <p:cNvPr id="19" name="Group 19"/>
          <p:cNvGrpSpPr/>
          <p:nvPr/>
        </p:nvGrpSpPr>
        <p:grpSpPr>
          <a:xfrm>
            <a:off x="10265036" y="5949875"/>
            <a:ext cx="1383995" cy="1383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a:ln w="38100" cap="sq">
              <a:solidFill>
                <a:srgbClr val="000000"/>
              </a:solidFill>
              <a:prstDash val="solid"/>
              <a:miter/>
            </a:ln>
          </p:spPr>
          <p:txBody>
            <a:bodyPr/>
            <a:lstStyle/>
            <a:p>
              <a:endParaRPr lang="en-US" noProof="1"/>
            </a:p>
          </p:txBody>
        </p:sp>
      </p:grpSp>
      <p:grpSp>
        <p:nvGrpSpPr>
          <p:cNvPr id="21" name="Group 21"/>
          <p:cNvGrpSpPr/>
          <p:nvPr/>
        </p:nvGrpSpPr>
        <p:grpSpPr>
          <a:xfrm>
            <a:off x="10071234" y="3901865"/>
            <a:ext cx="1383995" cy="1383995"/>
            <a:chOff x="0" y="45828"/>
            <a:chExt cx="812800" cy="812800"/>
          </a:xfrm>
        </p:grpSpPr>
        <p:sp>
          <p:nvSpPr>
            <p:cNvPr id="22" name="Freeform 22"/>
            <p:cNvSpPr/>
            <p:nvPr/>
          </p:nvSpPr>
          <p:spPr>
            <a:xfrm>
              <a:off x="0" y="4582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134" b="-134"/>
              </a:stretch>
            </a:blipFill>
            <a:ln w="38100" cap="sq">
              <a:solidFill>
                <a:srgbClr val="000000"/>
              </a:solidFill>
              <a:prstDash val="solid"/>
              <a:miter/>
            </a:ln>
          </p:spPr>
          <p:txBody>
            <a:bodyPr/>
            <a:lstStyle/>
            <a:p>
              <a:endParaRPr lang="en-US" noProof="1"/>
            </a:p>
          </p:txBody>
        </p:sp>
      </p:grpSp>
      <p:grpSp>
        <p:nvGrpSpPr>
          <p:cNvPr id="23" name="Group 23"/>
          <p:cNvGrpSpPr/>
          <p:nvPr/>
        </p:nvGrpSpPr>
        <p:grpSpPr>
          <a:xfrm>
            <a:off x="10028174" y="1762041"/>
            <a:ext cx="1383995" cy="13839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a:ln w="38100" cap="sq">
              <a:solidFill>
                <a:srgbClr val="000000"/>
              </a:solidFill>
              <a:prstDash val="solid"/>
              <a:miter/>
            </a:ln>
          </p:spPr>
          <p:txBody>
            <a:bodyPr/>
            <a:lstStyle/>
            <a:p>
              <a:endParaRPr lang="en-US" noProof="1"/>
            </a:p>
          </p:txBody>
        </p:sp>
      </p:grpSp>
      <p:sp>
        <p:nvSpPr>
          <p:cNvPr id="25" name="TextBox 25"/>
          <p:cNvSpPr txBox="1"/>
          <p:nvPr/>
        </p:nvSpPr>
        <p:spPr>
          <a:xfrm>
            <a:off x="12226109" y="2109278"/>
            <a:ext cx="6222540" cy="480837"/>
          </a:xfrm>
          <a:prstGeom prst="rect">
            <a:avLst/>
          </a:prstGeom>
        </p:spPr>
        <p:txBody>
          <a:bodyPr lIns="0" tIns="0" rIns="0" bIns="0" rtlCol="0" anchor="t">
            <a:spAutoFit/>
          </a:bodyPr>
          <a:lstStyle/>
          <a:p>
            <a:pPr algn="l">
              <a:lnSpc>
                <a:spcPts val="4060"/>
              </a:lnSpc>
            </a:pPr>
            <a:r>
              <a:rPr lang="en-US" sz="2400" b="1" noProof="1">
                <a:solidFill>
                  <a:srgbClr val="000000"/>
                </a:solidFill>
                <a:latin typeface="DejaVu Serif Bold"/>
                <a:ea typeface="DejaVu Serif Bold"/>
                <a:cs typeface="DejaVu Serif Bold"/>
                <a:sym typeface="DejaVu Serif Bold"/>
              </a:rPr>
              <a:t>Doç. Dr. Mikail KAR</a:t>
            </a:r>
          </a:p>
        </p:txBody>
      </p:sp>
      <p:sp>
        <p:nvSpPr>
          <p:cNvPr id="26" name="TextBox 26"/>
          <p:cNvSpPr txBox="1"/>
          <p:nvPr/>
        </p:nvSpPr>
        <p:spPr>
          <a:xfrm>
            <a:off x="2286000" y="4275411"/>
            <a:ext cx="6222540" cy="480837"/>
          </a:xfrm>
          <a:prstGeom prst="rect">
            <a:avLst/>
          </a:prstGeom>
        </p:spPr>
        <p:txBody>
          <a:bodyPr lIns="0" tIns="0" rIns="0" bIns="0" rtlCol="0" anchor="t">
            <a:spAutoFit/>
          </a:bodyPr>
          <a:lstStyle/>
          <a:p>
            <a:pPr algn="ctr">
              <a:lnSpc>
                <a:spcPts val="4060"/>
              </a:lnSpc>
            </a:pPr>
            <a:r>
              <a:rPr lang="en-US" sz="2400" b="1" noProof="1">
                <a:solidFill>
                  <a:srgbClr val="000000"/>
                </a:solidFill>
                <a:latin typeface="DejaVu Serif Bold"/>
                <a:ea typeface="DejaVu Serif Bold"/>
                <a:cs typeface="DejaVu Serif Bold"/>
                <a:sym typeface="DejaVu Serif Bold"/>
              </a:rPr>
              <a:t>Prof. Dr. Nejla ADANUR</a:t>
            </a:r>
          </a:p>
        </p:txBody>
      </p:sp>
      <p:sp>
        <p:nvSpPr>
          <p:cNvPr id="27" name="TextBox 27"/>
          <p:cNvSpPr txBox="1"/>
          <p:nvPr/>
        </p:nvSpPr>
        <p:spPr>
          <a:xfrm>
            <a:off x="1350733" y="213920"/>
            <a:ext cx="16288099" cy="1008096"/>
          </a:xfrm>
          <a:prstGeom prst="rect">
            <a:avLst/>
          </a:prstGeom>
        </p:spPr>
        <p:txBody>
          <a:bodyPr lIns="0" tIns="0" rIns="0" bIns="0" rtlCol="0" anchor="t">
            <a:spAutoFit/>
          </a:bodyPr>
          <a:lstStyle/>
          <a:p>
            <a:pPr marL="0" lvl="1" indent="0" algn="ctr">
              <a:lnSpc>
                <a:spcPts val="8947"/>
              </a:lnSpc>
              <a:spcBef>
                <a:spcPct val="0"/>
              </a:spcBef>
            </a:pPr>
            <a:r>
              <a:rPr lang="en-US" sz="4800" b="1" noProof="1">
                <a:solidFill>
                  <a:srgbClr val="000000"/>
                </a:solidFill>
                <a:latin typeface="Montserrat"/>
                <a:ea typeface="Montserrat"/>
                <a:cs typeface="Montserrat"/>
                <a:sym typeface="Montserrat"/>
              </a:rPr>
              <a:t>İKTİSAT TEORİSİ ANABİLİM DALI </a:t>
            </a:r>
          </a:p>
        </p:txBody>
      </p:sp>
      <p:sp>
        <p:nvSpPr>
          <p:cNvPr id="29" name="TextBox 2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en-US" sz="1199" noProof="1">
                <a:solidFill>
                  <a:srgbClr val="F1ECE6"/>
                </a:solidFill>
                <a:latin typeface="Gotham"/>
                <a:ea typeface="Gotham"/>
                <a:cs typeface="Gotham"/>
                <a:sym typeface="Gotham"/>
              </a:rPr>
              <a:t>ORYANTASYON EL KITABI</a:t>
            </a:r>
          </a:p>
        </p:txBody>
      </p:sp>
      <p:sp>
        <p:nvSpPr>
          <p:cNvPr id="30" name="TextBox 30"/>
          <p:cNvSpPr txBox="1"/>
          <p:nvPr/>
        </p:nvSpPr>
        <p:spPr>
          <a:xfrm>
            <a:off x="2434206" y="2245767"/>
            <a:ext cx="7593968" cy="420371"/>
          </a:xfrm>
          <a:prstGeom prst="rect">
            <a:avLst/>
          </a:prstGeom>
        </p:spPr>
        <p:txBody>
          <a:bodyPr lIns="0" tIns="0" rIns="0" bIns="0" rtlCol="0" anchor="t">
            <a:spAutoFit/>
          </a:bodyPr>
          <a:lstStyle/>
          <a:p>
            <a:pPr algn="ctr">
              <a:lnSpc>
                <a:spcPts val="3640"/>
              </a:lnSpc>
            </a:pPr>
            <a:r>
              <a:rPr lang="en-US" sz="2400" b="1" noProof="1">
                <a:solidFill>
                  <a:srgbClr val="000000"/>
                </a:solidFill>
                <a:latin typeface="DejaVu Serif Bold"/>
                <a:ea typeface="DejaVu Serif Bold"/>
                <a:cs typeface="DejaVu Serif Bold"/>
                <a:sym typeface="DejaVu Serif Bold"/>
              </a:rPr>
              <a:t>Prof. Dr. Nalan ÖLMEZOĞULLARI</a:t>
            </a:r>
          </a:p>
        </p:txBody>
      </p:sp>
      <p:sp>
        <p:nvSpPr>
          <p:cNvPr id="31"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en-US"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183697" y="3988361"/>
            <a:ext cx="1383995" cy="1383995"/>
            <a:chOff x="22375" y="173604"/>
            <a:chExt cx="812800" cy="812800"/>
          </a:xfrm>
        </p:grpSpPr>
        <p:sp>
          <p:nvSpPr>
            <p:cNvPr id="3" name="Freeform 3"/>
            <p:cNvSpPr/>
            <p:nvPr/>
          </p:nvSpPr>
          <p:spPr>
            <a:xfrm>
              <a:off x="22375" y="17360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a:stretch>
            </a:blipFill>
            <a:ln w="38100" cap="sq">
              <a:solidFill>
                <a:srgbClr val="000000"/>
              </a:solidFill>
              <a:prstDash val="solid"/>
              <a:miter/>
            </a:ln>
          </p:spPr>
          <p:txBody>
            <a:bodyPr/>
            <a:lstStyle/>
            <a:p>
              <a:endParaRPr lang="tr-TR" noProof="1"/>
            </a:p>
          </p:txBody>
        </p:sp>
      </p:gr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0" r="-340"/>
              </a:stretch>
            </a:blipFill>
            <a:ln w="47625" cap="sq">
              <a:solidFill>
                <a:srgbClr val="D9C179"/>
              </a:solidFill>
              <a:prstDash val="solid"/>
              <a:miter/>
            </a:ln>
          </p:spPr>
          <p:txBody>
            <a:bodyPr/>
            <a:lstStyle/>
            <a:p>
              <a:endParaRPr lang="tr-TR" noProof="1"/>
            </a:p>
          </p:txBody>
        </p:sp>
      </p:grpSp>
      <p:grpSp>
        <p:nvGrpSpPr>
          <p:cNvPr id="9" name="Group 9"/>
          <p:cNvGrpSpPr/>
          <p:nvPr/>
        </p:nvGrpSpPr>
        <p:grpSpPr>
          <a:xfrm>
            <a:off x="1183695" y="2212714"/>
            <a:ext cx="1383995" cy="1383995"/>
            <a:chOff x="68651" y="84556"/>
            <a:chExt cx="812800" cy="812800"/>
          </a:xfrm>
        </p:grpSpPr>
        <p:sp>
          <p:nvSpPr>
            <p:cNvPr id="10" name="Freeform 10"/>
            <p:cNvSpPr/>
            <p:nvPr/>
          </p:nvSpPr>
          <p:spPr>
            <a:xfrm>
              <a:off x="68651" y="845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a:ln w="38100" cap="sq">
              <a:solidFill>
                <a:srgbClr val="000000"/>
              </a:solidFill>
              <a:prstDash val="solid"/>
              <a:miter/>
            </a:ln>
          </p:spPr>
          <p:txBody>
            <a:bodyPr/>
            <a:lstStyle/>
            <a:p>
              <a:endParaRPr lang="tr-TR" noProof="1"/>
            </a:p>
          </p:txBody>
        </p:sp>
      </p:grpSp>
      <p:sp>
        <p:nvSpPr>
          <p:cNvPr id="11" name="TextBox 11"/>
          <p:cNvSpPr txBox="1"/>
          <p:nvPr/>
        </p:nvSpPr>
        <p:spPr>
          <a:xfrm>
            <a:off x="2894492" y="6510846"/>
            <a:ext cx="7719153" cy="480837"/>
          </a:xfrm>
          <a:prstGeom prst="rect">
            <a:avLst/>
          </a:prstGeom>
        </p:spPr>
        <p:txBody>
          <a:bodyPr lIns="0" tIns="0" rIns="0" bIns="0" rtlCol="0" anchor="t">
            <a:spAutoFit/>
          </a:bodyPr>
          <a:lstStyle/>
          <a:p>
            <a:pPr algn="l">
              <a:lnSpc>
                <a:spcPts val="4060"/>
              </a:lnSpc>
            </a:pPr>
            <a:r>
              <a:rPr lang="tr-TR" sz="2400" b="1" noProof="1">
                <a:solidFill>
                  <a:srgbClr val="000000"/>
                </a:solidFill>
                <a:latin typeface="DejaVu Serif Bold"/>
                <a:ea typeface="DejaVu Serif Bold"/>
                <a:cs typeface="DejaVu Serif Bold"/>
                <a:sym typeface="DejaVu Serif Bold"/>
              </a:rPr>
              <a:t>Doç. Dr. Derya HEKİM</a:t>
            </a:r>
          </a:p>
        </p:txBody>
      </p:sp>
      <p:sp>
        <p:nvSpPr>
          <p:cNvPr id="12" name="TextBox 12"/>
          <p:cNvSpPr txBox="1"/>
          <p:nvPr/>
        </p:nvSpPr>
        <p:spPr>
          <a:xfrm>
            <a:off x="2178129" y="8705290"/>
            <a:ext cx="7168920" cy="420371"/>
          </a:xfrm>
          <a:prstGeom prst="rect">
            <a:avLst/>
          </a:prstGeom>
        </p:spPr>
        <p:txBody>
          <a:bodyPr lIns="0" tIns="0" rIns="0" bIns="0" rtlCol="0" anchor="t">
            <a:spAutoFit/>
          </a:bodyPr>
          <a:lstStyle/>
          <a:p>
            <a:pPr algn="ctr">
              <a:lnSpc>
                <a:spcPts val="3640"/>
              </a:lnSpc>
            </a:pPr>
            <a:r>
              <a:rPr lang="tr-TR" sz="2400" b="1" noProof="1">
                <a:solidFill>
                  <a:srgbClr val="000000"/>
                </a:solidFill>
                <a:latin typeface="DejaVu Serif Bold"/>
                <a:ea typeface="DejaVu Serif Bold"/>
                <a:cs typeface="DejaVu Serif Bold"/>
                <a:sym typeface="DejaVu Serif Bold"/>
              </a:rPr>
              <a:t>Dr. Öğr. Üyesi Bahar BAYSAL KAR</a:t>
            </a:r>
          </a:p>
        </p:txBody>
      </p:sp>
      <p:sp>
        <p:nvSpPr>
          <p:cNvPr id="13" name="TextBox 13"/>
          <p:cNvSpPr txBox="1"/>
          <p:nvPr/>
        </p:nvSpPr>
        <p:spPr>
          <a:xfrm>
            <a:off x="10527995" y="2799725"/>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Dr. Öğr. Üyesi Ayda ASLAN</a:t>
            </a:r>
          </a:p>
        </p:txBody>
      </p:sp>
      <p:sp>
        <p:nvSpPr>
          <p:cNvPr id="14" name="TextBox 14"/>
          <p:cNvSpPr txBox="1"/>
          <p:nvPr/>
        </p:nvSpPr>
        <p:spPr>
          <a:xfrm>
            <a:off x="10508330" y="4602046"/>
            <a:ext cx="6991071"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Dr. Öğr. Nurten DERİCİ TEMEL</a:t>
            </a:r>
          </a:p>
        </p:txBody>
      </p:sp>
      <p:sp>
        <p:nvSpPr>
          <p:cNvPr id="15" name="TextBox 15"/>
          <p:cNvSpPr txBox="1"/>
          <p:nvPr/>
        </p:nvSpPr>
        <p:spPr>
          <a:xfrm>
            <a:off x="10638226" y="6440671"/>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Arş. Gör. Dr. Volkan GÜRSEL</a:t>
            </a:r>
          </a:p>
        </p:txBody>
      </p:sp>
      <p:sp>
        <p:nvSpPr>
          <p:cNvPr id="16" name="TextBox 16"/>
          <p:cNvSpPr txBox="1"/>
          <p:nvPr/>
        </p:nvSpPr>
        <p:spPr>
          <a:xfrm>
            <a:off x="10373286" y="8609112"/>
            <a:ext cx="8244990" cy="410753"/>
          </a:xfrm>
          <a:prstGeom prst="rect">
            <a:avLst/>
          </a:prstGeom>
        </p:spPr>
        <p:txBody>
          <a:bodyPr lIns="0" tIns="0" rIns="0" bIns="0" rtlCol="0" anchor="t">
            <a:spAutoFit/>
          </a:bodyPr>
          <a:lstStyle/>
          <a:p>
            <a:pPr algn="ctr">
              <a:lnSpc>
                <a:spcPts val="3500"/>
              </a:lnSpc>
            </a:pPr>
            <a:r>
              <a:rPr lang="tr-TR" sz="2400" b="1" noProof="1">
                <a:solidFill>
                  <a:srgbClr val="000000"/>
                </a:solidFill>
                <a:latin typeface="DejaVu Serif Bold"/>
                <a:ea typeface="DejaVu Serif Bold"/>
                <a:cs typeface="DejaVu Serif Bold"/>
                <a:sym typeface="DejaVu Serif Bold"/>
              </a:rPr>
              <a:t>Arş. Gör. Dr. İbrahim Ethem AKYILDIZ</a:t>
            </a:r>
          </a:p>
        </p:txBody>
      </p:sp>
      <p:grpSp>
        <p:nvGrpSpPr>
          <p:cNvPr id="17" name="Group 17"/>
          <p:cNvGrpSpPr/>
          <p:nvPr/>
        </p:nvGrpSpPr>
        <p:grpSpPr>
          <a:xfrm>
            <a:off x="1183698" y="6002971"/>
            <a:ext cx="1383995" cy="138399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a:ln w="38100" cap="sq">
              <a:solidFill>
                <a:srgbClr val="000000"/>
              </a:solidFill>
              <a:prstDash val="solid"/>
              <a:miter/>
            </a:ln>
          </p:spPr>
          <p:txBody>
            <a:bodyPr/>
            <a:lstStyle/>
            <a:p>
              <a:endParaRPr lang="tr-TR" noProof="1"/>
            </a:p>
          </p:txBody>
        </p:sp>
      </p:grpSp>
      <p:grpSp>
        <p:nvGrpSpPr>
          <p:cNvPr id="19" name="Group 19"/>
          <p:cNvGrpSpPr/>
          <p:nvPr/>
        </p:nvGrpSpPr>
        <p:grpSpPr>
          <a:xfrm>
            <a:off x="1253701" y="8102623"/>
            <a:ext cx="1383995" cy="1383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6752" b="-16752"/>
              </a:stretch>
            </a:blipFill>
            <a:ln w="38100" cap="sq">
              <a:solidFill>
                <a:srgbClr val="000000"/>
              </a:solidFill>
              <a:prstDash val="solid"/>
              <a:miter/>
            </a:ln>
          </p:spPr>
          <p:txBody>
            <a:bodyPr/>
            <a:lstStyle/>
            <a:p>
              <a:endParaRPr lang="tr-TR" noProof="1"/>
            </a:p>
          </p:txBody>
        </p:sp>
      </p:grpSp>
      <p:grpSp>
        <p:nvGrpSpPr>
          <p:cNvPr id="21" name="Group 21"/>
          <p:cNvGrpSpPr/>
          <p:nvPr/>
        </p:nvGrpSpPr>
        <p:grpSpPr>
          <a:xfrm>
            <a:off x="9319965" y="8102623"/>
            <a:ext cx="1383995" cy="138399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16733" b="-16733"/>
              </a:stretch>
            </a:blipFill>
            <a:ln w="38100" cap="sq">
              <a:solidFill>
                <a:srgbClr val="000000"/>
              </a:solidFill>
              <a:prstDash val="solid"/>
              <a:miter/>
            </a:ln>
          </p:spPr>
          <p:txBody>
            <a:bodyPr/>
            <a:lstStyle/>
            <a:p>
              <a:endParaRPr lang="tr-TR" noProof="1"/>
            </a:p>
          </p:txBody>
        </p:sp>
      </p:grpSp>
      <p:grpSp>
        <p:nvGrpSpPr>
          <p:cNvPr id="23" name="Group 23"/>
          <p:cNvGrpSpPr/>
          <p:nvPr/>
        </p:nvGrpSpPr>
        <p:grpSpPr>
          <a:xfrm>
            <a:off x="9331409" y="6002971"/>
            <a:ext cx="1383995" cy="138399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a:ln w="38100" cap="sq">
              <a:solidFill>
                <a:srgbClr val="000000"/>
              </a:solidFill>
              <a:prstDash val="solid"/>
              <a:miter/>
            </a:ln>
          </p:spPr>
          <p:txBody>
            <a:bodyPr/>
            <a:lstStyle/>
            <a:p>
              <a:endParaRPr lang="tr-TR" noProof="1"/>
            </a:p>
          </p:txBody>
        </p:sp>
      </p:grpSp>
      <p:grpSp>
        <p:nvGrpSpPr>
          <p:cNvPr id="25" name="Group 25"/>
          <p:cNvGrpSpPr/>
          <p:nvPr/>
        </p:nvGrpSpPr>
        <p:grpSpPr>
          <a:xfrm>
            <a:off x="9319965" y="4048670"/>
            <a:ext cx="1383995" cy="138399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t="-8479" b="-8479"/>
              </a:stretch>
            </a:blipFill>
            <a:ln w="38100" cap="sq">
              <a:solidFill>
                <a:srgbClr val="000000"/>
              </a:solidFill>
              <a:prstDash val="solid"/>
              <a:miter/>
            </a:ln>
          </p:spPr>
          <p:txBody>
            <a:bodyPr/>
            <a:lstStyle/>
            <a:p>
              <a:endParaRPr lang="tr-TR" noProof="1"/>
            </a:p>
          </p:txBody>
        </p:sp>
      </p:grpSp>
      <p:grpSp>
        <p:nvGrpSpPr>
          <p:cNvPr id="27" name="Group 27"/>
          <p:cNvGrpSpPr/>
          <p:nvPr/>
        </p:nvGrpSpPr>
        <p:grpSpPr>
          <a:xfrm>
            <a:off x="9347049" y="2347530"/>
            <a:ext cx="1383995" cy="138399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a:ln w="38100" cap="sq">
              <a:solidFill>
                <a:srgbClr val="000000"/>
              </a:solidFill>
              <a:prstDash val="solid"/>
              <a:miter/>
            </a:ln>
          </p:spPr>
          <p:txBody>
            <a:bodyPr/>
            <a:lstStyle/>
            <a:p>
              <a:endParaRPr lang="tr-TR" noProof="1"/>
            </a:p>
          </p:txBody>
        </p:sp>
      </p:grpSp>
      <p:sp>
        <p:nvSpPr>
          <p:cNvPr id="29" name="TextBox 29"/>
          <p:cNvSpPr txBox="1"/>
          <p:nvPr/>
        </p:nvSpPr>
        <p:spPr>
          <a:xfrm>
            <a:off x="2209691" y="4587372"/>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Prof. Dr. Cem Okan TUNCEL</a:t>
            </a:r>
          </a:p>
        </p:txBody>
      </p:sp>
      <p:sp>
        <p:nvSpPr>
          <p:cNvPr id="30" name="TextBox 30"/>
          <p:cNvSpPr txBox="1"/>
          <p:nvPr/>
        </p:nvSpPr>
        <p:spPr>
          <a:xfrm>
            <a:off x="1253701" y="189290"/>
            <a:ext cx="16470119" cy="1790362"/>
          </a:xfrm>
          <a:prstGeom prst="rect">
            <a:avLst/>
          </a:prstGeom>
        </p:spPr>
        <p:txBody>
          <a:bodyPr lIns="0" tIns="0" rIns="0" bIns="0" rtlCol="0" anchor="t">
            <a:spAutoFit/>
          </a:bodyPr>
          <a:lstStyle/>
          <a:p>
            <a:pPr marL="0" lvl="1" indent="0" algn="ctr">
              <a:lnSpc>
                <a:spcPts val="7341"/>
              </a:lnSpc>
              <a:spcBef>
                <a:spcPct val="0"/>
              </a:spcBef>
            </a:pPr>
            <a:r>
              <a:rPr lang="tr-TR" sz="4800" b="1" noProof="1">
                <a:solidFill>
                  <a:srgbClr val="000000"/>
                </a:solidFill>
                <a:latin typeface="Montserrat"/>
                <a:ea typeface="Montserrat"/>
                <a:cs typeface="Montserrat"/>
                <a:sym typeface="Montserrat"/>
              </a:rPr>
              <a:t>İKTİSADİ GELİŞME ve ULUSLARARASI İKTİSAT ANABİLİM DALI </a:t>
            </a:r>
          </a:p>
        </p:txBody>
      </p:sp>
      <p:sp>
        <p:nvSpPr>
          <p:cNvPr id="32" name="TextBox 32"/>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33" name="TextBox 33"/>
          <p:cNvSpPr txBox="1"/>
          <p:nvPr/>
        </p:nvSpPr>
        <p:spPr>
          <a:xfrm>
            <a:off x="2063062" y="2799725"/>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Prof. Dr. M. Ozan BAŞKOL</a:t>
            </a:r>
          </a:p>
        </p:txBody>
      </p:sp>
      <p:sp>
        <p:nvSpPr>
          <p:cNvPr id="34"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1677437" y="4154090"/>
            <a:ext cx="1383995" cy="138399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4952" b="-15963"/>
              </a:stretch>
            </a:blipFill>
            <a:ln w="38100" cap="sq">
              <a:solidFill>
                <a:srgbClr val="000000"/>
              </a:solidFill>
              <a:prstDash val="solid"/>
              <a:miter/>
            </a:ln>
          </p:spPr>
          <p:txBody>
            <a:bodyPr/>
            <a:lstStyle/>
            <a:p>
              <a:endParaRPr lang="tr-TR" noProof="1"/>
            </a:p>
          </p:txBody>
        </p:sp>
      </p:grpSp>
      <p:grpSp>
        <p:nvGrpSpPr>
          <p:cNvPr id="4" name="Group 4"/>
          <p:cNvGrpSpPr/>
          <p:nvPr/>
        </p:nvGrpSpPr>
        <p:grpSpPr>
          <a:xfrm>
            <a:off x="-135321" y="0"/>
            <a:ext cx="1164021" cy="10287000"/>
            <a:chOff x="0" y="0"/>
            <a:chExt cx="306573" cy="2905347"/>
          </a:xfrm>
        </p:grpSpPr>
        <p:sp>
          <p:nvSpPr>
            <p:cNvPr id="5" name="Freeform 5"/>
            <p:cNvSpPr/>
            <p:nvPr/>
          </p:nvSpPr>
          <p:spPr>
            <a:xfrm>
              <a:off x="0" y="0"/>
              <a:ext cx="306573" cy="2905347"/>
            </a:xfrm>
            <a:custGeom>
              <a:avLst/>
              <a:gdLst/>
              <a:ahLst/>
              <a:cxnLst/>
              <a:rect l="l" t="t" r="r" b="b"/>
              <a:pathLst>
                <a:path w="306573" h="2905347">
                  <a:moveTo>
                    <a:pt x="0" y="0"/>
                  </a:moveTo>
                  <a:lnTo>
                    <a:pt x="306573" y="0"/>
                  </a:lnTo>
                  <a:lnTo>
                    <a:pt x="306573" y="2905347"/>
                  </a:lnTo>
                  <a:lnTo>
                    <a:pt x="0" y="2905347"/>
                  </a:lnTo>
                  <a:close/>
                </a:path>
              </a:pathLst>
            </a:custGeom>
            <a:gradFill rotWithShape="1">
              <a:gsLst>
                <a:gs pos="0">
                  <a:srgbClr val="000000">
                    <a:alpha val="100000"/>
                  </a:srgbClr>
                </a:gs>
                <a:gs pos="100000">
                  <a:srgbClr val="737373">
                    <a:alpha val="100000"/>
                  </a:srgbClr>
                </a:gs>
              </a:gsLst>
              <a:lin ang="0"/>
            </a:gradFill>
          </p:spPr>
          <p:txBody>
            <a:bodyPr/>
            <a:lstStyle/>
            <a:p>
              <a:endParaRPr lang="tr-TR" noProof="1"/>
            </a:p>
          </p:txBody>
        </p:sp>
        <p:sp>
          <p:nvSpPr>
            <p:cNvPr id="6" name="TextBox 6"/>
            <p:cNvSpPr txBox="1"/>
            <p:nvPr/>
          </p:nvSpPr>
          <p:spPr>
            <a:xfrm>
              <a:off x="0" y="-57150"/>
              <a:ext cx="306573" cy="2962497"/>
            </a:xfrm>
            <a:prstGeom prst="rect">
              <a:avLst/>
            </a:prstGeom>
          </p:spPr>
          <p:txBody>
            <a:bodyPr lIns="50800" tIns="50800" rIns="50800" bIns="50800" rtlCol="0" anchor="ctr"/>
            <a:lstStyle/>
            <a:p>
              <a:pPr algn="ctr">
                <a:lnSpc>
                  <a:spcPts val="3580"/>
                </a:lnSpc>
              </a:pPr>
              <a:endParaRPr lang="tr-TR" noProof="1"/>
            </a:p>
          </p:txBody>
        </p:sp>
      </p:grpSp>
      <p:grpSp>
        <p:nvGrpSpPr>
          <p:cNvPr id="7" name="Group 7"/>
          <p:cNvGrpSpPr/>
          <p:nvPr/>
        </p:nvGrpSpPr>
        <p:grpSpPr>
          <a:xfrm>
            <a:off x="89680" y="98021"/>
            <a:ext cx="624109" cy="6241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0" r="-340"/>
              </a:stretch>
            </a:blipFill>
            <a:ln w="47625" cap="sq">
              <a:solidFill>
                <a:srgbClr val="D9C179"/>
              </a:solidFill>
              <a:prstDash val="solid"/>
              <a:miter/>
            </a:ln>
          </p:spPr>
          <p:txBody>
            <a:bodyPr/>
            <a:lstStyle/>
            <a:p>
              <a:endParaRPr lang="tr-TR" noProof="1"/>
            </a:p>
          </p:txBody>
        </p:sp>
      </p:grpSp>
      <p:grpSp>
        <p:nvGrpSpPr>
          <p:cNvPr id="9" name="Group 9"/>
          <p:cNvGrpSpPr/>
          <p:nvPr/>
        </p:nvGrpSpPr>
        <p:grpSpPr>
          <a:xfrm>
            <a:off x="1666207" y="2417440"/>
            <a:ext cx="1383995" cy="13839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9395" b="-19395"/>
              </a:stretch>
            </a:blipFill>
            <a:ln w="38100" cap="sq">
              <a:solidFill>
                <a:srgbClr val="000000"/>
              </a:solidFill>
              <a:prstDash val="solid"/>
              <a:miter/>
            </a:ln>
          </p:spPr>
          <p:txBody>
            <a:bodyPr/>
            <a:lstStyle/>
            <a:p>
              <a:endParaRPr lang="tr-TR" noProof="1"/>
            </a:p>
          </p:txBody>
        </p:sp>
      </p:grpSp>
      <p:grpSp>
        <p:nvGrpSpPr>
          <p:cNvPr id="11" name="Group 11"/>
          <p:cNvGrpSpPr/>
          <p:nvPr/>
        </p:nvGrpSpPr>
        <p:grpSpPr>
          <a:xfrm>
            <a:off x="1713831" y="6027386"/>
            <a:ext cx="1383995" cy="138399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a:ln w="38100" cap="sq">
              <a:solidFill>
                <a:srgbClr val="000000"/>
              </a:solidFill>
              <a:prstDash val="solid"/>
              <a:miter/>
            </a:ln>
          </p:spPr>
          <p:txBody>
            <a:bodyPr/>
            <a:lstStyle/>
            <a:p>
              <a:endParaRPr lang="tr-TR" noProof="1"/>
            </a:p>
          </p:txBody>
        </p:sp>
      </p:grpSp>
      <p:grpSp>
        <p:nvGrpSpPr>
          <p:cNvPr id="13" name="Group 13"/>
          <p:cNvGrpSpPr/>
          <p:nvPr/>
        </p:nvGrpSpPr>
        <p:grpSpPr>
          <a:xfrm>
            <a:off x="1713831" y="7993729"/>
            <a:ext cx="1383995" cy="138399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15897" b="-15897"/>
              </a:stretch>
            </a:blipFill>
            <a:ln w="38100" cap="sq">
              <a:solidFill>
                <a:srgbClr val="000000"/>
              </a:solidFill>
              <a:prstDash val="solid"/>
              <a:miter/>
            </a:ln>
          </p:spPr>
          <p:txBody>
            <a:bodyPr/>
            <a:lstStyle/>
            <a:p>
              <a:endParaRPr lang="tr-TR" noProof="1"/>
            </a:p>
          </p:txBody>
        </p:sp>
      </p:grpSp>
      <p:sp>
        <p:nvSpPr>
          <p:cNvPr id="15" name="TextBox 15"/>
          <p:cNvSpPr txBox="1"/>
          <p:nvPr/>
        </p:nvSpPr>
        <p:spPr>
          <a:xfrm>
            <a:off x="3097826" y="8605572"/>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Arş. Gör. Mehmet ÇALIŞKAN</a:t>
            </a:r>
          </a:p>
        </p:txBody>
      </p:sp>
      <p:sp>
        <p:nvSpPr>
          <p:cNvPr id="16" name="TextBox 16"/>
          <p:cNvSpPr txBox="1"/>
          <p:nvPr/>
        </p:nvSpPr>
        <p:spPr>
          <a:xfrm>
            <a:off x="2921460" y="4484017"/>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Doç. Dr. Görkem BAHTİYAR</a:t>
            </a:r>
          </a:p>
        </p:txBody>
      </p:sp>
      <p:sp>
        <p:nvSpPr>
          <p:cNvPr id="17" name="TextBox 17"/>
          <p:cNvSpPr txBox="1"/>
          <p:nvPr/>
        </p:nvSpPr>
        <p:spPr>
          <a:xfrm>
            <a:off x="1350733" y="266939"/>
            <a:ext cx="16288099" cy="1046120"/>
          </a:xfrm>
          <a:prstGeom prst="rect">
            <a:avLst/>
          </a:prstGeom>
        </p:spPr>
        <p:txBody>
          <a:bodyPr lIns="0" tIns="0" rIns="0" bIns="0" rtlCol="0" anchor="t">
            <a:spAutoFit/>
          </a:bodyPr>
          <a:lstStyle/>
          <a:p>
            <a:pPr marL="0" lvl="1" indent="0" algn="ctr">
              <a:lnSpc>
                <a:spcPts val="8947"/>
              </a:lnSpc>
              <a:spcBef>
                <a:spcPct val="0"/>
              </a:spcBef>
            </a:pPr>
            <a:r>
              <a:rPr lang="tr-TR" sz="4800" b="1" noProof="1">
                <a:solidFill>
                  <a:srgbClr val="000000"/>
                </a:solidFill>
                <a:latin typeface="Montserrat"/>
                <a:ea typeface="Montserrat"/>
                <a:cs typeface="Montserrat"/>
                <a:sym typeface="Montserrat"/>
              </a:rPr>
              <a:t>İKTİSAT TARİHİ ANABİLİM DALI </a:t>
            </a:r>
          </a:p>
        </p:txBody>
      </p:sp>
      <p:sp>
        <p:nvSpPr>
          <p:cNvPr id="19" name="TextBox 19"/>
          <p:cNvSpPr txBox="1"/>
          <p:nvPr/>
        </p:nvSpPr>
        <p:spPr>
          <a:xfrm rot="5400000">
            <a:off x="-997399" y="2077691"/>
            <a:ext cx="2522527" cy="154305"/>
          </a:xfrm>
          <a:prstGeom prst="rect">
            <a:avLst/>
          </a:prstGeom>
        </p:spPr>
        <p:txBody>
          <a:bodyPr lIns="0" tIns="0" rIns="0" bIns="0" rtlCol="0" anchor="t">
            <a:spAutoFit/>
          </a:bodyPr>
          <a:lstStyle/>
          <a:p>
            <a:pPr algn="l">
              <a:lnSpc>
                <a:spcPts val="1199"/>
              </a:lnSpc>
            </a:pPr>
            <a:r>
              <a:rPr lang="tr-TR" sz="1199" noProof="1">
                <a:solidFill>
                  <a:srgbClr val="F1ECE6"/>
                </a:solidFill>
                <a:latin typeface="Gotham"/>
                <a:ea typeface="Gotham"/>
                <a:cs typeface="Gotham"/>
                <a:sym typeface="Gotham"/>
              </a:rPr>
              <a:t>ORYANTASYON EL KITABI</a:t>
            </a:r>
          </a:p>
        </p:txBody>
      </p:sp>
      <p:sp>
        <p:nvSpPr>
          <p:cNvPr id="20" name="TextBox 20"/>
          <p:cNvSpPr txBox="1"/>
          <p:nvPr/>
        </p:nvSpPr>
        <p:spPr>
          <a:xfrm>
            <a:off x="2590800" y="2762815"/>
            <a:ext cx="6222540"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Doç. Dr. Adem LEVENT</a:t>
            </a:r>
          </a:p>
        </p:txBody>
      </p:sp>
      <p:sp>
        <p:nvSpPr>
          <p:cNvPr id="21" name="TextBox 21"/>
          <p:cNvSpPr txBox="1"/>
          <p:nvPr/>
        </p:nvSpPr>
        <p:spPr>
          <a:xfrm>
            <a:off x="2590800" y="6478964"/>
            <a:ext cx="7152867" cy="480837"/>
          </a:xfrm>
          <a:prstGeom prst="rect">
            <a:avLst/>
          </a:prstGeom>
        </p:spPr>
        <p:txBody>
          <a:bodyPr lIns="0" tIns="0" rIns="0" bIns="0" rtlCol="0" anchor="t">
            <a:spAutoFit/>
          </a:bodyPr>
          <a:lstStyle/>
          <a:p>
            <a:pPr algn="ctr">
              <a:lnSpc>
                <a:spcPts val="4060"/>
              </a:lnSpc>
            </a:pPr>
            <a:r>
              <a:rPr lang="tr-TR" sz="2400" b="1" noProof="1">
                <a:solidFill>
                  <a:srgbClr val="000000"/>
                </a:solidFill>
                <a:latin typeface="DejaVu Serif Bold"/>
                <a:ea typeface="DejaVu Serif Bold"/>
                <a:cs typeface="DejaVu Serif Bold"/>
                <a:sym typeface="DejaVu Serif Bold"/>
              </a:rPr>
              <a:t> Dr. Öğr. Üyesi Halime ALKAN</a:t>
            </a:r>
          </a:p>
        </p:txBody>
      </p:sp>
      <p:sp>
        <p:nvSpPr>
          <p:cNvPr id="22" name="TextBox 12"/>
          <p:cNvSpPr txBox="1"/>
          <p:nvPr/>
        </p:nvSpPr>
        <p:spPr>
          <a:xfrm rot="5400000">
            <a:off x="-514825" y="1829189"/>
            <a:ext cx="2068449" cy="235329"/>
          </a:xfrm>
          <a:prstGeom prst="rect">
            <a:avLst/>
          </a:prstGeom>
        </p:spPr>
        <p:txBody>
          <a:bodyPr lIns="0" tIns="0" rIns="0" bIns="0" rtlCol="0" anchor="t">
            <a:spAutoFit/>
          </a:bodyPr>
          <a:lstStyle/>
          <a:p>
            <a:pPr algn="l">
              <a:lnSpc>
                <a:spcPts val="1764"/>
              </a:lnSpc>
            </a:pPr>
            <a:r>
              <a:rPr lang="tr-TR" sz="1764" b="1" noProof="1">
                <a:solidFill>
                  <a:srgbClr val="F1ECE6"/>
                </a:solidFill>
                <a:latin typeface="Gotham Bold"/>
                <a:ea typeface="Gotham Bold"/>
                <a:cs typeface="Gotham Bold"/>
                <a:sym typeface="Gotham Bold"/>
              </a:rPr>
              <a:t>İKTİSAT BÖLÜMÜ</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1793</Words>
  <Application>Microsoft Office PowerPoint</Application>
  <PresentationFormat>Özel</PresentationFormat>
  <Paragraphs>247</Paragraphs>
  <Slides>32</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32</vt:i4>
      </vt:variant>
    </vt:vector>
  </HeadingPairs>
  <TitlesOfParts>
    <vt:vector size="46" baseType="lpstr">
      <vt:lpstr>Gotham Bold</vt:lpstr>
      <vt:lpstr>Arial</vt:lpstr>
      <vt:lpstr>Montserrat Medium Italics</vt:lpstr>
      <vt:lpstr>DejaVu Serif</vt:lpstr>
      <vt:lpstr>Montserrat</vt:lpstr>
      <vt:lpstr>Montaser Arabic Bold</vt:lpstr>
      <vt:lpstr>Calibri</vt:lpstr>
      <vt:lpstr>Montserrat Bold</vt:lpstr>
      <vt:lpstr>Gotham</vt:lpstr>
      <vt:lpstr>League Gothic</vt:lpstr>
      <vt:lpstr>DejaVu Serif Bold Italics</vt:lpstr>
      <vt:lpstr>Lovelo</vt:lpstr>
      <vt:lpstr>DejaVu Serif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Bölümümüzden mezun olan öğrenciler, geniş bir yelpazede farklı sektörlerde çalışabilirler: </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Beyaz ve Gri Sarı Modern Kurumsal Üniversite Oryantasyon Tanıtım Sunumu</dc:title>
  <dc:creator>Lenovo</dc:creator>
  <cp:lastModifiedBy>Sevginaz Işık</cp:lastModifiedBy>
  <cp:revision>116</cp:revision>
  <dcterms:created xsi:type="dcterms:W3CDTF">2006-08-16T00:00:00Z</dcterms:created>
  <dcterms:modified xsi:type="dcterms:W3CDTF">2025-10-13T10:11:09Z</dcterms:modified>
  <dc:identifier>DAGSTuEnw5g</dc:identifier>
</cp:coreProperties>
</file>