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69"/>
  </p:notesMasterIdLst>
  <p:sldIdLst>
    <p:sldId id="256" r:id="rId2"/>
    <p:sldId id="286" r:id="rId3"/>
    <p:sldId id="626" r:id="rId4"/>
    <p:sldId id="625" r:id="rId5"/>
    <p:sldId id="627" r:id="rId6"/>
    <p:sldId id="527" r:id="rId7"/>
    <p:sldId id="631" r:id="rId8"/>
    <p:sldId id="536" r:id="rId9"/>
    <p:sldId id="567" r:id="rId10"/>
    <p:sldId id="568" r:id="rId11"/>
    <p:sldId id="569" r:id="rId12"/>
    <p:sldId id="570" r:id="rId13"/>
    <p:sldId id="574" r:id="rId14"/>
    <p:sldId id="575" r:id="rId15"/>
    <p:sldId id="578" r:id="rId16"/>
    <p:sldId id="576" r:id="rId17"/>
    <p:sldId id="628" r:id="rId18"/>
    <p:sldId id="571" r:id="rId19"/>
    <p:sldId id="582" r:id="rId20"/>
    <p:sldId id="581" r:id="rId21"/>
    <p:sldId id="580" r:id="rId22"/>
    <p:sldId id="584" r:id="rId23"/>
    <p:sldId id="583" r:id="rId24"/>
    <p:sldId id="585" r:id="rId25"/>
    <p:sldId id="629" r:id="rId26"/>
    <p:sldId id="593" r:id="rId27"/>
    <p:sldId id="594" r:id="rId28"/>
    <p:sldId id="587" r:id="rId29"/>
    <p:sldId id="588" r:id="rId30"/>
    <p:sldId id="589" r:id="rId31"/>
    <p:sldId id="590" r:id="rId32"/>
    <p:sldId id="630" r:id="rId33"/>
    <p:sldId id="621" r:id="rId34"/>
    <p:sldId id="619" r:id="rId35"/>
    <p:sldId id="622" r:id="rId36"/>
    <p:sldId id="623" r:id="rId37"/>
    <p:sldId id="591" r:id="rId38"/>
    <p:sldId id="572" r:id="rId39"/>
    <p:sldId id="592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6" r:id="rId51"/>
    <p:sldId id="605" r:id="rId52"/>
    <p:sldId id="607" r:id="rId53"/>
    <p:sldId id="608" r:id="rId54"/>
    <p:sldId id="609" r:id="rId55"/>
    <p:sldId id="620" r:id="rId56"/>
    <p:sldId id="610" r:id="rId57"/>
    <p:sldId id="611" r:id="rId58"/>
    <p:sldId id="612" r:id="rId59"/>
    <p:sldId id="613" r:id="rId60"/>
    <p:sldId id="546" r:id="rId61"/>
    <p:sldId id="614" r:id="rId62"/>
    <p:sldId id="624" r:id="rId63"/>
    <p:sldId id="615" r:id="rId64"/>
    <p:sldId id="616" r:id="rId65"/>
    <p:sldId id="617" r:id="rId66"/>
    <p:sldId id="552" r:id="rId67"/>
    <p:sldId id="565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GA" initials="T" lastIdx="2" clrIdx="0">
    <p:extLst>
      <p:ext uri="{19B8F6BF-5375-455C-9EA6-DF929625EA0E}">
        <p15:presenceInfo xmlns:p15="http://schemas.microsoft.com/office/powerpoint/2012/main" userId="TOLGA" providerId="None"/>
      </p:ext>
    </p:extLst>
  </p:cmAuthor>
  <p:cmAuthor id="2" name="tolga demirbas" initials="T" lastIdx="3" clrIdx="1">
    <p:extLst>
      <p:ext uri="{19B8F6BF-5375-455C-9EA6-DF929625EA0E}">
        <p15:presenceInfo xmlns:p15="http://schemas.microsoft.com/office/powerpoint/2012/main" userId="tolga demirb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8" autoAdjust="0"/>
    <p:restoredTop sz="94434" autoAdjust="0"/>
  </p:normalViewPr>
  <p:slideViewPr>
    <p:cSldViewPr>
      <p:cViewPr varScale="1">
        <p:scale>
          <a:sx n="69" d="100"/>
          <a:sy n="69" d="100"/>
        </p:scale>
        <p:origin x="18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E8F0F-DB05-46B1-AB92-D2D11DEBB8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245863-9022-48EB-88E0-C688BD681321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4400" b="1" dirty="0" smtClean="0">
              <a:latin typeface="Arial" panose="020B0604020202020204" pitchFamily="34" charset="0"/>
              <a:cs typeface="Arial" panose="020B0604020202020204" pitchFamily="34" charset="0"/>
            </a:rPr>
            <a:t>Yüksek Öğretim Kurulu</a:t>
          </a:r>
          <a:endParaRPr lang="tr-TR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C6F6E-AA72-4C41-BD82-EA7FC5D8428C}" type="parTrans" cxnId="{386CEE20-60FC-4043-8A92-2B19BBAA7465}">
      <dgm:prSet/>
      <dgm:spPr/>
      <dgm:t>
        <a:bodyPr/>
        <a:lstStyle/>
        <a:p>
          <a:endParaRPr lang="tr-TR"/>
        </a:p>
      </dgm:t>
    </dgm:pt>
    <dgm:pt modelId="{C4EDBCB9-8984-402F-B69C-81B215A68BE5}" type="sibTrans" cxnId="{386CEE20-60FC-4043-8A92-2B19BBAA7465}">
      <dgm:prSet/>
      <dgm:spPr/>
      <dgm:t>
        <a:bodyPr/>
        <a:lstStyle/>
        <a:p>
          <a:endParaRPr lang="tr-TR"/>
        </a:p>
      </dgm:t>
    </dgm:pt>
    <dgm:pt modelId="{17347CEE-D463-4F91-A9DF-59638A136B6B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dirty="0" smtClean="0">
              <a:latin typeface="Arial Black" panose="020B0A04020102020204" pitchFamily="34" charset="0"/>
            </a:rPr>
            <a:t>Bursa Uludağ </a:t>
          </a:r>
          <a:r>
            <a:rPr lang="tr-TR" sz="2800" dirty="0" smtClean="0">
              <a:latin typeface="Arial Black" panose="020B0A04020102020204" pitchFamily="34" charset="0"/>
            </a:rPr>
            <a:t>Üniversitesi</a:t>
          </a:r>
          <a:endParaRPr lang="tr-TR" sz="2800" dirty="0">
            <a:latin typeface="Arial Black" panose="020B0A04020102020204" pitchFamily="34" charset="0"/>
          </a:endParaRPr>
        </a:p>
      </dgm:t>
    </dgm:pt>
    <dgm:pt modelId="{0851C2C2-3EEE-47B8-8E70-425FC7DB66A4}" type="parTrans" cxnId="{34568192-2AC9-49BC-94B9-101C316A8D27}">
      <dgm:prSet/>
      <dgm:spPr/>
      <dgm:t>
        <a:bodyPr/>
        <a:lstStyle/>
        <a:p>
          <a:endParaRPr lang="tr-TR"/>
        </a:p>
      </dgm:t>
    </dgm:pt>
    <dgm:pt modelId="{53EE1BE3-D3CB-4761-BB26-634C23866B84}" type="sibTrans" cxnId="{34568192-2AC9-49BC-94B9-101C316A8D27}">
      <dgm:prSet/>
      <dgm:spPr/>
      <dgm:t>
        <a:bodyPr/>
        <a:lstStyle/>
        <a:p>
          <a:endParaRPr lang="tr-TR"/>
        </a:p>
      </dgm:t>
    </dgm:pt>
    <dgm:pt modelId="{82978C53-98B4-4BE4-965D-7DDFF4F02D1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latin typeface="Arial Black" panose="020B0A04020102020204" pitchFamily="34" charset="0"/>
            </a:rPr>
            <a:t>Farabi Kurum Koordinatörlüğü</a:t>
          </a:r>
          <a:endParaRPr lang="tr-TR" dirty="0">
            <a:latin typeface="Arial Black" panose="020B0A04020102020204" pitchFamily="34" charset="0"/>
          </a:endParaRPr>
        </a:p>
      </dgm:t>
    </dgm:pt>
    <dgm:pt modelId="{A8C9BB39-531A-4676-8F65-E2651202352E}" type="parTrans" cxnId="{238273EA-6C2D-4577-A935-537EA7F2B83B}">
      <dgm:prSet/>
      <dgm:spPr/>
      <dgm:t>
        <a:bodyPr/>
        <a:lstStyle/>
        <a:p>
          <a:endParaRPr lang="tr-TR"/>
        </a:p>
      </dgm:t>
    </dgm:pt>
    <dgm:pt modelId="{F523CB2A-35E2-4C50-92E8-43FF488035CD}" type="sibTrans" cxnId="{238273EA-6C2D-4577-A935-537EA7F2B83B}">
      <dgm:prSet/>
      <dgm:spPr/>
      <dgm:t>
        <a:bodyPr/>
        <a:lstStyle/>
        <a:p>
          <a:endParaRPr lang="tr-TR"/>
        </a:p>
      </dgm:t>
    </dgm:pt>
    <dgm:pt modelId="{67EB9045-7B10-4525-BE5C-EABC94C89D3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Farabi Bölüm Koordinatörü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62B4C-7198-45CE-A5E0-774F8DDC6A4B}" type="parTrans" cxnId="{54E7A2EB-4772-472C-BA97-B7816FB30B9D}">
      <dgm:prSet/>
      <dgm:spPr/>
      <dgm:t>
        <a:bodyPr/>
        <a:lstStyle/>
        <a:p>
          <a:endParaRPr lang="tr-TR"/>
        </a:p>
      </dgm:t>
    </dgm:pt>
    <dgm:pt modelId="{0F640F1B-DDDD-4317-B7D3-1C8ECF99859B}" type="sibTrans" cxnId="{54E7A2EB-4772-472C-BA97-B7816FB30B9D}">
      <dgm:prSet/>
      <dgm:spPr/>
      <dgm:t>
        <a:bodyPr/>
        <a:lstStyle/>
        <a:p>
          <a:endParaRPr lang="tr-TR"/>
        </a:p>
      </dgm:t>
    </dgm:pt>
    <dgm:pt modelId="{461BB828-916F-49B1-A43A-D62EA66E802B}" type="pres">
      <dgm:prSet presAssocID="{292E8F0F-DB05-46B1-AB92-D2D11DEBB8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C6ABB1-AB0E-42FE-B4D5-7F3E86DEE61B}" type="pres">
      <dgm:prSet presAssocID="{50245863-9022-48EB-88E0-C688BD681321}" presName="hierRoot1" presStyleCnt="0">
        <dgm:presLayoutVars>
          <dgm:hierBranch val="init"/>
        </dgm:presLayoutVars>
      </dgm:prSet>
      <dgm:spPr/>
    </dgm:pt>
    <dgm:pt modelId="{D7C3920E-E3AB-4FBF-BFE1-06409D5D79DD}" type="pres">
      <dgm:prSet presAssocID="{50245863-9022-48EB-88E0-C688BD681321}" presName="rootComposite1" presStyleCnt="0"/>
      <dgm:spPr/>
    </dgm:pt>
    <dgm:pt modelId="{FC0A4C25-3CB6-497E-85F2-3F032D390550}" type="pres">
      <dgm:prSet presAssocID="{50245863-9022-48EB-88E0-C688BD681321}" presName="rootText1" presStyleLbl="node0" presStyleIdx="0" presStyleCnt="1" custScaleX="392762" custScaleY="815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B9D474-B506-4A79-B276-E14DDF1ABF9E}" type="pres">
      <dgm:prSet presAssocID="{50245863-9022-48EB-88E0-C688BD68132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9CB9150-F024-4A8E-BE11-BDE89D19B30D}" type="pres">
      <dgm:prSet presAssocID="{50245863-9022-48EB-88E0-C688BD681321}" presName="hierChild2" presStyleCnt="0"/>
      <dgm:spPr/>
    </dgm:pt>
    <dgm:pt modelId="{9196A312-8201-400E-834A-0B132376B27E}" type="pres">
      <dgm:prSet presAssocID="{0851C2C2-3EEE-47B8-8E70-425FC7DB66A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AB205388-7ACE-4419-BFB5-8BD08892637F}" type="pres">
      <dgm:prSet presAssocID="{17347CEE-D463-4F91-A9DF-59638A136B6B}" presName="hierRoot2" presStyleCnt="0">
        <dgm:presLayoutVars>
          <dgm:hierBranch/>
        </dgm:presLayoutVars>
      </dgm:prSet>
      <dgm:spPr/>
    </dgm:pt>
    <dgm:pt modelId="{29E31107-901A-41BC-A9FD-43E70BDFC6B5}" type="pres">
      <dgm:prSet presAssocID="{17347CEE-D463-4F91-A9DF-59638A136B6B}" presName="rootComposite" presStyleCnt="0"/>
      <dgm:spPr/>
    </dgm:pt>
    <dgm:pt modelId="{27D3BED4-8BA1-481A-B838-6FD6A9BD3C81}" type="pres">
      <dgm:prSet presAssocID="{17347CEE-D463-4F91-A9DF-59638A136B6B}" presName="rootText" presStyleLbl="node2" presStyleIdx="0" presStyleCnt="1" custScaleX="282788" custScaleY="827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C56E08-FDD6-4041-B93A-A831BB887046}" type="pres">
      <dgm:prSet presAssocID="{17347CEE-D463-4F91-A9DF-59638A136B6B}" presName="rootConnector" presStyleLbl="node2" presStyleIdx="0" presStyleCnt="1"/>
      <dgm:spPr/>
      <dgm:t>
        <a:bodyPr/>
        <a:lstStyle/>
        <a:p>
          <a:endParaRPr lang="en-US"/>
        </a:p>
      </dgm:t>
    </dgm:pt>
    <dgm:pt modelId="{4C67DA09-D347-420A-98BB-F0704C2A25F8}" type="pres">
      <dgm:prSet presAssocID="{17347CEE-D463-4F91-A9DF-59638A136B6B}" presName="hierChild4" presStyleCnt="0"/>
      <dgm:spPr/>
    </dgm:pt>
    <dgm:pt modelId="{71AD6C5F-DA7D-4E79-9F84-23363F3ABCD4}" type="pres">
      <dgm:prSet presAssocID="{A8C9BB39-531A-4676-8F65-E2651202352E}" presName="Name35" presStyleLbl="parChTrans1D3" presStyleIdx="0" presStyleCnt="1"/>
      <dgm:spPr/>
      <dgm:t>
        <a:bodyPr/>
        <a:lstStyle/>
        <a:p>
          <a:endParaRPr lang="en-US"/>
        </a:p>
      </dgm:t>
    </dgm:pt>
    <dgm:pt modelId="{B5AF336F-CF6D-41BB-9226-0382AEAEEFC6}" type="pres">
      <dgm:prSet presAssocID="{82978C53-98B4-4BE4-965D-7DDFF4F02D1C}" presName="hierRoot2" presStyleCnt="0">
        <dgm:presLayoutVars>
          <dgm:hierBranch/>
        </dgm:presLayoutVars>
      </dgm:prSet>
      <dgm:spPr/>
    </dgm:pt>
    <dgm:pt modelId="{91527C33-C5E1-490C-813F-59F48486C731}" type="pres">
      <dgm:prSet presAssocID="{82978C53-98B4-4BE4-965D-7DDFF4F02D1C}" presName="rootComposite" presStyleCnt="0"/>
      <dgm:spPr/>
    </dgm:pt>
    <dgm:pt modelId="{3DA5BE4E-6B14-448C-9890-A8095F0E39FA}" type="pres">
      <dgm:prSet presAssocID="{82978C53-98B4-4BE4-965D-7DDFF4F02D1C}" presName="rootText" presStyleLbl="node3" presStyleIdx="0" presStyleCnt="1" custScaleX="204236" custScaleY="85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FFD64-92F8-4A7D-9666-DED0D546EAA7}" type="pres">
      <dgm:prSet presAssocID="{82978C53-98B4-4BE4-965D-7DDFF4F02D1C}" presName="rootConnector" presStyleLbl="node3" presStyleIdx="0" presStyleCnt="1"/>
      <dgm:spPr/>
      <dgm:t>
        <a:bodyPr/>
        <a:lstStyle/>
        <a:p>
          <a:endParaRPr lang="en-US"/>
        </a:p>
      </dgm:t>
    </dgm:pt>
    <dgm:pt modelId="{251E270B-E514-434C-8E18-B09555F9F30E}" type="pres">
      <dgm:prSet presAssocID="{82978C53-98B4-4BE4-965D-7DDFF4F02D1C}" presName="hierChild4" presStyleCnt="0"/>
      <dgm:spPr/>
    </dgm:pt>
    <dgm:pt modelId="{6FADF8D0-5D29-4CAD-ACE7-D4FE41B3F1D1}" type="pres">
      <dgm:prSet presAssocID="{D5862B4C-7198-45CE-A5E0-774F8DDC6A4B}" presName="Name35" presStyleLbl="parChTrans1D4" presStyleIdx="0" presStyleCnt="1"/>
      <dgm:spPr/>
      <dgm:t>
        <a:bodyPr/>
        <a:lstStyle/>
        <a:p>
          <a:endParaRPr lang="en-US"/>
        </a:p>
      </dgm:t>
    </dgm:pt>
    <dgm:pt modelId="{2E77C22E-423E-4D24-9184-F6F7F3B3B21F}" type="pres">
      <dgm:prSet presAssocID="{67EB9045-7B10-4525-BE5C-EABC94C89D32}" presName="hierRoot2" presStyleCnt="0">
        <dgm:presLayoutVars>
          <dgm:hierBranch val="init"/>
        </dgm:presLayoutVars>
      </dgm:prSet>
      <dgm:spPr/>
    </dgm:pt>
    <dgm:pt modelId="{33F1BC01-C812-4AFC-9E83-98ACBDAFDFB3}" type="pres">
      <dgm:prSet presAssocID="{67EB9045-7B10-4525-BE5C-EABC94C89D32}" presName="rootComposite" presStyleCnt="0"/>
      <dgm:spPr/>
    </dgm:pt>
    <dgm:pt modelId="{7036E680-00DE-44DE-91BD-11B8E2ED3602}" type="pres">
      <dgm:prSet presAssocID="{67EB9045-7B10-4525-BE5C-EABC94C89D32}" presName="rootText" presStyleLbl="node4" presStyleIdx="0" presStyleCnt="1" custScaleX="118592" custScaleY="89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D78DA-DC96-493C-90E3-E61CA8446E27}" type="pres">
      <dgm:prSet presAssocID="{67EB9045-7B10-4525-BE5C-EABC94C89D32}" presName="rootConnector" presStyleLbl="node4" presStyleIdx="0" presStyleCnt="1"/>
      <dgm:spPr/>
      <dgm:t>
        <a:bodyPr/>
        <a:lstStyle/>
        <a:p>
          <a:endParaRPr lang="en-US"/>
        </a:p>
      </dgm:t>
    </dgm:pt>
    <dgm:pt modelId="{05F6042D-4259-4522-98A1-90BF6EE07541}" type="pres">
      <dgm:prSet presAssocID="{67EB9045-7B10-4525-BE5C-EABC94C89D32}" presName="hierChild4" presStyleCnt="0"/>
      <dgm:spPr/>
    </dgm:pt>
    <dgm:pt modelId="{11D3BF24-0368-4BE3-970A-3AF2FAE4707E}" type="pres">
      <dgm:prSet presAssocID="{67EB9045-7B10-4525-BE5C-EABC94C89D32}" presName="hierChild5" presStyleCnt="0"/>
      <dgm:spPr/>
    </dgm:pt>
    <dgm:pt modelId="{B9608DD1-E228-4241-B293-CFA42A4D7806}" type="pres">
      <dgm:prSet presAssocID="{82978C53-98B4-4BE4-965D-7DDFF4F02D1C}" presName="hierChild5" presStyleCnt="0"/>
      <dgm:spPr/>
    </dgm:pt>
    <dgm:pt modelId="{BA936343-6BFD-4F18-A0CE-91927ACE14FC}" type="pres">
      <dgm:prSet presAssocID="{17347CEE-D463-4F91-A9DF-59638A136B6B}" presName="hierChild5" presStyleCnt="0"/>
      <dgm:spPr/>
    </dgm:pt>
    <dgm:pt modelId="{A5FF9227-39C6-4256-9AEC-C3283DD117D2}" type="pres">
      <dgm:prSet presAssocID="{50245863-9022-48EB-88E0-C688BD681321}" presName="hierChild3" presStyleCnt="0"/>
      <dgm:spPr/>
    </dgm:pt>
  </dgm:ptLst>
  <dgm:cxnLst>
    <dgm:cxn modelId="{24FF8369-3931-44D5-AEFB-F407BDD01C3C}" type="presOf" srcId="{0851C2C2-3EEE-47B8-8E70-425FC7DB66A4}" destId="{9196A312-8201-400E-834A-0B132376B27E}" srcOrd="0" destOrd="0" presId="urn:microsoft.com/office/officeart/2005/8/layout/orgChart1"/>
    <dgm:cxn modelId="{238273EA-6C2D-4577-A935-537EA7F2B83B}" srcId="{17347CEE-D463-4F91-A9DF-59638A136B6B}" destId="{82978C53-98B4-4BE4-965D-7DDFF4F02D1C}" srcOrd="0" destOrd="0" parTransId="{A8C9BB39-531A-4676-8F65-E2651202352E}" sibTransId="{F523CB2A-35E2-4C50-92E8-43FF488035CD}"/>
    <dgm:cxn modelId="{199625D7-27B1-4DC0-A52A-B5353A5896EA}" type="presOf" srcId="{50245863-9022-48EB-88E0-C688BD681321}" destId="{D4B9D474-B506-4A79-B276-E14DDF1ABF9E}" srcOrd="1" destOrd="0" presId="urn:microsoft.com/office/officeart/2005/8/layout/orgChart1"/>
    <dgm:cxn modelId="{34568192-2AC9-49BC-94B9-101C316A8D27}" srcId="{50245863-9022-48EB-88E0-C688BD681321}" destId="{17347CEE-D463-4F91-A9DF-59638A136B6B}" srcOrd="0" destOrd="0" parTransId="{0851C2C2-3EEE-47B8-8E70-425FC7DB66A4}" sibTransId="{53EE1BE3-D3CB-4761-BB26-634C23866B84}"/>
    <dgm:cxn modelId="{55F7AFF5-64E4-4A06-97FC-CDBB56AE1204}" type="presOf" srcId="{50245863-9022-48EB-88E0-C688BD681321}" destId="{FC0A4C25-3CB6-497E-85F2-3F032D390550}" srcOrd="0" destOrd="0" presId="urn:microsoft.com/office/officeart/2005/8/layout/orgChart1"/>
    <dgm:cxn modelId="{CFE932E2-E8FB-4D6B-9CAB-59F7AF084C5D}" type="presOf" srcId="{82978C53-98B4-4BE4-965D-7DDFF4F02D1C}" destId="{3DA5BE4E-6B14-448C-9890-A8095F0E39FA}" srcOrd="0" destOrd="0" presId="urn:microsoft.com/office/officeart/2005/8/layout/orgChart1"/>
    <dgm:cxn modelId="{BCEAD6F5-04BD-4E40-8559-5CB93F4FA7FC}" type="presOf" srcId="{67EB9045-7B10-4525-BE5C-EABC94C89D32}" destId="{7036E680-00DE-44DE-91BD-11B8E2ED3602}" srcOrd="0" destOrd="0" presId="urn:microsoft.com/office/officeart/2005/8/layout/orgChart1"/>
    <dgm:cxn modelId="{B4974443-3D39-4276-B1DD-81B81CCA1DC3}" type="presOf" srcId="{82978C53-98B4-4BE4-965D-7DDFF4F02D1C}" destId="{2B5FFD64-92F8-4A7D-9666-DED0D546EAA7}" srcOrd="1" destOrd="0" presId="urn:microsoft.com/office/officeart/2005/8/layout/orgChart1"/>
    <dgm:cxn modelId="{FD3C8302-06E0-4C94-883A-5C1DF216511C}" type="presOf" srcId="{D5862B4C-7198-45CE-A5E0-774F8DDC6A4B}" destId="{6FADF8D0-5D29-4CAD-ACE7-D4FE41B3F1D1}" srcOrd="0" destOrd="0" presId="urn:microsoft.com/office/officeart/2005/8/layout/orgChart1"/>
    <dgm:cxn modelId="{DCC10B97-B993-4A0C-9083-C0AB44DABBF5}" type="presOf" srcId="{17347CEE-D463-4F91-A9DF-59638A136B6B}" destId="{E0C56E08-FDD6-4041-B93A-A831BB887046}" srcOrd="1" destOrd="0" presId="urn:microsoft.com/office/officeart/2005/8/layout/orgChart1"/>
    <dgm:cxn modelId="{54E7A2EB-4772-472C-BA97-B7816FB30B9D}" srcId="{82978C53-98B4-4BE4-965D-7DDFF4F02D1C}" destId="{67EB9045-7B10-4525-BE5C-EABC94C89D32}" srcOrd="0" destOrd="0" parTransId="{D5862B4C-7198-45CE-A5E0-774F8DDC6A4B}" sibTransId="{0F640F1B-DDDD-4317-B7D3-1C8ECF99859B}"/>
    <dgm:cxn modelId="{532F0D53-5A93-4F73-8305-9FE18BE04855}" type="presOf" srcId="{17347CEE-D463-4F91-A9DF-59638A136B6B}" destId="{27D3BED4-8BA1-481A-B838-6FD6A9BD3C81}" srcOrd="0" destOrd="0" presId="urn:microsoft.com/office/officeart/2005/8/layout/orgChart1"/>
    <dgm:cxn modelId="{560BFD88-11C3-4725-BF9B-95DC0B678F51}" type="presOf" srcId="{67EB9045-7B10-4525-BE5C-EABC94C89D32}" destId="{1FFD78DA-DC96-493C-90E3-E61CA8446E27}" srcOrd="1" destOrd="0" presId="urn:microsoft.com/office/officeart/2005/8/layout/orgChart1"/>
    <dgm:cxn modelId="{76A34F7C-E2DB-4FF9-989D-D192D184EF7D}" type="presOf" srcId="{292E8F0F-DB05-46B1-AB92-D2D11DEBB81F}" destId="{461BB828-916F-49B1-A43A-D62EA66E802B}" srcOrd="0" destOrd="0" presId="urn:microsoft.com/office/officeart/2005/8/layout/orgChart1"/>
    <dgm:cxn modelId="{386CEE20-60FC-4043-8A92-2B19BBAA7465}" srcId="{292E8F0F-DB05-46B1-AB92-D2D11DEBB81F}" destId="{50245863-9022-48EB-88E0-C688BD681321}" srcOrd="0" destOrd="0" parTransId="{B94C6F6E-AA72-4C41-BD82-EA7FC5D8428C}" sibTransId="{C4EDBCB9-8984-402F-B69C-81B215A68BE5}"/>
    <dgm:cxn modelId="{7A1FB55F-81EB-4D48-BDEB-A3B56DCFA285}" type="presOf" srcId="{A8C9BB39-531A-4676-8F65-E2651202352E}" destId="{71AD6C5F-DA7D-4E79-9F84-23363F3ABCD4}" srcOrd="0" destOrd="0" presId="urn:microsoft.com/office/officeart/2005/8/layout/orgChart1"/>
    <dgm:cxn modelId="{C2617BFD-8049-4C8E-B80F-A455B3A91C1D}" type="presParOf" srcId="{461BB828-916F-49B1-A43A-D62EA66E802B}" destId="{2FC6ABB1-AB0E-42FE-B4D5-7F3E86DEE61B}" srcOrd="0" destOrd="0" presId="urn:microsoft.com/office/officeart/2005/8/layout/orgChart1"/>
    <dgm:cxn modelId="{E18EF32F-F79A-41E8-BFC2-D2B1A32775B1}" type="presParOf" srcId="{2FC6ABB1-AB0E-42FE-B4D5-7F3E86DEE61B}" destId="{D7C3920E-E3AB-4FBF-BFE1-06409D5D79DD}" srcOrd="0" destOrd="0" presId="urn:microsoft.com/office/officeart/2005/8/layout/orgChart1"/>
    <dgm:cxn modelId="{25C6065B-7814-4C53-B550-59265FED6133}" type="presParOf" srcId="{D7C3920E-E3AB-4FBF-BFE1-06409D5D79DD}" destId="{FC0A4C25-3CB6-497E-85F2-3F032D390550}" srcOrd="0" destOrd="0" presId="urn:microsoft.com/office/officeart/2005/8/layout/orgChart1"/>
    <dgm:cxn modelId="{435373BE-4A5E-4D8B-84C3-D9A8E20DB22D}" type="presParOf" srcId="{D7C3920E-E3AB-4FBF-BFE1-06409D5D79DD}" destId="{D4B9D474-B506-4A79-B276-E14DDF1ABF9E}" srcOrd="1" destOrd="0" presId="urn:microsoft.com/office/officeart/2005/8/layout/orgChart1"/>
    <dgm:cxn modelId="{633A19D1-13C4-492F-853E-9A2B2573507E}" type="presParOf" srcId="{2FC6ABB1-AB0E-42FE-B4D5-7F3E86DEE61B}" destId="{E9CB9150-F024-4A8E-BE11-BDE89D19B30D}" srcOrd="1" destOrd="0" presId="urn:microsoft.com/office/officeart/2005/8/layout/orgChart1"/>
    <dgm:cxn modelId="{D9291BA3-2E87-4B41-9979-3467AA32A2E0}" type="presParOf" srcId="{E9CB9150-F024-4A8E-BE11-BDE89D19B30D}" destId="{9196A312-8201-400E-834A-0B132376B27E}" srcOrd="0" destOrd="0" presId="urn:microsoft.com/office/officeart/2005/8/layout/orgChart1"/>
    <dgm:cxn modelId="{A822C558-F13E-4F78-A110-F1148A654DE3}" type="presParOf" srcId="{E9CB9150-F024-4A8E-BE11-BDE89D19B30D}" destId="{AB205388-7ACE-4419-BFB5-8BD08892637F}" srcOrd="1" destOrd="0" presId="urn:microsoft.com/office/officeart/2005/8/layout/orgChart1"/>
    <dgm:cxn modelId="{4780D103-94D7-4D5E-B0A5-3EC24AFBB6E0}" type="presParOf" srcId="{AB205388-7ACE-4419-BFB5-8BD08892637F}" destId="{29E31107-901A-41BC-A9FD-43E70BDFC6B5}" srcOrd="0" destOrd="0" presId="urn:microsoft.com/office/officeart/2005/8/layout/orgChart1"/>
    <dgm:cxn modelId="{A71C2231-399B-4A05-AFDA-6EC2D96680F0}" type="presParOf" srcId="{29E31107-901A-41BC-A9FD-43E70BDFC6B5}" destId="{27D3BED4-8BA1-481A-B838-6FD6A9BD3C81}" srcOrd="0" destOrd="0" presId="urn:microsoft.com/office/officeart/2005/8/layout/orgChart1"/>
    <dgm:cxn modelId="{1EB783E1-2695-4E6A-AB9A-877102CD72D6}" type="presParOf" srcId="{29E31107-901A-41BC-A9FD-43E70BDFC6B5}" destId="{E0C56E08-FDD6-4041-B93A-A831BB887046}" srcOrd="1" destOrd="0" presId="urn:microsoft.com/office/officeart/2005/8/layout/orgChart1"/>
    <dgm:cxn modelId="{8B3F4E88-1125-462A-AA2F-614EDD30E453}" type="presParOf" srcId="{AB205388-7ACE-4419-BFB5-8BD08892637F}" destId="{4C67DA09-D347-420A-98BB-F0704C2A25F8}" srcOrd="1" destOrd="0" presId="urn:microsoft.com/office/officeart/2005/8/layout/orgChart1"/>
    <dgm:cxn modelId="{07A2471F-4E7F-42C8-B5C7-A0C0578F84E3}" type="presParOf" srcId="{4C67DA09-D347-420A-98BB-F0704C2A25F8}" destId="{71AD6C5F-DA7D-4E79-9F84-23363F3ABCD4}" srcOrd="0" destOrd="0" presId="urn:microsoft.com/office/officeart/2005/8/layout/orgChart1"/>
    <dgm:cxn modelId="{DE30ED1E-8D78-44F2-B09F-C9127A94B220}" type="presParOf" srcId="{4C67DA09-D347-420A-98BB-F0704C2A25F8}" destId="{B5AF336F-CF6D-41BB-9226-0382AEAEEFC6}" srcOrd="1" destOrd="0" presId="urn:microsoft.com/office/officeart/2005/8/layout/orgChart1"/>
    <dgm:cxn modelId="{B08FFD58-5695-471D-8644-D729AE74A21C}" type="presParOf" srcId="{B5AF336F-CF6D-41BB-9226-0382AEAEEFC6}" destId="{91527C33-C5E1-490C-813F-59F48486C731}" srcOrd="0" destOrd="0" presId="urn:microsoft.com/office/officeart/2005/8/layout/orgChart1"/>
    <dgm:cxn modelId="{954084D0-2122-4152-8FE8-C62AD6D5F71E}" type="presParOf" srcId="{91527C33-C5E1-490C-813F-59F48486C731}" destId="{3DA5BE4E-6B14-448C-9890-A8095F0E39FA}" srcOrd="0" destOrd="0" presId="urn:microsoft.com/office/officeart/2005/8/layout/orgChart1"/>
    <dgm:cxn modelId="{40DE5E42-15BE-44E3-9412-807238D79E39}" type="presParOf" srcId="{91527C33-C5E1-490C-813F-59F48486C731}" destId="{2B5FFD64-92F8-4A7D-9666-DED0D546EAA7}" srcOrd="1" destOrd="0" presId="urn:microsoft.com/office/officeart/2005/8/layout/orgChart1"/>
    <dgm:cxn modelId="{18E78404-CD13-4941-A8F7-0CD836B3C7D6}" type="presParOf" srcId="{B5AF336F-CF6D-41BB-9226-0382AEAEEFC6}" destId="{251E270B-E514-434C-8E18-B09555F9F30E}" srcOrd="1" destOrd="0" presId="urn:microsoft.com/office/officeart/2005/8/layout/orgChart1"/>
    <dgm:cxn modelId="{6657C1F1-4C99-4B62-9DCA-4BF08BA257BB}" type="presParOf" srcId="{251E270B-E514-434C-8E18-B09555F9F30E}" destId="{6FADF8D0-5D29-4CAD-ACE7-D4FE41B3F1D1}" srcOrd="0" destOrd="0" presId="urn:microsoft.com/office/officeart/2005/8/layout/orgChart1"/>
    <dgm:cxn modelId="{4BB835F1-3752-4CB0-A9AC-2BB75961ED57}" type="presParOf" srcId="{251E270B-E514-434C-8E18-B09555F9F30E}" destId="{2E77C22E-423E-4D24-9184-F6F7F3B3B21F}" srcOrd="1" destOrd="0" presId="urn:microsoft.com/office/officeart/2005/8/layout/orgChart1"/>
    <dgm:cxn modelId="{9B2A6858-DA7B-4911-A49E-A69DD270CC8B}" type="presParOf" srcId="{2E77C22E-423E-4D24-9184-F6F7F3B3B21F}" destId="{33F1BC01-C812-4AFC-9E83-98ACBDAFDFB3}" srcOrd="0" destOrd="0" presId="urn:microsoft.com/office/officeart/2005/8/layout/orgChart1"/>
    <dgm:cxn modelId="{73A5DE93-BB5B-4593-AFCF-00576A419206}" type="presParOf" srcId="{33F1BC01-C812-4AFC-9E83-98ACBDAFDFB3}" destId="{7036E680-00DE-44DE-91BD-11B8E2ED3602}" srcOrd="0" destOrd="0" presId="urn:microsoft.com/office/officeart/2005/8/layout/orgChart1"/>
    <dgm:cxn modelId="{E6FBE1A0-85F7-4F83-81AB-910C85BE2B99}" type="presParOf" srcId="{33F1BC01-C812-4AFC-9E83-98ACBDAFDFB3}" destId="{1FFD78DA-DC96-493C-90E3-E61CA8446E27}" srcOrd="1" destOrd="0" presId="urn:microsoft.com/office/officeart/2005/8/layout/orgChart1"/>
    <dgm:cxn modelId="{3E18F98A-BF41-477C-8848-5F2A95F87C86}" type="presParOf" srcId="{2E77C22E-423E-4D24-9184-F6F7F3B3B21F}" destId="{05F6042D-4259-4522-98A1-90BF6EE07541}" srcOrd="1" destOrd="0" presId="urn:microsoft.com/office/officeart/2005/8/layout/orgChart1"/>
    <dgm:cxn modelId="{3C81F480-1E3D-4477-850E-64C15763A0D0}" type="presParOf" srcId="{2E77C22E-423E-4D24-9184-F6F7F3B3B21F}" destId="{11D3BF24-0368-4BE3-970A-3AF2FAE4707E}" srcOrd="2" destOrd="0" presId="urn:microsoft.com/office/officeart/2005/8/layout/orgChart1"/>
    <dgm:cxn modelId="{70E5DE9B-CAA4-4C5A-96B0-D07198575E00}" type="presParOf" srcId="{B5AF336F-CF6D-41BB-9226-0382AEAEEFC6}" destId="{B9608DD1-E228-4241-B293-CFA42A4D7806}" srcOrd="2" destOrd="0" presId="urn:microsoft.com/office/officeart/2005/8/layout/orgChart1"/>
    <dgm:cxn modelId="{764D771B-3CAA-4F22-A614-B940EDCF3E4E}" type="presParOf" srcId="{AB205388-7ACE-4419-BFB5-8BD08892637F}" destId="{BA936343-6BFD-4F18-A0CE-91927ACE14FC}" srcOrd="2" destOrd="0" presId="urn:microsoft.com/office/officeart/2005/8/layout/orgChart1"/>
    <dgm:cxn modelId="{CE5FD88B-62E1-4447-941C-FE8B5E293E85}" type="presParOf" srcId="{2FC6ABB1-AB0E-42FE-B4D5-7F3E86DEE61B}" destId="{A5FF9227-39C6-4256-9AEC-C3283DD117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DF8D0-5D29-4CAD-ACE7-D4FE41B3F1D1}">
      <dsp:nvSpPr>
        <dsp:cNvPr id="0" name=""/>
        <dsp:cNvSpPr/>
      </dsp:nvSpPr>
      <dsp:spPr>
        <a:xfrm>
          <a:off x="4069080" y="3643995"/>
          <a:ext cx="91440" cy="439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D6C5F-DA7D-4E79-9F84-23363F3ABCD4}">
      <dsp:nvSpPr>
        <dsp:cNvPr id="0" name=""/>
        <dsp:cNvSpPr/>
      </dsp:nvSpPr>
      <dsp:spPr>
        <a:xfrm>
          <a:off x="4069080" y="2304130"/>
          <a:ext cx="91440" cy="439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A312-8201-400E-834A-0B132376B27E}">
      <dsp:nvSpPr>
        <dsp:cNvPr id="0" name=""/>
        <dsp:cNvSpPr/>
      </dsp:nvSpPr>
      <dsp:spPr>
        <a:xfrm>
          <a:off x="4069080" y="997150"/>
          <a:ext cx="91440" cy="439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A4C25-3CB6-497E-85F2-3F032D390550}">
      <dsp:nvSpPr>
        <dsp:cNvPr id="0" name=""/>
        <dsp:cNvSpPr/>
      </dsp:nvSpPr>
      <dsp:spPr>
        <a:xfrm>
          <a:off x="1462" y="143560"/>
          <a:ext cx="8226674" cy="853589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Yüksek Öğretim Kurulu</a:t>
          </a:r>
          <a:endParaRPr lang="tr-TR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2" y="143560"/>
        <a:ext cx="8226674" cy="853589"/>
      </dsp:txXfrm>
    </dsp:sp>
    <dsp:sp modelId="{27D3BED4-8BA1-481A-B838-6FD6A9BD3C81}">
      <dsp:nvSpPr>
        <dsp:cNvPr id="0" name=""/>
        <dsp:cNvSpPr/>
      </dsp:nvSpPr>
      <dsp:spPr>
        <a:xfrm>
          <a:off x="1153203" y="1437009"/>
          <a:ext cx="5923192" cy="86712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Arial Black" panose="020B0A04020102020204" pitchFamily="34" charset="0"/>
            </a:rPr>
            <a:t>Bursa Uludağ </a:t>
          </a:r>
          <a:r>
            <a:rPr lang="tr-TR" sz="2800" kern="1200" dirty="0" smtClean="0">
              <a:latin typeface="Arial Black" panose="020B0A04020102020204" pitchFamily="34" charset="0"/>
            </a:rPr>
            <a:t>Üniversitesi</a:t>
          </a:r>
          <a:endParaRPr lang="tr-TR" sz="2800" kern="1200" dirty="0">
            <a:latin typeface="Arial Black" panose="020B0A04020102020204" pitchFamily="34" charset="0"/>
          </a:endParaRPr>
        </a:p>
      </dsp:txBody>
      <dsp:txXfrm>
        <a:off x="1153203" y="1437009"/>
        <a:ext cx="5923192" cy="867120"/>
      </dsp:txXfrm>
    </dsp:sp>
    <dsp:sp modelId="{3DA5BE4E-6B14-448C-9890-A8095F0E39FA}">
      <dsp:nvSpPr>
        <dsp:cNvPr id="0" name=""/>
        <dsp:cNvSpPr/>
      </dsp:nvSpPr>
      <dsp:spPr>
        <a:xfrm>
          <a:off x="1975867" y="2743990"/>
          <a:ext cx="4277865" cy="900005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Arial Black" panose="020B0A04020102020204" pitchFamily="34" charset="0"/>
            </a:rPr>
            <a:t>Farabi Kurum Koordinatörlüğü</a:t>
          </a:r>
          <a:endParaRPr lang="tr-TR" sz="2600" kern="1200" dirty="0">
            <a:latin typeface="Arial Black" panose="020B0A04020102020204" pitchFamily="34" charset="0"/>
          </a:endParaRPr>
        </a:p>
      </dsp:txBody>
      <dsp:txXfrm>
        <a:off x="1975867" y="2743990"/>
        <a:ext cx="4277865" cy="900005"/>
      </dsp:txXfrm>
    </dsp:sp>
    <dsp:sp modelId="{7036E680-00DE-44DE-91BD-11B8E2ED3602}">
      <dsp:nvSpPr>
        <dsp:cNvPr id="0" name=""/>
        <dsp:cNvSpPr/>
      </dsp:nvSpPr>
      <dsp:spPr>
        <a:xfrm>
          <a:off x="2872803" y="4083854"/>
          <a:ext cx="2483992" cy="9360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Farabi Bölüm Koordinatörü</a:t>
          </a:r>
          <a:endParaRPr lang="tr-T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2803" y="4083854"/>
        <a:ext cx="2483992" cy="9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EAE1-9903-4ED0-8380-7C4C98C3279D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730E-7F3E-4365-8279-F1614FC99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15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yatay geçiş değildir. Farabi ile</a:t>
            </a:r>
            <a:r>
              <a:rPr lang="tr-TR" baseline="0" dirty="0" smtClean="0"/>
              <a:t> yatay geçiş olmaz.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30E-7F3E-4365-8279-F1614FC9928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730E-7F3E-4365-8279-F1614FC9928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2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080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47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9308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67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366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irc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38588"/>
            <a:ext cx="37306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4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735263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9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CFE683-91C6-44FE-9111-E7961AD5D782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6CD4CA-3529-4756-9FBD-1E84D54A5E3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2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udag.edu.tr/farabi/default/duyuru/1020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udag.edu.tr/farabi/default/duyuru/1020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udag.edu.tr/farabi/default/duyuru/1020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udag.edu.tr/farabi/default/duyuru/1020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udag.edu.tr/farabi/default/duyuru/1020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udag.edu.tr/dosyalar/farabi/formlar/ogrenci_nihai_raporu.doc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667"/>
            <a:ext cx="1593133" cy="1593133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1112" y="1385187"/>
            <a:ext cx="7776864" cy="1983499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chemeClr val="accent4">
                    <a:lumMod val="75000"/>
                  </a:schemeClr>
                </a:solidFill>
              </a:rPr>
              <a:t>FARABİ GİDEN ÖĞRENCİ BİLGİLENDİRME TOPLANTISI</a:t>
            </a:r>
            <a:endParaRPr lang="tr-T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3712897"/>
            <a:ext cx="7772400" cy="1156264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</a:rPr>
              <a:t>Doç. Dr. Tolga DEMİRBAŞ</a:t>
            </a:r>
          </a:p>
          <a:p>
            <a:pPr algn="ctr"/>
            <a:r>
              <a:rPr lang="tr-TR" sz="1800" dirty="0" smtClean="0">
                <a:solidFill>
                  <a:schemeClr val="accent4">
                    <a:lumMod val="75000"/>
                  </a:schemeClr>
                </a:solidFill>
              </a:rPr>
              <a:t>Uludağ Üniversitesi</a:t>
            </a:r>
          </a:p>
          <a:p>
            <a:pPr algn="ctr"/>
            <a:r>
              <a:rPr lang="tr-TR" sz="1800" dirty="0" smtClean="0">
                <a:solidFill>
                  <a:schemeClr val="accent4">
                    <a:lumMod val="75000"/>
                  </a:schemeClr>
                </a:solidFill>
              </a:rPr>
              <a:t>Farabi Kurum Koordinatörü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591780" y="615601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30 NİSAN 2019</a:t>
            </a:r>
            <a:endParaRPr lang="tr-TR" sz="2000" b="1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24" y="129896"/>
            <a:ext cx="5116388" cy="16429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2" y="169494"/>
            <a:ext cx="1436612" cy="14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14236"/>
              </p:ext>
            </p:extLst>
          </p:nvPr>
        </p:nvGraphicFramePr>
        <p:xfrm>
          <a:off x="457201" y="2510244"/>
          <a:ext cx="7854451" cy="3720420"/>
        </p:xfrm>
        <a:graphic>
          <a:graphicData uri="http://schemas.openxmlformats.org/drawingml/2006/table">
            <a:tbl>
              <a:tblPr firstRow="1" firstCol="1" bandRow="1"/>
              <a:tblGrid>
                <a:gridCol w="39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EĞİTİM ÖGRETİM YILI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ve 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2019/2020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Öğrencinin Adı Soyadı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 Numarası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 Kimlik No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Enstitü/Fakülte/Yüksekokul/M.Y.O.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ABD/Bölümü/Programı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" y="1212467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41526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7896920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757331" y="63685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Ön kısım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8218748" y="1884834"/>
            <a:ext cx="936104" cy="434583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4860032" y="3501008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6125344" y="3501007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7390656" y="3489957"/>
            <a:ext cx="360040" cy="166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9731"/>
              </p:ext>
            </p:extLst>
          </p:nvPr>
        </p:nvGraphicFramePr>
        <p:xfrm>
          <a:off x="438350" y="2586365"/>
          <a:ext cx="8248451" cy="3578940"/>
        </p:xfrm>
        <a:graphic>
          <a:graphicData uri="http://schemas.openxmlformats.org/drawingml/2006/table">
            <a:tbl>
              <a:tblPr firstRow="1" firstCol="1" bandRow="1"/>
              <a:tblGrid>
                <a:gridCol w="33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55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(……………….. 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Üniversitesi)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(BURSA ULUDAĞ 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236296" y="641231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Orta kısım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236296" y="641231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Son kısım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27260"/>
              </p:ext>
            </p:extLst>
          </p:nvPr>
        </p:nvGraphicFramePr>
        <p:xfrm>
          <a:off x="683568" y="2536042"/>
          <a:ext cx="7681797" cy="3784638"/>
        </p:xfrm>
        <a:graphic>
          <a:graphicData uri="http://schemas.openxmlformats.org/drawingml/2006/table">
            <a:tbl>
              <a:tblPr firstRow="1" firstCol="1" bandRow="1"/>
              <a:tblGrid>
                <a:gridCol w="391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Öğrencinin İmzası</a:t>
                      </a:r>
                      <a:endParaRPr lang="tr-T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 …./ 05 /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KURUM </a:t>
                      </a: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BURSA</a:t>
                      </a: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ULUDAĞ </a:t>
                      </a: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ÜNİVERSİTESİ): </a:t>
                      </a:r>
                      <a:endParaRPr lang="tr-TR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Öngörülen </a:t>
                      </a: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ders programının/öğrenim protokolünün uygun olduğunu onaylıyoruz.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Bölüm Başkanı veya Koordinatörünün </a:t>
                      </a: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Adı-Soyadı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                                            </a:t>
                      </a:r>
                      <a:r>
                        <a:rPr lang="tr-TR" sz="1200" dirty="0" smtClean="0">
                          <a:solidFill>
                            <a:srgbClr val="9999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İmza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…./ 05 / </a:t>
                      </a: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Kurum Koordinatörünün Adı-Soyadı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Doç. Dr. Tolga DEMİRBAŞ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	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tr-TR" sz="1400" dirty="0" smtClean="0">
                          <a:solidFill>
                            <a:srgbClr val="9999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İmza</a:t>
                      </a:r>
                      <a:endParaRPr lang="tr-TR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….../ 05 /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KURUM:</a:t>
                      </a: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Öngörülen ders programının/öğrenim protokolünün uygun olduğunu onaylıyoruz.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Bölüm Başkanı veya Koordinatörünün Adı-Soyadı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Tarih					</a:t>
                      </a:r>
                      <a:r>
                        <a:rPr lang="tr-TR" sz="900" dirty="0">
                          <a:solidFill>
                            <a:srgbClr val="9999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İmza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…./…./</a:t>
                      </a: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Kurum Koordinatörünün Adı-Soyadı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Tarih					</a:t>
                      </a:r>
                      <a:r>
                        <a:rPr lang="tr-TR" sz="900" dirty="0">
                          <a:solidFill>
                            <a:srgbClr val="9999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İmza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…./…./</a:t>
                      </a: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Güz dönemi için 4 adet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Bahar dönemi için 4 adet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  TOPLAM 8 adet hazırlanır.</a:t>
            </a:r>
          </a:p>
          <a:p>
            <a:pPr marL="109728" indent="0">
              <a:buNone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Bölümünüzde dönem yerine </a:t>
            </a:r>
            <a:r>
              <a:rPr lang="tr-T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 esası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varsa (veya bazı özel durumlarda)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Güz+Bahar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bütünleşik olarak 4 adet hazırlanır.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83568" y="2852936"/>
            <a:ext cx="5760640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Öncelikle gideceğiniz üniversitedeki bölümünüz </a:t>
            </a:r>
            <a:r>
              <a:rPr lang="tr-T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GÜNCEL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ders planının tümüne ulaşınız. </a:t>
            </a:r>
          </a:p>
          <a:p>
            <a:pPr lvl="1">
              <a:lnSpc>
                <a:spcPct val="150000"/>
              </a:lnSpc>
            </a:pPr>
            <a:r>
              <a:rPr lang="tr-T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İlgili fakülte-üniversite web sayfası-bölüm koordinatörü 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17889"/>
            <a:ext cx="2051720" cy="18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FFFF00"/>
                </a:solidFill>
              </a:rPr>
              <a:t>GÜZ DÖNEMİ İÇİN HAZIRLAMA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1802"/>
              </p:ext>
            </p:extLst>
          </p:nvPr>
        </p:nvGraphicFramePr>
        <p:xfrm>
          <a:off x="457201" y="2510244"/>
          <a:ext cx="7854451" cy="3720420"/>
        </p:xfrm>
        <a:graphic>
          <a:graphicData uri="http://schemas.openxmlformats.org/drawingml/2006/table">
            <a:tbl>
              <a:tblPr firstRow="1" firstCol="1" bandRow="1"/>
              <a:tblGrid>
                <a:gridCol w="39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EĞİTİM ÖGRETİM YILI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ve 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2019/2020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Öğrencinin Adı Soyadı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 Numarası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 Kimlik No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Enstitü/Fakülte/Yüksekokul/M.Y.O.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ABD/Bölümü/Programı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" y="1212467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41526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7896920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757331" y="63685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Ön kısım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8218748" y="1884834"/>
            <a:ext cx="936104" cy="434583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860032" y="3501008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7399281" y="3501008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6060659" y="3509392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şağı Ok 2"/>
          <p:cNvSpPr/>
          <p:nvPr/>
        </p:nvSpPr>
        <p:spPr>
          <a:xfrm rot="19032494">
            <a:off x="4150899" y="2547771"/>
            <a:ext cx="504056" cy="10982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3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Uludağ Üniversitesinde kalsaydınız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2019-2020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Güz döneminde kaç AKTS almanız gerekiyordu? Almanız gereken zorunlu dersler ve seçebileceğiniz seçimlik dersler nelerdi? Kaç seçimlik ders almalıydınız ? (Derslerin belirlenmesinde, alttan alınması gereken dersler varsa, bunlara öncelik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verilmelidir)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 dersler karşı Üniversitenin ders planında var mı?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GÜZ DÖNEMİ İÇİN Ö.P.</a:t>
            </a:r>
            <a:endParaRPr lang="tr-TR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güz dönemi için gidecekseniz karşı üniversitedeki ders planında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güz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dönemindeki derslere bakmalısınız.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Önemli olan ilgili dersin güz dönemi ders planında yer almasıdır.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Sınıf farklılığına bakılmaz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2. sınıfa gidecek bir öğrenci 1. 2. 3. ya da 4. sınıftan ders alabilir.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GÜZ DÖNEMİ İÇİN Ö.P.</a:t>
            </a:r>
            <a:endParaRPr lang="tr-TR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93938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7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BURSA ULUDAĞ </a:t>
                      </a:r>
                      <a:r>
                        <a:rPr lang="tr-TR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MALİYESİ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SİYASET BİLİMİ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VERGİ HUKUKU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TİCARET HUKUKU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BÜTÇESİ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0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AKTS’lerinin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bire bir uyuşması gerekmez. Ancak 1 dönemde alınacak AKTS, Sayılacak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AKTS’den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az olamaz. Eşit / Fazla olabilir.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Zorunlu derslerde içerik uyumu aranır.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Seçimlik derslerde esneklik olmakla birlikte bölüm koordinatörünün kararı önemlidir. 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GÜZ DÖNEMİ İÇİN Ö.P.</a:t>
            </a:r>
            <a:endParaRPr lang="tr-TR" sz="6600" b="1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1544"/>
            <a:ext cx="1403648" cy="12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 </a:t>
            </a:r>
            <a:r>
              <a:rPr lang="tr-TR" sz="3200" dirty="0" smtClean="0"/>
              <a:t>Türkiye’deki yükseköğretim kurumları arasında </a:t>
            </a:r>
            <a:r>
              <a:rPr lang="tr-TR" sz="3200" dirty="0" smtClean="0">
                <a:solidFill>
                  <a:srgbClr val="FF0000"/>
                </a:solidFill>
              </a:rPr>
              <a:t>ön lisans</a:t>
            </a:r>
            <a:r>
              <a:rPr lang="tr-TR" sz="3200" dirty="0" smtClean="0">
                <a:solidFill>
                  <a:schemeClr val="tx2"/>
                </a:solidFill>
              </a:rPr>
              <a:t>,</a:t>
            </a:r>
            <a:r>
              <a:rPr lang="tr-TR" sz="3200" dirty="0" smtClean="0">
                <a:solidFill>
                  <a:srgbClr val="FF0000"/>
                </a:solidFill>
              </a:rPr>
              <a:t> lisans</a:t>
            </a:r>
            <a:r>
              <a:rPr lang="tr-TR" sz="3200" dirty="0" smtClean="0">
                <a:solidFill>
                  <a:schemeClr val="tx2"/>
                </a:solidFill>
              </a:rPr>
              <a:t>, </a:t>
            </a:r>
            <a:r>
              <a:rPr lang="tr-TR" sz="3200" dirty="0" smtClean="0">
                <a:solidFill>
                  <a:srgbClr val="FF0000"/>
                </a:solidFill>
              </a:rPr>
              <a:t>yüksek lisans </a:t>
            </a:r>
            <a:r>
              <a:rPr lang="tr-TR" sz="3200" dirty="0" smtClean="0"/>
              <a:t>ve </a:t>
            </a:r>
            <a:r>
              <a:rPr lang="tr-TR" sz="3200" dirty="0" smtClean="0">
                <a:solidFill>
                  <a:srgbClr val="FF0000"/>
                </a:solidFill>
              </a:rPr>
              <a:t>doktora</a:t>
            </a:r>
            <a:r>
              <a:rPr lang="tr-TR" sz="3200" dirty="0" smtClean="0"/>
              <a:t> düzeyinde öğrenci değişimini düzenleyen değişim programıdır.</a:t>
            </a:r>
          </a:p>
          <a:p>
            <a:pPr>
              <a:lnSpc>
                <a:spcPct val="150000"/>
              </a:lnSpc>
            </a:pPr>
            <a:endParaRPr lang="tr-TR" sz="2800" dirty="0"/>
          </a:p>
          <a:p>
            <a:pPr>
              <a:lnSpc>
                <a:spcPct val="150000"/>
              </a:lnSpc>
            </a:pP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FARABİ DEĞİŞİM PROGRAMI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170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58521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BURSA ULUDAĞ </a:t>
                      </a: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DEVLET MALİYESİ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MALİYESİ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X11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SİYASETE GİRİŞ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SİYASET BİLİMİ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VERGİ HUKUKU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VERGİ HUKUKU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TİCARET HUKUKU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TİCARET HUKUKU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DEVLET BÜTÇESİ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BÜTÇESİ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/>
          <p:cNvCxnSpPr/>
          <p:nvPr/>
        </p:nvCxnSpPr>
        <p:spPr>
          <a:xfrm>
            <a:off x="4255287" y="5498542"/>
            <a:ext cx="964785" cy="648073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4231264" y="6146615"/>
            <a:ext cx="988808" cy="575687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V="1">
            <a:off x="4355976" y="6299015"/>
            <a:ext cx="1016496" cy="684311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Dersleri bire bir eşleştirdim.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İlgili Dönemde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3789040"/>
            <a:ext cx="3312368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Alacağım Derslerin Toplam </a:t>
            </a:r>
            <a:r>
              <a:rPr lang="tr-TR" sz="3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AKTS’si</a:t>
            </a:r>
            <a:endParaRPr lang="tr-TR" sz="3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292080" y="3789040"/>
            <a:ext cx="3312368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UÜ’de Sayılacak Derslerin Toplam </a:t>
            </a:r>
            <a:r>
              <a:rPr lang="tr-TR" sz="3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AKTS’si</a:t>
            </a:r>
            <a:endParaRPr lang="tr-TR" sz="3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H="1">
            <a:off x="4389736" y="3360388"/>
            <a:ext cx="982736" cy="1055747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332660" y="4416135"/>
            <a:ext cx="1039812" cy="1280882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09507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(BURSA ULUDAĞ ÜNİVERSİTESİ)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MUHASEBESİ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DEVLET MUHASEBESİ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TEMEL 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 POLİTİKASINA GİRİŞ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POLİTİSASI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TOPLUMSAL SORUNLAR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SOSYAL SORUNLAR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/>
          <p:cNvCxnSpPr/>
          <p:nvPr/>
        </p:nvCxnSpPr>
        <p:spPr>
          <a:xfrm flipH="1">
            <a:off x="4938768" y="5454705"/>
            <a:ext cx="720080" cy="701391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 flipV="1">
            <a:off x="4938768" y="6146615"/>
            <a:ext cx="936104" cy="594752"/>
          </a:xfrm>
          <a:prstGeom prst="line">
            <a:avLst/>
          </a:prstGeom>
          <a:ln w="76200"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5988650" y="64026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YANLIŞ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46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durumda Alınacak Ders sayısı yetersizdir. Dönem derslerinden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AKTS’yi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tamamlamak için ekleme yapılmalıdır.</a:t>
            </a:r>
          </a:p>
          <a:p>
            <a:pPr>
              <a:lnSpc>
                <a:spcPct val="150000"/>
              </a:lnSpc>
            </a:pP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Eklenen dersin hangi dersin karşılığı olarak eklendiği belli olmalıdır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22121"/>
            <a:ext cx="2483768" cy="22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6019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(BURSA ULUDAĞ </a:t>
                      </a: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X311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MUHASEBESİ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DEVLET MUHASEBESİ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X315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X327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TEMEL 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X313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 POLİTİKASINA GİRİŞ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POLİTİSASI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X319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TOPLUMSAL SORUNLAR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SOSYAL SORUNLAR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X323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HAZİNE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3707904" y="6456505"/>
            <a:ext cx="48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YANLIŞ EKLEME: DERSİN KARŞILIĞI BOŞ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02452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(BURSA ULUDAĞ </a:t>
                      </a: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X311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MUHASEBESİ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DEVLET MUHASEBESİ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X315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KAMU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EKONOMİSİ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X327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TEMEL 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EKONOMETRİ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X313</a:t>
                      </a:r>
                      <a:endParaRPr lang="tr-TR" sz="1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 POLİTİKASINA GİRİŞ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U39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MALİYE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POLİTİSASI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X319</a:t>
                      </a:r>
                      <a:endParaRPr lang="tr-TR" sz="15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TOPLUMSAL SORUNLAR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U37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SOSYAL SORUNLAR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X323</a:t>
                      </a:r>
                      <a:endParaRPr lang="tr-TR" sz="15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HAZİNE</a:t>
                      </a: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1763688" y="6456505"/>
            <a:ext cx="681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 EKLEME: 2 DERS – 1 DERSE KARŞILIK GELİYOR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ÖĞRENİM PROTOKOLÜ - </a:t>
            </a:r>
            <a:r>
              <a:rPr lang="tr-TR" sz="3200" b="1" dirty="0" smtClean="0">
                <a:solidFill>
                  <a:srgbClr val="FF0000"/>
                </a:solidFill>
              </a:rPr>
              <a:t>YANLIŞ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457200" y="1481138"/>
          <a:ext cx="8640960" cy="4977384"/>
        </p:xfrm>
        <a:graphic>
          <a:graphicData uri="http://schemas.openxmlformats.org/drawingml/2006/table">
            <a:tbl>
              <a:tblPr/>
              <a:tblGrid>
                <a:gridCol w="57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0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3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Gidilen Üniversitede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Alınacak</a:t>
                      </a: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Dersler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ULUDAĞ ÜNİVERSİTESİNDE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Sayılacak</a:t>
                      </a: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Dersler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Kodu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Dersin Adı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Kodu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Dersin Adı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M202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Mimari Proje VI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302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Mimari Proje IV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M322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Kent Kuramları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304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Şehir Bölge ve Planlama İlkeleri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 (8.yarıyıl)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 (8.yarıyıl)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Toplam 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AKTS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5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ÖĞRENİM PROTOKOLÜ - DOĞRU</a:t>
            </a:r>
            <a:endParaRPr lang="tr-TR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457200" y="1481138"/>
          <a:ext cx="8640960" cy="4977384"/>
        </p:xfrm>
        <a:graphic>
          <a:graphicData uri="http://schemas.openxmlformats.org/drawingml/2006/table">
            <a:tbl>
              <a:tblPr/>
              <a:tblGrid>
                <a:gridCol w="57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0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3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Gidilen Üniversitede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Alınacak</a:t>
                      </a: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Dersler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ULUDAĞ ÜNİVERSİTESİNDE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Sayılacak</a:t>
                      </a: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Dersler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Kodu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Dersin Adı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Kodu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Dersin Adı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M202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Mimari Proje VI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302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Mimari Proje IV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M322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Kent Kuramları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304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Şehir Bölge ve Planlama İlkeleri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GB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Seçmeli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tr-TR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Toplam 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AKTS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Toplam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AKTS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3885" marR="43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46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GÜZ dönemi için gidiyorsanız GÜZ 4 nüsha yeterlidir.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GÜZ dönemi gidecek öğrencilerin karşı üniversitenin bahar dönemi dersleriyle eşleştirme </a:t>
            </a:r>
            <a:r>
              <a:rPr lang="tr-TR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yapmamaları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gerekir.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SADECE GÜZ GİDECEKSENİZ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17894"/>
              </p:ext>
            </p:extLst>
          </p:nvPr>
        </p:nvGraphicFramePr>
        <p:xfrm>
          <a:off x="438350" y="2586365"/>
          <a:ext cx="8128397" cy="34318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(ULUDAĞ ÜNİVERSİTESİ)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X21</a:t>
                      </a:r>
                      <a:endParaRPr lang="tr-TR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X23</a:t>
                      </a:r>
                      <a:endParaRPr lang="tr-TR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X25</a:t>
                      </a:r>
                      <a:endParaRPr lang="tr-TR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X27</a:t>
                      </a:r>
                      <a:endParaRPr lang="tr-TR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X24</a:t>
                      </a:r>
                      <a:endParaRPr lang="tr-TR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 (BAHAR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DÖNEMİ)</a:t>
                      </a:r>
                      <a:endParaRPr lang="tr-TR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U27</a:t>
                      </a:r>
                      <a:endParaRPr lang="tr-T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</a:t>
                      </a:r>
                      <a:endParaRPr lang="tr-TR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Sağ Ayraç 9"/>
          <p:cNvSpPr/>
          <p:nvPr/>
        </p:nvSpPr>
        <p:spPr>
          <a:xfrm>
            <a:off x="8485421" y="2450328"/>
            <a:ext cx="936104" cy="3714976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4788024" y="6162218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HATALI: DERS BAHAR DÖNEMİNDE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BAHAR DÖNEMİNDE ORADA YOKUZ !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şağı Ok 3"/>
          <p:cNvSpPr/>
          <p:nvPr/>
        </p:nvSpPr>
        <p:spPr>
          <a:xfrm rot="6895892">
            <a:off x="3277925" y="4466393"/>
            <a:ext cx="432048" cy="2920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4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Değişim Programı,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      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(GÜZ) veya </a:t>
            </a:r>
            <a:r>
              <a:rPr 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yarıyıl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(GÜZ + BAHAR)</a:t>
            </a:r>
            <a:r>
              <a:rPr lang="tr-T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süresince yurt içinde kendi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kurumlarının dışında bir yükseköğretim kurumunda eğitim ve öğretim faaliyetlerine devam etmelerini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sağlamaktadır.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Bir yatay geçiş değildir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tr-TR" sz="2800" dirty="0"/>
          </a:p>
          <a:p>
            <a:pPr>
              <a:lnSpc>
                <a:spcPct val="150000"/>
              </a:lnSpc>
            </a:pP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FARABİ DEĞİŞİM PROGRAMI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85184"/>
            <a:ext cx="1800200" cy="16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BAHAR </a:t>
            </a:r>
            <a:r>
              <a:rPr lang="tr-TR" sz="4000" b="1" dirty="0">
                <a:solidFill>
                  <a:srgbClr val="FFFF00"/>
                </a:solidFill>
              </a:rPr>
              <a:t>DÖNEMİ İÇİN HAZIRLAMA</a:t>
            </a:r>
            <a:endParaRPr lang="tr-TR" sz="6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44091"/>
              </p:ext>
            </p:extLst>
          </p:nvPr>
        </p:nvGraphicFramePr>
        <p:xfrm>
          <a:off x="457201" y="2510244"/>
          <a:ext cx="7854451" cy="3720420"/>
        </p:xfrm>
        <a:graphic>
          <a:graphicData uri="http://schemas.openxmlformats.org/drawingml/2006/table">
            <a:tbl>
              <a:tblPr firstRow="1" firstCol="1" bandRow="1"/>
              <a:tblGrid>
                <a:gridCol w="39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EĞİTİM ÖGRETİM YILI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GÜZ ve BAHAR DÖNEMİ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2018/2019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Öğrencinin Adı Soyadı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 Numarası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 Kimlik No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Enstitü/Fakülte/Yüksekokul/M.Y.O.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ABD/Bölümü/Programı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9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" y="1212467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41526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7896920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757331" y="63685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Ön kısım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8218748" y="1884834"/>
            <a:ext cx="936104" cy="434583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860032" y="3501008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7399281" y="3501008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6060659" y="3509392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şağı Ok 2"/>
          <p:cNvSpPr/>
          <p:nvPr/>
        </p:nvSpPr>
        <p:spPr>
          <a:xfrm rot="11250940">
            <a:off x="5877081" y="3764139"/>
            <a:ext cx="504056" cy="10982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1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Güz + Bahar Gidilecekse Karşı Üniversitede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Güzde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alınacak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DERS, UÜ’de BAHAR dersine (GÜZ Protokolünde), 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Baharda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alınacak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ders, UÜ’de GÜZ dersine (BAHAR Protokolünde) </a:t>
            </a:r>
            <a:r>
              <a:rPr lang="tr-T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sayılabilir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GÜZ </a:t>
            </a:r>
            <a:r>
              <a:rPr lang="tr-TR" sz="4000" b="1" dirty="0" smtClean="0">
                <a:solidFill>
                  <a:srgbClr val="FFFF00"/>
                </a:solidFill>
              </a:rPr>
              <a:t>/ </a:t>
            </a:r>
            <a:r>
              <a:rPr lang="tr-TR" sz="4000" b="1" dirty="0" smtClean="0">
                <a:solidFill>
                  <a:srgbClr val="FFFF00"/>
                </a:solidFill>
              </a:rPr>
              <a:t>BAHAR PROTOKOLLERİ 1</a:t>
            </a:r>
            <a:endParaRPr lang="tr-TR" sz="4000" b="1" dirty="0">
              <a:solidFill>
                <a:srgbClr val="FFFF00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67544" y="2780928"/>
            <a:ext cx="8568952" cy="0"/>
          </a:xfrm>
          <a:prstGeom prst="line">
            <a:avLst/>
          </a:prstGeom>
          <a:ln w="73025"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0"/>
            <a:ext cx="8928992" cy="11247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u="sng" dirty="0" smtClean="0">
                <a:solidFill>
                  <a:srgbClr val="FF0000"/>
                </a:solidFill>
              </a:rPr>
              <a:t>Yıllık Gidilecekse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ÖRNEK: GÜZ PROTOKOLÜ</a:t>
            </a:r>
            <a:endParaRPr lang="tr-TR" sz="48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32508"/>
              </p:ext>
            </p:extLst>
          </p:nvPr>
        </p:nvGraphicFramePr>
        <p:xfrm>
          <a:off x="438350" y="2586365"/>
          <a:ext cx="8128397" cy="3736604"/>
        </p:xfrm>
        <a:graphic>
          <a:graphicData uri="http://schemas.openxmlformats.org/drawingml/2006/table">
            <a:tbl>
              <a:tblPr firstRow="1" firstCol="1" bandRow="1"/>
              <a:tblGrid>
                <a:gridCol w="32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137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Yükseköğretim Kurumunda Alınacak 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 Üniversitesi</a:t>
                      </a: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Yükseköğretim Kurumunda Sayılacak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Dersler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(BURSA ULUDAĞ </a:t>
                      </a: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ÜNİVERSİTESİ)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Dersin 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U21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SOSYAL SİYASET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U23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MATEMATİK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……..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SOSYAL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GÜVENLİK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…….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U27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İDARE HUKUKU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Y35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MAKRO İKTİSAT</a:t>
                      </a:r>
                      <a:endParaRPr lang="tr-T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U26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MAKRO</a:t>
                      </a:r>
                      <a:r>
                        <a:rPr lang="tr-TR" sz="15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İKTİSAT</a:t>
                      </a: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r-TR" sz="1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(Bahar)</a:t>
                      </a:r>
                      <a:endParaRPr lang="tr-TR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 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AKTS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r-TR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kumimoji="0" lang="tr-TR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Ancak UÜ’de gerek güz gerekse bahar dönemlerinde alınması gereken yani SAYILACAK derslerin tümünün protokolde bulunmasına dikkat edilmelidir. 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Aksi takdirde döneminiz uzayabilir.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GÜZ / BAHAR PROTOKOLLERİ 2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Zorunlu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hallerde Öğrenim Protokolü yıllık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yapılabilir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. Bu durumlar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Yıllık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program uygulayan birimler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Uludağ Üniversitesinde bir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(Örneğin Güzde  Genel Maliye dersi) gidilecek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yükseköğretim kurumunda iki döneme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(Güzde Maliye I, Baharda Maliye II) yayılmış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olması (veya tersi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YILLIK PROTOKOL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tr-T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YILLIK PROTOKOL: ÖRNEK</a:t>
            </a:r>
            <a:endParaRPr lang="tr-TR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90553"/>
              </p:ext>
            </p:extLst>
          </p:nvPr>
        </p:nvGraphicFramePr>
        <p:xfrm>
          <a:off x="220685" y="1340769"/>
          <a:ext cx="8784981" cy="525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0979">
                <a:tc rowSpan="2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Kabul Eden Yükseköğretim Kurumunda Alınacak Dersler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(İSTANBUL ÜNİVERSİTESİ)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Gönderen Yükseköğretim Kurumunda Sayılacak Dersler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(BURSA ULUDAĞ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ÜNİVERSİTESİ)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Kod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Dersin Adı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AKTS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Kod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Dersin Adı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AKTS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MALY4062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MALİ YARGI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MAL4403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YARGILAMA HUKUKU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MALY4070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KAMU YATIRIM PROJE. DEĞERL.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MAL4303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FAYDA-MALİYET ANALİZİ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MALY3059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KİT VE ÖZELLEŞTİRME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MAL4201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KAMU GİRİŞİMCİLİĞİ VE ÖZELLEŞ.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MALY4069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TÜRKİYE EKONOMİSİ VE MALİYESİ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IKT4304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TÜRKİYE EKONOMİSİ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MALY4086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UYGULAMALARI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MAL4404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UYGULAMALARI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MALY3175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CEZA HUKUKU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MAL4401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CEZA HUKUKU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MALY4068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İŞLETMELERİN VERGİLENDİRİLMESİ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1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TOPLAM AKTS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TOPLAM AKTS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900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tr-T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YILLIK PROTOKOL: ÖRNEK</a:t>
            </a:r>
            <a:endParaRPr lang="tr-TR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0858"/>
              </p:ext>
            </p:extLst>
          </p:nvPr>
        </p:nvGraphicFramePr>
        <p:xfrm>
          <a:off x="4746848" y="1481328"/>
          <a:ext cx="4123837" cy="525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979"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Gönderen Yükseköğretim Kurumunda Sayılacak Dersler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(ULUDAĞ ÜNİVERSİTESİ)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Kod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Dersin Adı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AKTS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MAL4403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YARGILAMA HUKUKU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MAL4303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FAYDA-MALİYET ANALİZİ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MAL4201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KAMU GİRİŞİMCİLİĞİ VE ÖZELLEŞ.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IKT4304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TÜRKİYE EKONOMİSİ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MAL4404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UYGULAMALARI (Bahar)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MAL4401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VERGİ CEZA HUKUKU (Güz)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1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TOPLAM AKTS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51520" y="206084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Yukarıdaki örnekte 4. sınıfa gidecek öğrenci,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UÜ’de 4 güz (20 AKTS),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bahar (10 AKTS)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dersini alarak mezun olma durumundadır.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4679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Protokolünü hazırlarken mutlaka U.Ü. Farabi Bölüm Koordinatörünüz ile iletişim kurulmalıdır.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0046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8485421" y="2450328"/>
            <a:ext cx="936104" cy="3931000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236296" y="641231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Son kısım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54395"/>
              </p:ext>
            </p:extLst>
          </p:nvPr>
        </p:nvGraphicFramePr>
        <p:xfrm>
          <a:off x="683568" y="2536042"/>
          <a:ext cx="7681797" cy="3784638"/>
        </p:xfrm>
        <a:graphic>
          <a:graphicData uri="http://schemas.openxmlformats.org/drawingml/2006/table">
            <a:tbl>
              <a:tblPr firstRow="1" firstCol="1" bandRow="1"/>
              <a:tblGrid>
                <a:gridCol w="391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Öğrencinin İmzası</a:t>
                      </a:r>
                      <a:endParaRPr lang="tr-T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 …./ 05 / </a:t>
                      </a:r>
                      <a:r>
                        <a:rPr lang="tr-TR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GÖNDEREN KURUM (</a:t>
                      </a: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ULUDAĞ ÜNİVERSİTESİ): </a:t>
                      </a:r>
                      <a:endParaRPr lang="tr-TR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Öngörülen </a:t>
                      </a: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ders programının/öğrenim protokolünün uygun olduğunu onaylıyoruz.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Bölüm Başkanı veya Koordinatörünün </a:t>
                      </a:r>
                      <a:r>
                        <a:rPr lang="tr-TR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Adı-Soyadı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                                            </a:t>
                      </a:r>
                      <a:r>
                        <a:rPr lang="tr-TR" sz="1200" dirty="0" smtClean="0">
                          <a:solidFill>
                            <a:srgbClr val="9999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İmza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…./ 05 / </a:t>
                      </a: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Kurum Koordinatörünün Adı-Soyadı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Doç. Dr. Tolga DEMİRBAŞ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Tarih	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tr-TR" sz="1400" dirty="0" smtClean="0">
                          <a:solidFill>
                            <a:srgbClr val="9999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İmza</a:t>
                      </a:r>
                      <a:endParaRPr lang="tr-TR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….../…./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KABUL EDEN KURUM:</a:t>
                      </a: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Öngörülen ders programının/öğrenim protokolünün uygun olduğunu onaylıyoruz.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Bölüm Başkanı veya Koordinatörünün Adı-Soyadı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Tarih					</a:t>
                      </a:r>
                      <a:r>
                        <a:rPr lang="tr-TR" sz="900" dirty="0">
                          <a:solidFill>
                            <a:srgbClr val="9999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İmza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…./…./</a:t>
                      </a: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Kurum Koordinatörünün Adı-Soyadı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Tarih					</a:t>
                      </a:r>
                      <a:r>
                        <a:rPr lang="tr-TR" sz="900" dirty="0">
                          <a:solidFill>
                            <a:srgbClr val="9999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İmza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…./…./</a:t>
                      </a:r>
                      <a:r>
                        <a:rPr lang="tr-T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Aşağı Ok 6"/>
          <p:cNvSpPr/>
          <p:nvPr/>
        </p:nvSpPr>
        <p:spPr>
          <a:xfrm>
            <a:off x="2699792" y="215865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2843808" y="386104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7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Protokoller 4’er nüsha hazırlanıp 2’şer imza tamamlandıktan sonra aşağıdaki belgeler ile birlikte </a:t>
            </a:r>
            <a:r>
              <a:rPr lang="tr-TR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geç </a:t>
            </a:r>
            <a:r>
              <a:rPr lang="tr-TR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Mayıs </a:t>
            </a:r>
            <a:r>
              <a:rPr lang="tr-TR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tr-T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’da </a:t>
            </a:r>
            <a:r>
              <a:rPr lang="tr-T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Kurum Koordinatörlüğü’ne teslim edilmelidir.</a:t>
            </a:r>
            <a:endParaRPr lang="tr-T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90048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noFill/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ÖĞRENİM PROTOKOLÜ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9831"/>
              </p:ext>
            </p:extLst>
          </p:nvPr>
        </p:nvGraphicFramePr>
        <p:xfrm>
          <a:off x="457200" y="1481328"/>
          <a:ext cx="8229600" cy="516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ikdörtgen 8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ORGANİZASYON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12264" y="6568830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3C4A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http://farabi.uludag.edu.tr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D3C4A">
                  <a:lumMod val="75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ortamında 2 nüsha halinde hazırlanacaktır. Her nüshada hem öğrencinin ve hem de bölüm koordinatörünün ıslak imzası olmalıdır. Belgeye 2 adet güncel vesikalık fotoğraf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yapıştırmayı unutmayınız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(2) ÖĞRENCİ BAŞVURU FORMU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78578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92D05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ÖĞRENCİ BAŞVURU FORMU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31232" y="59492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http://www.uludag.edu.tr/farabi/default/duyuru/10201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/>
              <a:t>Bilgisayar ortamında </a:t>
            </a:r>
            <a:r>
              <a:rPr lang="tr-TR" sz="2800" b="1" dirty="0" smtClean="0"/>
              <a:t>1 </a:t>
            </a:r>
            <a:r>
              <a:rPr lang="tr-TR" sz="2800" b="1" dirty="0"/>
              <a:t>nüsha </a:t>
            </a:r>
            <a:r>
              <a:rPr lang="tr-TR" sz="2800" dirty="0"/>
              <a:t>halinde hazırlanacaktır. Belgede </a:t>
            </a:r>
            <a:r>
              <a:rPr lang="tr-TR" sz="2800" u="sng" dirty="0"/>
              <a:t>kendi adınıza açılmış</a:t>
            </a:r>
            <a:r>
              <a:rPr lang="tr-TR" sz="2800" dirty="0"/>
              <a:t> banka hesap bilgileriniz (IBAN dahil) yer </a:t>
            </a:r>
            <a:r>
              <a:rPr lang="tr-TR" sz="2800" dirty="0" smtClean="0"/>
              <a:t>almalıdır</a:t>
            </a:r>
            <a:r>
              <a:rPr lang="tr-TR" sz="2800" dirty="0" smtClean="0"/>
              <a:t>.</a:t>
            </a:r>
            <a:endParaRPr lang="tr-TR" sz="2800" dirty="0" smtClean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(3) ÖĞRENCİ YÜKÜMLÜLÜK SÖZLEŞMESİ</a:t>
            </a:r>
            <a:endParaRPr lang="tr-TR" sz="7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83742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FFFF0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ÖĞRENCİ YÜKÜMLÜLÜK SÖZLEŞMESİ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31232" y="59492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http://www.uludag.edu.tr/farabi/default/duyuru/10201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6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/>
              <a:t>Bilgisayar ortamında </a:t>
            </a:r>
            <a:r>
              <a:rPr lang="tr-TR" sz="2800" b="1" dirty="0" smtClean="0"/>
              <a:t>2 </a:t>
            </a:r>
            <a:r>
              <a:rPr lang="tr-TR" sz="2800" b="1" dirty="0"/>
              <a:t>nüsha</a:t>
            </a:r>
            <a:r>
              <a:rPr lang="tr-TR" sz="2800" dirty="0"/>
              <a:t> halinde hazırlanacak ve imzalanacaktır</a:t>
            </a:r>
            <a:r>
              <a:rPr lang="tr-TR" sz="2800" dirty="0" smtClean="0"/>
              <a:t>.</a:t>
            </a:r>
            <a:endParaRPr lang="tr-TR" sz="2800" dirty="0" smtClean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(4) ÖĞRENCİ BİLGİ FORMU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40588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00B0F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ÖĞRENCİ BİLGİ FORMU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31232" y="59492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http://www.uludag.edu.tr/farabi/default/duyuru/10201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05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/>
              <a:t>Bilgisayar ortamında </a:t>
            </a:r>
            <a:r>
              <a:rPr lang="tr-TR" sz="2800" b="1" dirty="0"/>
              <a:t>1 nüsha</a:t>
            </a:r>
            <a:r>
              <a:rPr lang="tr-TR" sz="2800" dirty="0"/>
              <a:t> halinde hazırlanacak ve imzalanacaktır</a:t>
            </a:r>
            <a:r>
              <a:rPr lang="tr-TR" sz="2800" dirty="0" smtClean="0"/>
              <a:t>.</a:t>
            </a:r>
            <a:endParaRPr lang="tr-TR" sz="2800" dirty="0" smtClean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(5) ÖĞRENCİ BEYANNAMESİ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92069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FFC00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ÖĞRENCİ BEYANNAMESİ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31232" y="59492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http://www.uludag.edu.tr/farabi/default/duyuru/10201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99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/>
              <a:t>Bilgisayar ortamında </a:t>
            </a:r>
            <a:r>
              <a:rPr lang="tr-TR" sz="2800" b="1" dirty="0"/>
              <a:t>1 nüsha</a:t>
            </a:r>
            <a:r>
              <a:rPr lang="tr-TR" sz="2800" dirty="0"/>
              <a:t> </a:t>
            </a:r>
            <a:r>
              <a:rPr lang="tr-TR" sz="2800" dirty="0" smtClean="0"/>
              <a:t>halinde imzalanacaktır.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(6) TAAHHÜTNAME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76937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00B0F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ÖĞRENCİ TAAHHÜTNAMESİ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31232" y="59492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http://www.uludag.edu.tr/farabi/default/duyuru/10201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16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Daha önce kamu </a:t>
            </a:r>
            <a:r>
              <a:rPr lang="tr-TR" sz="2800" dirty="0"/>
              <a:t>veya özel teşebbüste </a:t>
            </a:r>
            <a:r>
              <a:rPr lang="tr-TR" sz="2800" dirty="0" smtClean="0"/>
              <a:t>çalışmadıysanız herhangi </a:t>
            </a:r>
            <a:r>
              <a:rPr lang="tr-TR" sz="2800" dirty="0"/>
              <a:t>bir SGK Müdürlüğünden alabilirsiniz. </a:t>
            </a: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Daha önce çalışma durumunuz varsa e-devlet </a:t>
            </a:r>
            <a:r>
              <a:rPr lang="tr-TR" sz="2800" dirty="0"/>
              <a:t>şifresiniz ile www.turkiye.gov.tr adresinden Kurumlar &gt; Sosyal Güvenlik Kurumu &gt; SGK Tescil ve Hizmet Dökümü linkinden </a:t>
            </a:r>
            <a:r>
              <a:rPr lang="tr-TR" sz="2800" dirty="0" err="1"/>
              <a:t>barkodlu</a:t>
            </a:r>
            <a:r>
              <a:rPr lang="tr-TR" sz="2800" dirty="0"/>
              <a:t> belge oluşturarak bu belgeyi temin </a:t>
            </a:r>
            <a:r>
              <a:rPr lang="tr-TR" sz="2800" dirty="0" smtClean="0"/>
              <a:t>edebilirsiniz.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(7) S.G.K. HİZMET BELGESİ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95606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BURSA ULUDAĞ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FFFF0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altLang="tr-TR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SOSYAL GÜVENLİK 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KURUMU </a:t>
            </a:r>
            <a:r>
              <a:rPr lang="tr-TR" altLang="tr-TR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AYLIK PRİM VE HİZMET BELGESİ 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126659" cy="526004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1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Nüfus cüzdanı fotokopisi 2 ADET.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SÖZÜ EDİLEN BELGELERİN FARABİ OFİSİNE SON TESLİM TARİHİ </a:t>
            </a:r>
            <a:r>
              <a:rPr lang="tr-TR" sz="2800" u="sng" dirty="0" smtClean="0">
                <a:solidFill>
                  <a:srgbClr val="FF0000"/>
                </a:solidFill>
              </a:rPr>
              <a:t>09 MAYIS </a:t>
            </a:r>
            <a:r>
              <a:rPr lang="tr-TR" sz="2800" u="sng" dirty="0" smtClean="0">
                <a:solidFill>
                  <a:srgbClr val="FF0000"/>
                </a:solidFill>
              </a:rPr>
              <a:t>2019</a:t>
            </a:r>
            <a:r>
              <a:rPr lang="tr-TR" sz="2800" dirty="0" smtClean="0"/>
              <a:t>’DUR</a:t>
            </a:r>
            <a:r>
              <a:rPr lang="tr-TR" sz="2800" dirty="0" smtClean="0"/>
              <a:t>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SON GÜNÜ BEKLEMEK / BEKLEMEMEK?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(8) NÜFUS CÜZDANI FOTOKOPİSİ</a:t>
            </a:r>
            <a:endParaRPr lang="tr-TR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00"/>
              </p:ext>
            </p:extLst>
          </p:nvPr>
        </p:nvGraphicFramePr>
        <p:xfrm>
          <a:off x="1335186" y="1151867"/>
          <a:ext cx="6391275" cy="822626"/>
        </p:xfrm>
        <a:graphic>
          <a:graphicData uri="http://schemas.openxmlformats.org/drawingml/2006/table">
            <a:tbl>
              <a:tblPr firstRow="1" firstCol="1" bandRow="1"/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ULUDAĞ ÜNİVERSİTESİ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FARABİ DEĞİŞİM PROGRAMI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Resim 2" descr="farabi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" y="1221485"/>
            <a:ext cx="1057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1" descr="UÜ logo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6" y="1265680"/>
            <a:ext cx="643308" cy="6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497" y="1995786"/>
            <a:ext cx="8147248" cy="400110"/>
          </a:xfrm>
          <a:prstGeom prst="rect">
            <a:avLst/>
          </a:prstGeom>
          <a:solidFill>
            <a:srgbClr val="FFFF0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altLang="tr-TR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NÜFUS CÜZDANI FOTOKOPİSİ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14758"/>
            <a:ext cx="3790989" cy="2843242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7312025" cy="150678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dirty="0" smtClean="0"/>
              <a:t>BELGE TESLİMİNDEN SONRA</a:t>
            </a:r>
            <a:endParaRPr lang="en-US" altLang="en-US" dirty="0" smtClean="0"/>
          </a:p>
        </p:txBody>
      </p:sp>
      <p:cxnSp>
        <p:nvCxnSpPr>
          <p:cNvPr id="3" name="Düz Bağlayıcı 2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3658839" cy="335160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83613" y="2977788"/>
            <a:ext cx="494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/>
                </a:solidFill>
              </a:rPr>
              <a:t>http://uludag.edu.tr/farabi</a:t>
            </a:r>
            <a:endParaRPr lang="tr-TR" sz="2800" b="1" dirty="0">
              <a:solidFill>
                <a:schemeClr val="accent4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" y="58071"/>
            <a:ext cx="1597420" cy="15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Protokollerinin 1’er nüshası birimlerin Yönetim Kurulunca onaylandıktan sonra diğer belgelerle birlikte sizi kabul eden Üniversiteye gönderilir.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İlgili Üniversite Farabi Kurum Koordinatörü ve Bölüm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Koordinatörü’nün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öğrenim protokolünü imzalaması ve </a:t>
            </a:r>
            <a:r>
              <a:rPr lang="tr-T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Belgesi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ile UÜ’ye gönderilmesi.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SÜREÇ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değişim öğrencisine ait 5 imzalı öğrenim protokolü ve </a:t>
            </a:r>
            <a:r>
              <a:rPr lang="tr-T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Belgesi’nin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Kurum Koordinatörlüğümüze gelmesi.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Eğer kredi yurtlarda kalıp kaydınızı karşı üniversiteye taşıyacaksanız KABUL BELGESİNİ bizden alıp buradaki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KYK’ya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başvurmalısınız (Bahar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Haziran-Ağustos).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SÜREÇ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 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YÖK TARAFINDAN AÇIKLANAN TAKVİM</a:t>
            </a:r>
            <a:endParaRPr lang="tr-TR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81483"/>
              </p:ext>
            </p:extLst>
          </p:nvPr>
        </p:nvGraphicFramePr>
        <p:xfrm>
          <a:off x="539552" y="1628800"/>
          <a:ext cx="8208912" cy="3613577"/>
        </p:xfrm>
        <a:graphic>
          <a:graphicData uri="http://schemas.openxmlformats.org/drawingml/2006/table">
            <a:tbl>
              <a:tblPr/>
              <a:tblGrid>
                <a:gridCol w="6120680">
                  <a:extLst>
                    <a:ext uri="{9D8B030D-6E8A-4147-A177-3AD203B41FA5}">
                      <a16:colId xmlns:a16="http://schemas.microsoft.com/office/drawing/2014/main" val="230069941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069616730"/>
                    </a:ext>
                  </a:extLst>
                </a:gridCol>
              </a:tblGrid>
              <a:tr h="713911">
                <a:tc>
                  <a:txBody>
                    <a:bodyPr/>
                    <a:lstStyle/>
                    <a:p>
                      <a:pPr algn="l"/>
                      <a:r>
                        <a:rPr lang="tr-TR" sz="2000" dirty="0">
                          <a:effectLst/>
                        </a:rPr>
                        <a:t>Değişim İlanlarının Yükseköğretim Kurumlarında Duyurulması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1-15 Mart </a:t>
                      </a:r>
                      <a:r>
                        <a:rPr lang="tr-TR" sz="2000" dirty="0" smtClean="0">
                          <a:effectLst/>
                        </a:rPr>
                        <a:t>2019</a:t>
                      </a:r>
                      <a:endParaRPr lang="tr-TR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19572"/>
                  </a:ext>
                </a:extLst>
              </a:tr>
              <a:tr h="713911">
                <a:tc>
                  <a:txBody>
                    <a:bodyPr/>
                    <a:lstStyle/>
                    <a:p>
                      <a:pPr algn="l"/>
                      <a:r>
                        <a:rPr lang="tr-TR" sz="2000" dirty="0">
                          <a:effectLst/>
                        </a:rPr>
                        <a:t>Başvurulara İlişkin Belgelerin Kurumlar Arası Son Gönderilme Tarihi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 smtClean="0">
                          <a:effectLst/>
                        </a:rPr>
                        <a:t>04 </a:t>
                      </a:r>
                      <a:r>
                        <a:rPr lang="tr-TR" sz="2000" dirty="0">
                          <a:effectLst/>
                        </a:rPr>
                        <a:t>Nisan </a:t>
                      </a:r>
                      <a:r>
                        <a:rPr lang="tr-TR" sz="2000" dirty="0" smtClean="0">
                          <a:effectLst/>
                        </a:rPr>
                        <a:t>2019</a:t>
                      </a:r>
                      <a:endParaRPr lang="tr-TR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92546"/>
                  </a:ext>
                </a:extLst>
              </a:tr>
              <a:tr h="356955">
                <a:tc>
                  <a:txBody>
                    <a:bodyPr/>
                    <a:lstStyle/>
                    <a:p>
                      <a:pPr algn="l"/>
                      <a:r>
                        <a:rPr lang="tr-TR" sz="2000" dirty="0">
                          <a:effectLst/>
                        </a:rPr>
                        <a:t>Değişime İlişkin Sonuçların Açıklanması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25 Nisan </a:t>
                      </a:r>
                      <a:r>
                        <a:rPr lang="tr-TR" sz="2000" dirty="0" smtClean="0">
                          <a:effectLst/>
                        </a:rPr>
                        <a:t>2019</a:t>
                      </a:r>
                      <a:endParaRPr lang="tr-TR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30274"/>
                  </a:ext>
                </a:extLst>
              </a:tr>
              <a:tr h="713911">
                <a:tc>
                  <a:txBody>
                    <a:bodyPr/>
                    <a:lstStyle/>
                    <a:p>
                      <a:pPr algn="l"/>
                      <a:endParaRPr lang="tr-TR" sz="2000" b="1" dirty="0" smtClean="0">
                        <a:effectLst/>
                      </a:endParaRPr>
                    </a:p>
                    <a:p>
                      <a:pPr algn="l"/>
                      <a:r>
                        <a:rPr lang="tr-TR" sz="2000" b="1" dirty="0" smtClean="0">
                          <a:effectLst/>
                        </a:rPr>
                        <a:t>Öğrenim </a:t>
                      </a:r>
                      <a:r>
                        <a:rPr lang="tr-TR" sz="2000" b="1" dirty="0">
                          <a:effectLst/>
                        </a:rPr>
                        <a:t>Protokollerinin Düzenlenmesi ve Oryantasyon Son Tarihi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2000" b="1" dirty="0" smtClean="0">
                        <a:effectLst/>
                      </a:endParaRPr>
                    </a:p>
                    <a:p>
                      <a:pPr algn="just"/>
                      <a:r>
                        <a:rPr lang="tr-TR" sz="2000" b="1" dirty="0" smtClean="0">
                          <a:effectLst/>
                        </a:rPr>
                        <a:t>09 </a:t>
                      </a:r>
                      <a:r>
                        <a:rPr lang="tr-TR" sz="2000" b="1" dirty="0">
                          <a:effectLst/>
                        </a:rPr>
                        <a:t>Mayıs </a:t>
                      </a:r>
                      <a:r>
                        <a:rPr lang="tr-TR" sz="2000" b="1" dirty="0" smtClean="0">
                          <a:effectLst/>
                        </a:rPr>
                        <a:t>2019</a:t>
                      </a:r>
                      <a:endParaRPr lang="tr-TR" sz="2000" b="1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76360"/>
                  </a:ext>
                </a:extLst>
              </a:tr>
              <a:tr h="713911">
                <a:tc>
                  <a:txBody>
                    <a:bodyPr/>
                    <a:lstStyle/>
                    <a:p>
                      <a:pPr algn="l"/>
                      <a:endParaRPr lang="tr-TR" sz="2000" dirty="0" smtClean="0">
                        <a:effectLst/>
                      </a:endParaRPr>
                    </a:p>
                    <a:p>
                      <a:pPr algn="l"/>
                      <a:r>
                        <a:rPr lang="tr-TR" sz="2000" dirty="0" smtClean="0">
                          <a:effectLst/>
                        </a:rPr>
                        <a:t>YÖKSİS </a:t>
                      </a:r>
                      <a:r>
                        <a:rPr lang="tr-TR" sz="2000" dirty="0">
                          <a:effectLst/>
                        </a:rPr>
                        <a:t>üzerinden YÖK'e Başvuru Sayılarının İletilmesi (Son Gün)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2000" dirty="0" smtClean="0">
                        <a:effectLst/>
                      </a:endParaRPr>
                    </a:p>
                    <a:p>
                      <a:pPr algn="just"/>
                      <a:r>
                        <a:rPr lang="tr-TR" sz="2000" dirty="0" smtClean="0">
                          <a:effectLst/>
                        </a:rPr>
                        <a:t>16 </a:t>
                      </a:r>
                      <a:r>
                        <a:rPr lang="tr-TR" sz="2000" dirty="0">
                          <a:effectLst/>
                        </a:rPr>
                        <a:t>Mayıs </a:t>
                      </a:r>
                      <a:r>
                        <a:rPr lang="tr-TR" sz="2000" dirty="0" smtClean="0">
                          <a:effectLst/>
                        </a:rPr>
                        <a:t>2019</a:t>
                      </a:r>
                      <a:endParaRPr lang="tr-TR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2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Kredi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Yurtlarda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kalıyorsanız Kabul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Belgesi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dilekçe ile başvuru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yapabilirsiniz. 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Kabul belgenizin UÜ Farabi ofisine ulaşması geciktiyse Farabi ofisi, resmi belge düzenleyebilme hakkına sahiptir.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YURT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51160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Tüm Farabi Öğrencileri Burs Alabilir mi?</a:t>
            </a:r>
          </a:p>
          <a:p>
            <a:pPr>
              <a:lnSpc>
                <a:spcPct val="150000"/>
              </a:lnSpc>
            </a:pPr>
            <a:endParaRPr lang="tr-TR" sz="3200" dirty="0" smtClean="0"/>
          </a:p>
          <a:p>
            <a:pPr>
              <a:lnSpc>
                <a:spcPct val="150000"/>
              </a:lnSpc>
            </a:pPr>
            <a:endParaRPr lang="tr-TR" sz="3200" dirty="0"/>
          </a:p>
          <a:p>
            <a:pPr>
              <a:lnSpc>
                <a:spcPct val="150000"/>
              </a:lnSpc>
            </a:pPr>
            <a:endParaRPr lang="tr-TR" sz="3200" dirty="0" smtClean="0"/>
          </a:p>
          <a:p>
            <a:pPr>
              <a:lnSpc>
                <a:spcPct val="150000"/>
              </a:lnSpc>
            </a:pPr>
            <a:endParaRPr lang="tr-TR" sz="3200" dirty="0"/>
          </a:p>
          <a:p>
            <a:pPr>
              <a:lnSpc>
                <a:spcPct val="150000"/>
              </a:lnSpc>
            </a:pP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Öğrencilere </a:t>
            </a: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karşılıksız burs ödemesi, Yükseköğretim Kurulu tarafından belirlenen sayı üzerinden </a:t>
            </a:r>
            <a:r>
              <a:rPr lang="tr-T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yapılmaktadır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BURS ALMA HAKKI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3893566" cy="2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5116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varsa katkı payını Uludağ Üniversitesi’ne öder.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UÜ’de ders kaydı yapmaz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Gideceği üniversitenin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akademik takvim, ders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kayıt, oryantasyon vb. duyurularına göre hareket eder.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ÖĞRENİM SÜRECİ: DERS KAYDI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0" y="5589240"/>
            <a:ext cx="4320480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ULUDAĞ FARABİ DUYURULARINI DA TAKİP EDİNİZ!!!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5044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Öğrencisi, karşı Üniversite’nin akademik takvimi ve Farabi Ofisi duyurularını takip ederek belirtilen tarihlerde öğrenim protokolünde yazılı derslere kayıt yaptırmalıdır (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Gidilen üniversite imkan tanıyorsa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lang="tr-T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I. ya da II. eğitimden alınabilir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değişim programı çerçevesinde gideceği yükseköğretim kurumuna ayrıca öğrenci katkı payı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ödemez. Katkı payı dışındaki mali yükümlülüklere tabidir.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EĞİTİME BAŞLAMA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protokolündeki derslerden bazılarının açılmaması, önlenemeyen ders saati çakışmaları gibi durumlarda bazı dersleri değiştirmek için </a:t>
            </a:r>
            <a:r>
              <a:rPr lang="tr-T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Ekle-Sil Formu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düzenlenmeli (UÜ bölüm koordinatörü ile görüşülerek) ve gidilen Üniversite’ye verilmelidir. 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EKLE-SİL FORMUNU BİZİM FARABİ SİTESİNDEN İNDİREREK DOLDURUNUZ!!! (GİDEN ÖĞRENCİ FORMLARI)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DERS DEĞİŞİKLİĞİ İHTİYACI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Protokolünde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değişiklik yapılmasını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gerektiren zorunluluklar: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Protokolün yanlış hazırlanmış olması,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Protokol hazırlanırken esas alınan ders planının eksik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veya güncel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Seçmeli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derslerdeki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değişiklikler / dersin açılmaması,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Gidilen üniversitede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sonradan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değişiklikleri vb.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DERS DEĞİŞİKLİĞİ İHTİYACI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Eğer dönem derslerinin yarısından fazlası ya da 4’ten fazla dersin değiştirilmesi gerekiyorsa Ekle-Sil yerine Öğrenim Protokolü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yeniden düzenlenmelidir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UÜ bölüm koordinatörü ile görüşülerek).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DERS DEĞİŞİKLİĞİ İHTİYACI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Öğrenim protokolünde çeşitli nedenlerle yapılacak olan değişikliklerin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öğrencinin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gittiği yükseköğretim kurumunda akademik dönemin başlamasını takiben en geç 30 gün içinde </a:t>
            </a:r>
            <a:r>
              <a:rPr lang="tr-TR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yapılmış olması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ve bu belgenin öğrenci, öğrenciyi gönderen yükseköğretim kurumu ve öğrencinin gittiği yükseköğretim kurumu yetkilileri tarafından onaylanması gerekir. </a:t>
            </a:r>
            <a:r>
              <a:rPr lang="tr-TR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süre hiçbir şekilde gidilen öğretim kurumundaki Farabi Değişim Programı öğrencisinin de katılmak zorunda olduğu sınav tarihlerinden sonra </a:t>
            </a:r>
            <a:r>
              <a:rPr lang="tr-TR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olamaz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(Farabi Yönetmeliği, m. 16).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DERS DEĞİŞİKLİĞİ İHTİYACI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6839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Seçildiği halde değişim programına katılma hakkından feragat etmek isteyen öğrenciler</a:t>
            </a:r>
            <a:r>
              <a:rPr lang="tr-T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hastalık</a:t>
            </a: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, kaza ve benzeri mazeret nedenlerine bağlı olarak </a:t>
            </a:r>
            <a:r>
              <a:rPr lang="tr-T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feragat </a:t>
            </a:r>
            <a:r>
              <a:rPr lang="tr-TR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dilekçesi </a:t>
            </a: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tr-T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öğrencilerin mazeret durumu, belgelendirilerek dosyasında saklanır</a:t>
            </a:r>
            <a:r>
              <a:rPr lang="tr-T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(Farabi Yönetmeliği, m. 12).</a:t>
            </a:r>
            <a:endParaRPr lang="tr-T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FERAGAT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5044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Gidilecek yükseköğretim kurumundan kabul belgesi alan öğrenciler, Farabi Değişim Programı öğrencisi yükümlülüklerini üstlenmiş sayılırlar. Kabul belgesi aldığı halde gidilecek yükseköğretim kurumunda 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mazeretsiz olarak öğrenime başlamadığı tespit edilen öğrencilerin bursları kesilir. Varsa yapılan ödemelerin iadesi talep edilir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(Farabi Yönetmeliği, m. 22).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FERAGAT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 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2019-2020 </a:t>
            </a:r>
            <a:r>
              <a:rPr lang="tr-TR" sz="2800" b="1" dirty="0" smtClean="0">
                <a:solidFill>
                  <a:srgbClr val="FFFF00"/>
                </a:solidFill>
              </a:rPr>
              <a:t>GİDEN ÖĞRENCİ BAŞVURULARI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075" t="4719" r="8653" b="10626"/>
          <a:stretch/>
        </p:blipFill>
        <p:spPr>
          <a:xfrm>
            <a:off x="107504" y="1352732"/>
            <a:ext cx="89289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ULUDAĞ ÜNİVERSİTESİ - GİDEN ÖĞRENCİLER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GİDEN ÖĞRENCİLERDE FERAGAT SEBEPLERİ:</a:t>
            </a:r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Ders uyuşmazlıkları,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Yatay geçiş hakkı kazanmış olma,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sebepler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Çoğu y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ılda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burs kontenjanımız olmasına rağmen öğrenciler feragat etmiştir.</a:t>
            </a:r>
          </a:p>
        </p:txBody>
      </p:sp>
    </p:spTree>
    <p:extLst>
      <p:ext uri="{BB962C8B-B14F-4D97-AF65-F5344CB8AC3E}">
        <p14:creationId xmlns:p14="http://schemas.microsoft.com/office/powerpoint/2010/main" val="37643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DİSİPLİN SUÇLARI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Öğrenciler, değişim süresince gidilen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kurumunun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disiplin kurallarına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uymak zorundadırlar. Öğrencilerin değişim süresi içinde disiplin kovuşturmasına neden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olan eylem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işlemleri ile ilgili soruşturma, gidilen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kurumu tarafından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yürütülür (m. 23).</a:t>
            </a: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 SİSTEMİ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Öğrenciler,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gidecekleri üniversitedeki geçme-kalma sistemine dahildirler. 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Not eşleştirmelerinde bu durum dikkate alınacaktır.</a:t>
            </a:r>
            <a:endParaRPr lang="tr-T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BURS ÖDEMELERİ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1328"/>
            <a:ext cx="8784976" cy="51160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, ödeneklerin YÖK tarafından 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Bursa Uludağ 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Üniversitesine gönderilme zamanına göre 4 ay 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burs ödemesini (</a:t>
            </a:r>
            <a:r>
              <a:rPr lang="tr-TR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Güz Döneminde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alır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tr-T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aylarda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burs tutarının %70'i hesaba 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yatırılır (Ayda 600 TL x 0,70 = 420)    (420 x 4 AY = 1.680 TL)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Kalan %30'luk kısım öğrencinin başarı durumu (TRANSKRİPT) esas alınarak </a:t>
            </a:r>
            <a:r>
              <a:rPr lang="tr-TR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ödenir. 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720 TL x Başarı Oranı) </a:t>
            </a:r>
            <a:endParaRPr lang="tr-T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BURS ÖDEMELERİ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Değişim Programına katılan öğrencilerin, öğrenim gördükleri süre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içinde aldıkları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diğer burslar ve krediler devam eder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(m. 23).</a:t>
            </a:r>
            <a:endParaRPr lang="tr-T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EVE DÖNÜŞ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1602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Değişim öğrencisi, gittiği üniversitede öğrenimini tamamladıktan sonra </a:t>
            </a:r>
            <a:r>
              <a:rPr lang="tr-T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öğrenci nihai raporu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nu doldurarak (15 gün içinde) Uludağ Üniversitesi Farabi Ofisi’ne teslim eder. </a:t>
            </a:r>
            <a:endParaRPr lang="tr-T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Öğrencinin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öğrenim gördüğü Üniversite, </a:t>
            </a:r>
            <a:r>
              <a:rPr lang="tr-TR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katılım belgesi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transkript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düzenleyerek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UÜ Farabi Ofisi'ne iletir. 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yatay geçiş başvurusu yapacaksa, mezuniyet durumundaysa ya da </a:t>
            </a:r>
            <a:r>
              <a:rPr lang="tr-T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güz+bahar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hak kazanıp güz sonunda feragat ettiyse </a:t>
            </a:r>
            <a:r>
              <a:rPr lang="tr-T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TRANSKRİPT’i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ıslak imzalı temin edip UÜ’ye getirebilir.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17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Nihai raporu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Farabi Ofisi’ne teslim eden öğrencilerin kalan %30’luk hibelerinin miktarı; Yükseköğretim Kurulu’nun öngördüğü “%30 Hibe Hesaplama Denklemi” kullanılarak belirlenir ve tek seferde öğrencilerin hesabına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aktarılır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BAZI NOTLAR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8803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kayıtlarına göre aktif olarak kamu ya da özel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teşebbüste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çalışan ve düzenli olarak sigortası işveren tarafından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yatırılanların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Farabi bursundan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yararlanamayacakları.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vefatı dolayısıyla SGK tarafından gelir bağlanan Farabi öğrencilerinin burstan faydalanmaları hakkında herhangi bir engel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bulunmadığı.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Farabi değişim programı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öğrencilerinin,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gittikleri üniversitenin yaz okulundan </a:t>
            </a:r>
            <a:r>
              <a:rPr lang="tr-TR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değişim programı </a:t>
            </a:r>
            <a:r>
              <a:rPr lang="tr-TR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kapsamında otomatik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yararlanamayacakları.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Farabi öğrencilerine gittikleri üniversitede uygulanan ders geçme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notunun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esas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alındığı vb.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24" y="2777285"/>
            <a:ext cx="5440953" cy="4080715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7312025" cy="150678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dirty="0" smtClean="0"/>
              <a:t>SORU - CEVAP</a:t>
            </a:r>
            <a:endParaRPr lang="en-US" altLang="en-US" sz="3200" dirty="0" smtClean="0"/>
          </a:p>
        </p:txBody>
      </p:sp>
      <p:cxnSp>
        <p:nvCxnSpPr>
          <p:cNvPr id="3" name="Düz Bağlayıcı 2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0" y="3356992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2" y="104087"/>
            <a:ext cx="1537259" cy="15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 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2019-2020 </a:t>
            </a:r>
            <a:r>
              <a:rPr lang="tr-TR" sz="2800" b="1" dirty="0" smtClean="0">
                <a:solidFill>
                  <a:srgbClr val="FFFF00"/>
                </a:solidFill>
              </a:rPr>
              <a:t>GİDEN ÖĞRENCİ BAŞVURULARI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6279" t="4719" r="7386" b="18500"/>
          <a:stretch/>
        </p:blipFill>
        <p:spPr>
          <a:xfrm>
            <a:off x="108217" y="1241376"/>
            <a:ext cx="8578583" cy="5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11" y="4455114"/>
            <a:ext cx="3790989" cy="2402885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7312025" cy="150678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dirty="0" smtClean="0"/>
              <a:t>HAZIRLANMASI GEREKEN BELGELER</a:t>
            </a:r>
            <a:endParaRPr lang="en-US" altLang="en-US" dirty="0" smtClean="0"/>
          </a:p>
        </p:txBody>
      </p:sp>
      <p:cxnSp>
        <p:nvCxnSpPr>
          <p:cNvPr id="3" name="Düz Bağlayıcı 2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0" y="3501008"/>
            <a:ext cx="435597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SON TESLİM TARİHİ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09 MAYIS </a:t>
            </a:r>
            <a:r>
              <a:rPr lang="tr-TR" sz="2800" b="1" dirty="0" smtClean="0">
                <a:solidFill>
                  <a:srgbClr val="C00000"/>
                </a:solidFill>
              </a:rPr>
              <a:t>2019 PERŞ</a:t>
            </a:r>
            <a:r>
              <a:rPr lang="tr-TR" sz="2800" b="1" dirty="0" smtClean="0">
                <a:solidFill>
                  <a:srgbClr val="C00000"/>
                </a:solidFill>
              </a:rPr>
              <a:t>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654462"/>
            <a:ext cx="2399651" cy="21981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83613" y="2977788"/>
            <a:ext cx="494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/>
                </a:solidFill>
              </a:rPr>
              <a:t>http://uludag.edu.tr/farabi</a:t>
            </a:r>
            <a:endParaRPr lang="tr-TR" sz="2800" b="1" dirty="0">
              <a:solidFill>
                <a:schemeClr val="accent4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572000" y="3522917"/>
            <a:ext cx="43204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tr-TR" sz="1800" b="0" dirty="0"/>
              <a:t>TESLİM YERİ: </a:t>
            </a:r>
          </a:p>
          <a:p>
            <a:r>
              <a:rPr lang="tr-TR" sz="1800" dirty="0"/>
              <a:t>FARABİ KURUM </a:t>
            </a:r>
            <a:r>
              <a:rPr lang="tr-TR" sz="1800" dirty="0" smtClean="0"/>
              <a:t>KOORDİNATÖRLÜĞÜ</a:t>
            </a:r>
            <a:endParaRPr lang="tr-TR" sz="1800" dirty="0"/>
          </a:p>
          <a:p>
            <a:r>
              <a:rPr lang="tr-TR" sz="1800" b="0" dirty="0"/>
              <a:t>ÖĞRENCİ İŞLERİ DAİRE BAŞKANLIĞI</a:t>
            </a:r>
          </a:p>
          <a:p>
            <a:r>
              <a:rPr lang="tr-TR" sz="1800" b="0" dirty="0"/>
              <a:t>GÖRÜKLE KAMPÜSÜ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" y="67385"/>
            <a:ext cx="1597420" cy="15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tr-TR" sz="2800" dirty="0" smtClean="0"/>
              <a:t>Değişim programının en önemli belgesidir. 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Gidilen üniversitede </a:t>
            </a:r>
            <a:r>
              <a:rPr lang="tr-TR" sz="2800" u="sng" dirty="0" smtClean="0"/>
              <a:t>ALINACAK</a:t>
            </a:r>
            <a:r>
              <a:rPr lang="tr-TR" sz="2800" dirty="0" smtClean="0"/>
              <a:t> dersleri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Bu derslerin, dönüldüğünde UÜ’de hangi derslere </a:t>
            </a:r>
            <a:r>
              <a:rPr lang="tr-TR" sz="2800" u="sng" dirty="0" smtClean="0"/>
              <a:t>SAYILACAĞI</a:t>
            </a:r>
            <a:r>
              <a:rPr lang="tr-TR" sz="2800" dirty="0" smtClean="0"/>
              <a:t>NI ve</a:t>
            </a:r>
          </a:p>
          <a:p>
            <a:pPr>
              <a:lnSpc>
                <a:spcPct val="150000"/>
              </a:lnSpc>
            </a:pPr>
            <a:r>
              <a:rPr lang="tr-TR" sz="2800" u="sng" dirty="0" err="1" smtClean="0"/>
              <a:t>AKTS</a:t>
            </a:r>
            <a:r>
              <a:rPr lang="tr-TR" sz="2800" dirty="0" err="1" smtClean="0"/>
              <a:t>’leri</a:t>
            </a:r>
            <a:r>
              <a:rPr lang="tr-TR" sz="2800" dirty="0" smtClean="0"/>
              <a:t> içeren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Her iki üniversite tarafından onaylanan belgedir.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2800" dirty="0" smtClean="0"/>
          </a:p>
          <a:p>
            <a:pPr marL="109728" indent="0">
              <a:lnSpc>
                <a:spcPct val="150000"/>
              </a:lnSpc>
              <a:buNone/>
            </a:pP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(1) ÖĞRENİM PROTOKOLÜ</a:t>
            </a:r>
            <a:endParaRPr lang="tr-TR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>
          <a:headEnd type="none" w="med" len="med"/>
          <a:tailEnd type="triangl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7935</TotalTime>
  <Words>2926</Words>
  <Application>Microsoft Office PowerPoint</Application>
  <PresentationFormat>Ekran Gösterisi (4:3)</PresentationFormat>
  <Paragraphs>1116</Paragraphs>
  <Slides>67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8" baseType="lpstr">
      <vt:lpstr>Arial</vt:lpstr>
      <vt:lpstr>Arial Black</vt:lpstr>
      <vt:lpstr>Arial Narrow</vt:lpstr>
      <vt:lpstr>Arial Unicode MS</vt:lpstr>
      <vt:lpstr>Calibri</vt:lpstr>
      <vt:lpstr>Lucida Sans Unicode</vt:lpstr>
      <vt:lpstr>Times New Roman</vt:lpstr>
      <vt:lpstr>Verdana</vt:lpstr>
      <vt:lpstr>Wingdings 2</vt:lpstr>
      <vt:lpstr>Wingdings 3</vt:lpstr>
      <vt:lpstr>Kalabalık</vt:lpstr>
      <vt:lpstr>FARABİ GİDEN ÖĞRENCİ BİLGİLENDİRME TOPLANTISI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HAZIRLANMASI GEREKEN BELGELER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BELGE TESLİMİNDEN SONRA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 - CEVAP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KAMUDA PERFORMANS YÖNETİMİ: Kavramsal Çerçeve</dc:title>
  <dc:creator>TD</dc:creator>
  <cp:lastModifiedBy>Hakem-2</cp:lastModifiedBy>
  <cp:revision>937</cp:revision>
  <dcterms:created xsi:type="dcterms:W3CDTF">2014-02-16T09:06:42Z</dcterms:created>
  <dcterms:modified xsi:type="dcterms:W3CDTF">2019-04-29T20:40:44Z</dcterms:modified>
</cp:coreProperties>
</file>