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85" r:id="rId15"/>
    <p:sldId id="286" r:id="rId16"/>
    <p:sldId id="268" r:id="rId17"/>
    <p:sldId id="283" r:id="rId18"/>
    <p:sldId id="269" r:id="rId19"/>
    <p:sldId id="271" r:id="rId20"/>
    <p:sldId id="270" r:id="rId21"/>
    <p:sldId id="272" r:id="rId22"/>
    <p:sldId id="273" r:id="rId23"/>
    <p:sldId id="281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74" d="100"/>
          <a:sy n="74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4E9E9-B21B-4B4D-92D1-8E9A83DBBA8B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B4-4D93-4C3F-9AC4-9A5441DEF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57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249C-1565-4A15-85D0-E9A9605A748E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57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249C-1565-4A15-85D0-E9A9605A748E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72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249C-1565-4A15-85D0-E9A9605A748E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13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249C-1565-4A15-85D0-E9A9605A748E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15F86-8416-443E-A1A7-FE2C5077D849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FD0E-E130-4D3F-90D0-277E4A151C3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MO BURSA\Bursa Sube\LOGO\logo [Converted]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6120680" cy="6120680"/>
          </a:xfrm>
          <a:prstGeom prst="rect">
            <a:avLst/>
          </a:prstGeom>
          <a:noFill/>
        </p:spPr>
      </p:pic>
      <p:sp>
        <p:nvSpPr>
          <p:cNvPr id="5" name="1 Altbilgi Yer Tutucusu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</a:rPr>
              <a:t>TEKSTİL MÜHENDİSLERİ ODASI / www.tmo.</a:t>
            </a:r>
            <a:r>
              <a:rPr lang="tr-TR" b="1" dirty="0" err="1" smtClean="0">
                <a:solidFill>
                  <a:schemeClr val="tx1"/>
                </a:solidFill>
              </a:rPr>
              <a:t>org.tr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5780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tr-TR" sz="4000" dirty="0" smtClean="0">
                <a:latin typeface="Comic Sans MS" pitchFamily="66" charset="0"/>
              </a:rPr>
              <a:t>Bilim </a:t>
            </a:r>
            <a:r>
              <a:rPr lang="tr-TR" sz="4000" dirty="0">
                <a:latin typeface="Comic Sans MS" pitchFamily="66" charset="0"/>
              </a:rPr>
              <a:t>dallarına bağlı olarak mesleğimizde de her an ilerlemeler olmaktadır. Bu gelişmeleri ve yenilikleri üyelerimiz ile paylaşabilmek için seminer, sempozyum ve </a:t>
            </a:r>
            <a:r>
              <a:rPr lang="tr-TR" sz="4000" dirty="0" err="1">
                <a:latin typeface="Comic Sans MS" pitchFamily="66" charset="0"/>
              </a:rPr>
              <a:t>meslekiçi</a:t>
            </a:r>
            <a:r>
              <a:rPr lang="tr-TR" sz="4000" dirty="0">
                <a:latin typeface="Comic Sans MS" pitchFamily="66" charset="0"/>
              </a:rPr>
              <a:t> eğitimler düzenlenmektedir.</a:t>
            </a:r>
          </a:p>
          <a:p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40160"/>
            <a:ext cx="8229600" cy="4781128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tr-TR" sz="4000" dirty="0" smtClean="0">
                <a:latin typeface="Comic Sans MS" pitchFamily="66" charset="0"/>
              </a:rPr>
              <a:t>Eski </a:t>
            </a:r>
            <a:r>
              <a:rPr lang="tr-TR" sz="4000" dirty="0">
                <a:latin typeface="Comic Sans MS" pitchFamily="66" charset="0"/>
              </a:rPr>
              <a:t>ve yeni üyelerimiz, odamızın düzenlediği etkinliklerde bir araya gelmekte, tanışmakta ve  aralarında deneyimlerini paylaşabildikleri dostluklar kurulmaktadır.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tr-TR" sz="4400" dirty="0" smtClean="0">
                <a:latin typeface="Comic Sans MS" pitchFamily="66" charset="0"/>
              </a:rPr>
              <a:t>Odamızın </a:t>
            </a:r>
            <a:r>
              <a:rPr lang="tr-TR" sz="4400" dirty="0">
                <a:latin typeface="Comic Sans MS" pitchFamily="66" charset="0"/>
              </a:rPr>
              <a:t>düzenlenmesinde rol aldığı bir çok bilimsel etkinliğe, Tekstil Mühendisliği Öğrencileri ücretsiz katılmaktadır. </a:t>
            </a:r>
          </a:p>
          <a:p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logo [Converted].t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051720" y="404664"/>
            <a:ext cx="4968552" cy="496855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-36004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TMMOB Tekstil Mühendisleri Odası Bursa Şubesi olarak Uludağ Üniversitesi Mühendislik Fakültesi Tekstil Mühendisliği Bölümü işbirliğiyle </a:t>
            </a:r>
            <a:r>
              <a:rPr lang="tr-T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”Bitirme Proje Yarışması ve Sergisi”</a:t>
            </a:r>
            <a:r>
              <a:rPr lang="tr-TR" sz="2400" dirty="0"/>
              <a:t> </a:t>
            </a:r>
            <a:r>
              <a:rPr lang="tr-TR" sz="2400" dirty="0" smtClean="0"/>
              <a:t>Düzenledik. </a:t>
            </a:r>
            <a:endParaRPr lang="tr-TR" sz="2400" dirty="0"/>
          </a:p>
        </p:txBody>
      </p:sp>
      <p:pic>
        <p:nvPicPr>
          <p:cNvPr id="11" name="10 Resim" descr="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63479"/>
            <a:ext cx="9144000" cy="1421905"/>
          </a:xfrm>
          <a:prstGeom prst="rect">
            <a:avLst/>
          </a:prstGeom>
        </p:spPr>
      </p:pic>
      <p:pic>
        <p:nvPicPr>
          <p:cNvPr id="3074" name="Picture 2" descr="C:\Users\Gözde\Desktop\TMO-PROJE-YARIŞMA-AFİŞ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598536" cy="5013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4 Resim" descr="muh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528537"/>
            <a:ext cx="1882520" cy="1882520"/>
          </a:xfrm>
          <a:prstGeom prst="rect">
            <a:avLst/>
          </a:prstGeom>
        </p:spPr>
      </p:pic>
      <p:pic>
        <p:nvPicPr>
          <p:cNvPr id="10" name="5 Resim" descr="ODA LOGO - Kop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50100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8050">
        <p14:ferris dir="l"/>
      </p:transition>
    </mc:Choice>
    <mc:Fallback xmlns="">
      <p:transition spd="slow" advClick="0" advTm="180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logo [Converted].t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051720" y="404664"/>
            <a:ext cx="4968552" cy="496855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-36004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tr-T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Bitirme </a:t>
            </a:r>
            <a:r>
              <a:rPr lang="tr-T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Yarışması ve Sergisi”</a:t>
            </a:r>
            <a:r>
              <a:rPr lang="tr-TR" sz="2400" dirty="0"/>
              <a:t> </a:t>
            </a:r>
            <a:r>
              <a:rPr lang="tr-TR" sz="2400" dirty="0" smtClean="0"/>
              <a:t>kazananları; </a:t>
            </a:r>
            <a:endParaRPr lang="tr-TR" sz="2400" dirty="0"/>
          </a:p>
        </p:txBody>
      </p:sp>
      <p:pic>
        <p:nvPicPr>
          <p:cNvPr id="11" name="10 Resim" descr="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63479"/>
            <a:ext cx="9144000" cy="1421905"/>
          </a:xfrm>
          <a:prstGeom prst="rect">
            <a:avLst/>
          </a:prstGeom>
        </p:spPr>
      </p:pic>
      <p:pic>
        <p:nvPicPr>
          <p:cNvPr id="8194" name="Picture 2" descr="E:\Slayt\tmo bursa şube\HAZİRAN 2017 iftar-proje yarışması\proje yarışması\19198439_10155533959091392_93288533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836712"/>
            <a:ext cx="3563888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E:\Slayt\tmo bursa şube\HAZİRAN 2017 iftar-proje yarışması\proje yarışması\19198627_10155533958996392_2075088479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563888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E:\Slayt\tmo bursa şube\HAZİRAN 2017 iftar-proje yarışması\proje yarışması\19239711_10155533958841392_223903208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563888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7 Metin kutusu"/>
          <p:cNvSpPr txBox="1"/>
          <p:nvPr/>
        </p:nvSpPr>
        <p:spPr>
          <a:xfrm>
            <a:off x="755576" y="3658518"/>
            <a:ext cx="157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Birincimiz</a:t>
            </a:r>
            <a:endParaRPr lang="tr-TR" sz="2400" dirty="0"/>
          </a:p>
        </p:txBody>
      </p:sp>
      <p:sp>
        <p:nvSpPr>
          <p:cNvPr id="13" name="7 Metin kutusu"/>
          <p:cNvSpPr txBox="1"/>
          <p:nvPr/>
        </p:nvSpPr>
        <p:spPr>
          <a:xfrm>
            <a:off x="6372200" y="5712766"/>
            <a:ext cx="171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Üçüncümüz</a:t>
            </a:r>
            <a:endParaRPr lang="tr-TR" sz="2400" dirty="0"/>
          </a:p>
        </p:txBody>
      </p:sp>
      <p:sp>
        <p:nvSpPr>
          <p:cNvPr id="14" name="7 Metin kutusu"/>
          <p:cNvSpPr txBox="1"/>
          <p:nvPr/>
        </p:nvSpPr>
        <p:spPr>
          <a:xfrm>
            <a:off x="6848636" y="3645024"/>
            <a:ext cx="157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İkincimiz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981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814">
        <p:checker/>
      </p:transition>
    </mc:Choice>
    <mc:Fallback xmlns="">
      <p:transition spd="slow" advClick="0" advTm="181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logo [Converted].t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051720" y="404664"/>
            <a:ext cx="4968552" cy="496855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-36004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tr-T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Bitirme </a:t>
            </a:r>
            <a:r>
              <a:rPr lang="tr-T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Yarışması ve Sergisi”</a:t>
            </a:r>
            <a:r>
              <a:rPr lang="tr-TR" sz="2400" dirty="0"/>
              <a:t> </a:t>
            </a:r>
            <a:r>
              <a:rPr lang="tr-TR" sz="2400" dirty="0" smtClean="0"/>
              <a:t>kazananları; </a:t>
            </a:r>
            <a:endParaRPr lang="tr-TR" sz="2400" dirty="0"/>
          </a:p>
        </p:txBody>
      </p:sp>
      <p:pic>
        <p:nvPicPr>
          <p:cNvPr id="11" name="10 Resim" descr="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63479"/>
            <a:ext cx="9144000" cy="1421905"/>
          </a:xfrm>
          <a:prstGeom prst="rect">
            <a:avLst/>
          </a:prstGeom>
        </p:spPr>
      </p:pic>
      <p:pic>
        <p:nvPicPr>
          <p:cNvPr id="9218" name="Picture 2" descr="E:\Slayt\tmo bursa şube\HAZİRAN 2017 iftar-proje yarışması\proje yarışması\19206420_10155533959201392_168437071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4" y="908720"/>
            <a:ext cx="7224803" cy="5418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58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54">
        <p:checker/>
      </p:transition>
    </mc:Choice>
    <mc:Fallback xmlns="">
      <p:transition spd="slow" advClick="0" advTm="35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4400" dirty="0" smtClean="0">
                <a:latin typeface="Comic Sans MS" pitchFamily="66" charset="0"/>
              </a:rPr>
              <a:t>Bilimsel </a:t>
            </a:r>
            <a:r>
              <a:rPr lang="tr-TR" sz="4400" dirty="0">
                <a:latin typeface="Comic Sans MS" pitchFamily="66" charset="0"/>
              </a:rPr>
              <a:t>etkinlikler çoğu zaman çok pahalı olmasına karşılık oda üyelerine belli indirimlerle sunulmaktadır.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pic>
        <p:nvPicPr>
          <p:cNvPr id="8" name="7 Resim" descr="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36095"/>
            <a:ext cx="9144000" cy="142190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391249" y="172564"/>
            <a:ext cx="83529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alibri" pitchFamily="34" charset="0"/>
              </a:rPr>
              <a:t>ÖĞRENCİ ÜYELERİMİZİN TALEPLERİ DOĞRULTUSUNDA 2017 YILI YAZ DÖNEMİ VE DÖNEM İÇİ STAJLARINI TAMAMLAMALARI İÇİN YARDIMCI OLDUK.</a:t>
            </a:r>
          </a:p>
          <a:p>
            <a:pPr algn="ctr"/>
            <a:endParaRPr lang="tr-TR" sz="2400" dirty="0" smtClean="0">
              <a:latin typeface="Calibri" pitchFamily="34" charset="0"/>
            </a:endParaRPr>
          </a:p>
          <a:p>
            <a:pPr algn="ctr"/>
            <a:r>
              <a:rPr lang="tr-TR" sz="2400" dirty="0" smtClean="0">
                <a:latin typeface="Calibri" pitchFamily="34" charset="0"/>
              </a:rPr>
              <a:t>TEKSTİL FİRMALARI İLE GÖRÜŞMELERİMİZ SONUCU </a:t>
            </a:r>
          </a:p>
          <a:p>
            <a:pPr algn="ctr"/>
            <a:r>
              <a:rPr lang="tr-T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36</a:t>
            </a:r>
            <a:r>
              <a:rPr lang="tr-TR" sz="2400" dirty="0" smtClean="0">
                <a:latin typeface="Calibri" pitchFamily="34" charset="0"/>
              </a:rPr>
              <a:t> KİŞİLİK KONTENJAN SAĞLADIK.</a:t>
            </a:r>
          </a:p>
          <a:p>
            <a:pPr algn="ctr"/>
            <a:endParaRPr lang="tr-TR" sz="2400" dirty="0" smtClean="0">
              <a:latin typeface="Calibri" pitchFamily="34" charset="0"/>
            </a:endParaRPr>
          </a:p>
          <a:p>
            <a:pPr algn="ctr"/>
            <a:r>
              <a:rPr lang="tr-TR" sz="2400" dirty="0" smtClean="0">
                <a:latin typeface="Calibri" pitchFamily="34" charset="0"/>
              </a:rPr>
              <a:t>AYIRDIKLARI KONTENJAN SAYISI VE İLGİLERİ İÇİN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alibri" pitchFamily="34" charset="0"/>
              </a:rPr>
              <a:t>	</a:t>
            </a: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ANİPEK TEKSTİL’E		</a:t>
            </a:r>
            <a:r>
              <a:rPr lang="tr-T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NERGİS </a:t>
            </a: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TEKSTİL’E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BERTEKS TEKSTİL’E		 RB KARESİ TEKSTİL’E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COATS TEKSTİL’E		 SAYDAM TEKSTİL’E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HARPUT HOLDİNG’E		 YEŞİM TEKSTİL’E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İPEK İŞ MENSUCAT’A		 YILMAZ İPEK TEKSTİL’E</a:t>
            </a:r>
            <a:endParaRPr lang="tr-TR" sz="2400" dirty="0" smtClean="0">
              <a:latin typeface="Calibri" pitchFamily="34" charset="0"/>
            </a:endParaRPr>
          </a:p>
          <a:p>
            <a:r>
              <a:rPr lang="tr-TR" sz="2400" dirty="0" smtClean="0">
                <a:latin typeface="Calibri" pitchFamily="34" charset="0"/>
              </a:rPr>
              <a:t>			TEŞEKKÜR EDİYORUZ.</a:t>
            </a:r>
          </a:p>
          <a:p>
            <a:pPr algn="ctr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331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9082">
        <p:checker/>
      </p:transition>
    </mc:Choice>
    <mc:Fallback xmlns="">
      <p:transition spd="slow" advClick="0" advTm="2908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tr-TR" sz="4400" dirty="0" smtClean="0">
                <a:latin typeface="Comic Sans MS" pitchFamily="66" charset="0"/>
              </a:rPr>
              <a:t>Odamız </a:t>
            </a:r>
            <a:r>
              <a:rPr lang="tr-TR" sz="4400" dirty="0">
                <a:latin typeface="Comic Sans MS" pitchFamily="66" charset="0"/>
              </a:rPr>
              <a:t>kariyer ilanları servisi ile, iş arayan üyelerine destek olmakta ve Tekstil Mühendisi arayan firmalara da yardımcı olmaktadır.</a:t>
            </a:r>
          </a:p>
          <a:p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4000" dirty="0" smtClean="0">
                <a:latin typeface="Comic Sans MS" pitchFamily="66" charset="0"/>
              </a:rPr>
              <a:t>Odamızın </a:t>
            </a:r>
            <a:r>
              <a:rPr lang="tr-TR" sz="4000" dirty="0">
                <a:latin typeface="Comic Sans MS" pitchFamily="66" charset="0"/>
              </a:rPr>
              <a:t>resmi internet sitesi olan </a:t>
            </a:r>
            <a:r>
              <a:rPr lang="tr-TR" sz="4000" dirty="0">
                <a:solidFill>
                  <a:srgbClr val="0070C0"/>
                </a:solidFill>
                <a:latin typeface="Comic Sans MS" pitchFamily="66" charset="0"/>
              </a:rPr>
              <a:t>tmo.org.tr</a:t>
            </a:r>
            <a:r>
              <a:rPr lang="tr-TR" sz="4000" dirty="0">
                <a:latin typeface="Comic Sans MS" pitchFamily="66" charset="0"/>
              </a:rPr>
              <a:t> adresindeki Kariyer Servisi </a:t>
            </a:r>
            <a:r>
              <a:rPr lang="tr-TR" sz="4000" dirty="0" smtClean="0">
                <a:latin typeface="Comic Sans MS" pitchFamily="66" charset="0"/>
              </a:rPr>
              <a:t>bölümünde, mail grubumuzda ve Facebook sayfamızda tekstil </a:t>
            </a:r>
            <a:r>
              <a:rPr lang="tr-TR" sz="4000" dirty="0">
                <a:latin typeface="Comic Sans MS" pitchFamily="66" charset="0"/>
              </a:rPr>
              <a:t>mühendisi veya deri mühendisi arayan firmaların ilanlarını ücretsiz olarak </a:t>
            </a:r>
            <a:r>
              <a:rPr lang="tr-TR" sz="4000" dirty="0" smtClean="0">
                <a:latin typeface="Comic Sans MS" pitchFamily="66" charset="0"/>
              </a:rPr>
              <a:t>yayınlamaktadır.</a:t>
            </a:r>
            <a:endParaRPr lang="tr-TR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b="1" dirty="0" smtClean="0">
                <a:latin typeface="Berlin Sans FB Demi" pitchFamily="34" charset="0"/>
              </a:rPr>
              <a:t>NEDEN </a:t>
            </a:r>
            <a:r>
              <a:rPr lang="tr-TR" sz="7200" b="1" dirty="0" smtClean="0">
                <a:solidFill>
                  <a:srgbClr val="FF0000"/>
                </a:solidFill>
                <a:latin typeface="Berlin Sans FB Demi" pitchFamily="34" charset="0"/>
              </a:rPr>
              <a:t>TMO</a:t>
            </a:r>
            <a:endParaRPr lang="tr-TR" sz="72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cap="all" dirty="0" smtClean="0"/>
              <a:t>  </a:t>
            </a:r>
          </a:p>
          <a:p>
            <a:pPr>
              <a:buNone/>
            </a:pPr>
            <a:r>
              <a:rPr lang="tr-TR" sz="4400" cap="all" dirty="0" smtClean="0"/>
              <a:t> </a:t>
            </a:r>
          </a:p>
          <a:p>
            <a:pPr algn="ctr">
              <a:buNone/>
            </a:pPr>
            <a:r>
              <a:rPr lang="tr-TR" sz="4400" cap="all" dirty="0" smtClean="0"/>
              <a:t>   </a:t>
            </a:r>
            <a:r>
              <a:rPr lang="tr-TR" sz="4800" b="1" cap="all" dirty="0" err="1" smtClean="0">
                <a:solidFill>
                  <a:srgbClr val="FF0000"/>
                </a:solidFill>
              </a:rPr>
              <a:t>T</a:t>
            </a:r>
            <a:r>
              <a:rPr lang="tr-TR" sz="4800" cap="all" dirty="0" err="1" smtClean="0"/>
              <a:t>ekstİl</a:t>
            </a:r>
            <a:r>
              <a:rPr lang="tr-TR" sz="4800" cap="all" dirty="0" smtClean="0"/>
              <a:t> </a:t>
            </a:r>
            <a:r>
              <a:rPr lang="tr-TR" sz="4800" b="1" cap="all" dirty="0" err="1" smtClean="0">
                <a:solidFill>
                  <a:srgbClr val="FF0000"/>
                </a:solidFill>
              </a:rPr>
              <a:t>M</a:t>
            </a:r>
            <a:r>
              <a:rPr lang="tr-TR" sz="4800" cap="all" dirty="0" err="1" smtClean="0"/>
              <a:t>ühendİsİ</a:t>
            </a:r>
            <a:r>
              <a:rPr lang="tr-TR" sz="4800" cap="all" dirty="0" smtClean="0"/>
              <a:t> </a:t>
            </a:r>
            <a:r>
              <a:rPr lang="tr-TR" sz="4800" b="1" cap="all" dirty="0" smtClean="0">
                <a:solidFill>
                  <a:srgbClr val="FF0000"/>
                </a:solidFill>
              </a:rPr>
              <a:t>o</a:t>
            </a:r>
            <a:r>
              <a:rPr lang="tr-TR" sz="4800" cap="all" dirty="0" smtClean="0"/>
              <a:t>lacaksan</a:t>
            </a:r>
            <a:endParaRPr lang="tr-TR" sz="4800" dirty="0" smtClean="0"/>
          </a:p>
          <a:p>
            <a:pPr algn="ctr">
              <a:buNone/>
            </a:pPr>
            <a:r>
              <a:rPr lang="tr-TR" sz="4800" b="1" cap="all" dirty="0" err="1" smtClean="0">
                <a:solidFill>
                  <a:srgbClr val="FF0000"/>
                </a:solidFill>
              </a:rPr>
              <a:t>T</a:t>
            </a:r>
            <a:r>
              <a:rPr lang="tr-TR" sz="4800" cap="all" dirty="0" err="1" smtClean="0"/>
              <a:t>a</a:t>
            </a:r>
            <a:r>
              <a:rPr lang="tr-TR" sz="4800" b="1" cap="all" dirty="0" err="1" smtClean="0">
                <a:solidFill>
                  <a:srgbClr val="FF0000"/>
                </a:solidFill>
              </a:rPr>
              <a:t>M</a:t>
            </a:r>
            <a:r>
              <a:rPr lang="tr-TR" sz="4800" cap="all" dirty="0" smtClean="0"/>
              <a:t> </a:t>
            </a:r>
            <a:r>
              <a:rPr lang="tr-TR" sz="4800" b="1" cap="all" dirty="0" smtClean="0">
                <a:solidFill>
                  <a:srgbClr val="FF0000"/>
                </a:solidFill>
              </a:rPr>
              <a:t>O</a:t>
            </a:r>
            <a:r>
              <a:rPr lang="tr-TR" sz="4800" cap="all" dirty="0" smtClean="0"/>
              <a:t>l.</a:t>
            </a:r>
            <a:endParaRPr lang="tr-TR" sz="4800" dirty="0" smtClean="0"/>
          </a:p>
          <a:p>
            <a:endParaRPr lang="tr-T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0120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4000" dirty="0" smtClean="0">
                <a:latin typeface="Comic Sans MS" pitchFamily="66" charset="0"/>
              </a:rPr>
              <a:t>Şu </a:t>
            </a:r>
            <a:r>
              <a:rPr lang="tr-TR" sz="4000" dirty="0">
                <a:latin typeface="Comic Sans MS" pitchFamily="66" charset="0"/>
              </a:rPr>
              <a:t>anda oda üyeliği şartı aranmayan bir e-posta grubumuz bulunmaktadır. Bu grupta gurup üyeleri, mesleki ve sosyal konularda paylaşımlarda bulunmaktadır. Önümüzdeki dönemde  kurulacak ve mesleki paylaşımların olacağı seçkin e-posta grubumuza sadece </a:t>
            </a:r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TMO</a:t>
            </a:r>
            <a:r>
              <a:rPr lang="tr-TR" sz="4000" dirty="0">
                <a:latin typeface="Comic Sans MS" pitchFamily="66" charset="0"/>
              </a:rPr>
              <a:t> üyeleri katılabilecektir.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77272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4000" dirty="0" smtClean="0">
                <a:latin typeface="Comic Sans MS" pitchFamily="66" charset="0"/>
              </a:rPr>
              <a:t>Oda </a:t>
            </a:r>
            <a:r>
              <a:rPr lang="tr-TR" sz="4000" dirty="0">
                <a:latin typeface="Comic Sans MS" pitchFamily="66" charset="0"/>
              </a:rPr>
              <a:t>olarak, Serbest Tekstil Müşavirliği olarak adlandırılan yeni bir çalışma alanı oluşturulması konusunda çalışılmaktadır. Tekstil mühendisi çalıştırmayan, ancak tekstil alanında ihracat/ithalat faaliyeti gösteren firmaların, bu faaliyetlerini serbest tekstil müşavirlerine onaylatması için çalışmalar sürdürülmektedir.</a:t>
            </a:r>
          </a:p>
          <a:p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73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r-TR" sz="73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73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AMAÇ</a:t>
            </a:r>
            <a:r>
              <a:rPr lang="tr-TR" sz="73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r-TR" sz="73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4000" dirty="0">
                <a:latin typeface="Comic Sans MS" pitchFamily="66" charset="0"/>
              </a:rPr>
              <a:t>Gündemdeki konular ile ilgili ve onlara ek olarak daha pek çok değişik öneriler, beklentiler ve yaptırımlar ortaya çıkacaktır.</a:t>
            </a:r>
          </a:p>
          <a:p>
            <a:pPr algn="ctr">
              <a:buNone/>
            </a:pPr>
            <a:r>
              <a:rPr lang="tr-TR" sz="4000" dirty="0">
                <a:latin typeface="Comic Sans MS" pitchFamily="66" charset="0"/>
              </a:rPr>
              <a:t>Amacımız, daha çok katılımcı ve sorgulayıcı </a:t>
            </a:r>
            <a:r>
              <a:rPr lang="tr-TR" sz="4000" dirty="0" smtClean="0">
                <a:latin typeface="Comic Sans MS" pitchFamily="66" charset="0"/>
              </a:rPr>
              <a:t>meslektaşımıza </a:t>
            </a:r>
            <a:r>
              <a:rPr lang="tr-TR" sz="4000" dirty="0">
                <a:latin typeface="Comic Sans MS" pitchFamily="66" charset="0"/>
              </a:rPr>
              <a:t>ulaşabilmek ve güçlü bir meslek örgütlülüğünü gerçekleştirebilmektir. Bu sürece, her bir tekstil mühendisinin desteğini ve aktif katılımını bekliyoruz.</a:t>
            </a:r>
          </a:p>
          <a:p>
            <a:pPr>
              <a:buNone/>
            </a:pP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MO BURSA\Bursa Sube\LOGO\logo [Converted]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6120680" cy="6120680"/>
          </a:xfrm>
          <a:prstGeom prst="rect">
            <a:avLst/>
          </a:prstGeom>
          <a:noFill/>
        </p:spPr>
      </p:pic>
      <p:sp>
        <p:nvSpPr>
          <p:cNvPr id="5" name="1 Altbilgi Yer Tutucusu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</a:rPr>
              <a:t>TEKSTİL MÜHENDİSLERİ ODASI / www.tmo.</a:t>
            </a:r>
            <a:r>
              <a:rPr lang="tr-TR" b="1" dirty="0" err="1" smtClean="0">
                <a:solidFill>
                  <a:schemeClr val="tx1"/>
                </a:solidFill>
              </a:rPr>
              <a:t>org.tr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251520" y="2060848"/>
            <a:ext cx="84433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Tekstil </a:t>
            </a:r>
          </a:p>
          <a:p>
            <a:pPr algn="ctr"/>
            <a:r>
              <a:rPr lang="tr-TR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Mühendisleri Odası Nedir?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Her </a:t>
            </a:r>
            <a:r>
              <a:rPr lang="tr-TR" dirty="0">
                <a:latin typeface="Comic Sans MS" pitchFamily="66" charset="0"/>
              </a:rPr>
              <a:t>meslek grubu kendi içinde dayanışmak, </a:t>
            </a:r>
            <a:r>
              <a:rPr lang="tr-TR" dirty="0" smtClean="0">
                <a:latin typeface="Comic Sans MS" pitchFamily="66" charset="0"/>
              </a:rPr>
              <a:t>birlik olup </a:t>
            </a:r>
            <a:r>
              <a:rPr lang="tr-TR" dirty="0">
                <a:latin typeface="Comic Sans MS" pitchFamily="66" charset="0"/>
              </a:rPr>
              <a:t>sesini duyurabilmek amacıyla bir araya gelmiş ve sivil toplum kuruluşları oluşturmuşlardır. 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Tekstil </a:t>
            </a:r>
            <a:r>
              <a:rPr lang="tr-TR" dirty="0">
                <a:latin typeface="Comic Sans MS" pitchFamily="66" charset="0"/>
              </a:rPr>
              <a:t>mühendisliğini temsil eden sivil toplum kuruluşu, </a:t>
            </a:r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TMMOB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(Türk Mimar ve Mühendis Odaları Birliği)</a:t>
            </a:r>
            <a:r>
              <a:rPr lang="tr-TR" dirty="0">
                <a:latin typeface="Comic Sans MS" pitchFamily="66" charset="0"/>
              </a:rPr>
              <a:t> bünyesinde yer alan, anayasa'nın 135. maddesinde tanımlanan, kamu kurumu niteliğinde bir meslek kuruluşu olan </a:t>
            </a:r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TEKSTİL MÜHENDİSLERİ </a:t>
            </a:r>
            <a:r>
              <a:rPr lang="tr-TR" b="1" dirty="0" err="1">
                <a:solidFill>
                  <a:srgbClr val="FF0000"/>
                </a:solidFill>
                <a:latin typeface="Comic Sans MS" pitchFamily="66" charset="0"/>
              </a:rPr>
              <a:t>ODASI</a:t>
            </a:r>
            <a:r>
              <a:rPr lang="tr-TR" dirty="0" err="1">
                <a:latin typeface="Comic Sans MS" pitchFamily="66" charset="0"/>
              </a:rPr>
              <a:t>’dır</a:t>
            </a:r>
            <a:r>
              <a:rPr lang="tr-TR" dirty="0">
                <a:latin typeface="Comic Sans MS" pitchFamily="66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0" y="476672"/>
            <a:ext cx="8957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TEKSTİL MÜHENDİSLERİ 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ODASI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1662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4700" dirty="0" smtClean="0">
                <a:latin typeface="Comic Sans MS" pitchFamily="66" charset="0"/>
              </a:rPr>
              <a:t>Kanunlarımıza </a:t>
            </a:r>
            <a:r>
              <a:rPr lang="tr-TR" sz="4700" dirty="0">
                <a:latin typeface="Comic Sans MS" pitchFamily="66" charset="0"/>
              </a:rPr>
              <a:t>göre üniversitelerin TEKSTİL MÜHENDİSLİĞİ bölümlerinden mezun olmuş diploma sahibi kişiler ülkemiz sınırları içinde mesleğini icra ve mesleki </a:t>
            </a:r>
            <a:r>
              <a:rPr lang="tr-TR" sz="4700" dirty="0" smtClean="0">
                <a:latin typeface="Comic Sans MS" pitchFamily="66" charset="0"/>
              </a:rPr>
              <a:t>unvanını </a:t>
            </a:r>
            <a:r>
              <a:rPr lang="tr-TR" sz="4700" dirty="0">
                <a:latin typeface="Comic Sans MS" pitchFamily="66" charset="0"/>
              </a:rPr>
              <a:t>kullanma hakkını, </a:t>
            </a:r>
            <a:r>
              <a:rPr lang="tr-TR" sz="4700" b="1" dirty="0">
                <a:solidFill>
                  <a:srgbClr val="FF0000"/>
                </a:solidFill>
                <a:latin typeface="Comic Sans MS" pitchFamily="66" charset="0"/>
              </a:rPr>
              <a:t>TMMOB TMO </a:t>
            </a:r>
            <a:r>
              <a:rPr lang="tr-TR" sz="4700" dirty="0">
                <a:latin typeface="Comic Sans MS" pitchFamily="66" charset="0"/>
              </a:rPr>
              <a:t>(Tekstil Mühendisleri Odası)’</a:t>
            </a:r>
            <a:r>
              <a:rPr lang="tr-TR" sz="4700" dirty="0" err="1">
                <a:latin typeface="Comic Sans MS" pitchFamily="66" charset="0"/>
              </a:rPr>
              <a:t>na</a:t>
            </a:r>
            <a:r>
              <a:rPr lang="tr-TR" sz="4700" dirty="0">
                <a:latin typeface="Comic Sans MS" pitchFamily="66" charset="0"/>
              </a:rPr>
              <a:t> üye olup sicil numarası alarak elde </a:t>
            </a:r>
            <a:r>
              <a:rPr lang="tr-TR" sz="4700" dirty="0" smtClean="0">
                <a:latin typeface="Comic Sans MS" pitchFamily="66" charset="0"/>
              </a:rPr>
              <a:t>ederler.</a:t>
            </a:r>
          </a:p>
          <a:p>
            <a:pPr algn="ctr">
              <a:buNone/>
            </a:pPr>
            <a:r>
              <a:rPr lang="tr-TR" sz="4700" dirty="0" err="1" smtClean="0">
                <a:solidFill>
                  <a:srgbClr val="FF0000"/>
                </a:solidFill>
                <a:latin typeface="Comic Sans MS" pitchFamily="66" charset="0"/>
              </a:rPr>
              <a:t>Not:Aktif</a:t>
            </a:r>
            <a:r>
              <a:rPr lang="tr-TR" sz="4700" dirty="0" smtClean="0">
                <a:solidFill>
                  <a:srgbClr val="FF0000"/>
                </a:solidFill>
                <a:latin typeface="Comic Sans MS" pitchFamily="66" charset="0"/>
              </a:rPr>
              <a:t> üye sayımız 386</a:t>
            </a:r>
          </a:p>
          <a:p>
            <a:pPr algn="ctr">
              <a:buNone/>
            </a:pPr>
            <a:r>
              <a:rPr lang="tr-TR" sz="4700" dirty="0" smtClean="0">
                <a:solidFill>
                  <a:srgbClr val="FF0000"/>
                </a:solidFill>
                <a:latin typeface="Comic Sans MS" pitchFamily="66" charset="0"/>
              </a:rPr>
              <a:t>Öğrenci üye sayımız 225</a:t>
            </a:r>
            <a:endParaRPr lang="tr-TR" sz="47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-180527" y="1916832"/>
            <a:ext cx="932452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8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Neden </a:t>
            </a:r>
            <a:endParaRPr lang="tr-TR" sz="6800" b="1" u="sng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68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Odamıza </a:t>
            </a:r>
            <a:r>
              <a:rPr lang="tr-TR" sz="68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Üye Olmalıyız?</a:t>
            </a:r>
            <a:endParaRPr lang="tr-TR" sz="6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4800" dirty="0" smtClean="0">
                <a:latin typeface="Comic Sans MS" pitchFamily="66" charset="0"/>
              </a:rPr>
              <a:t>Tekstil </a:t>
            </a:r>
            <a:r>
              <a:rPr lang="tr-TR" sz="4800" dirty="0">
                <a:latin typeface="Comic Sans MS" pitchFamily="66" charset="0"/>
              </a:rPr>
              <a:t>Mühendisi </a:t>
            </a:r>
            <a:r>
              <a:rPr lang="tr-TR" sz="4800" dirty="0" err="1">
                <a:latin typeface="Comic Sans MS" pitchFamily="66" charset="0"/>
              </a:rPr>
              <a:t>ünvanının</a:t>
            </a:r>
            <a:r>
              <a:rPr lang="tr-TR" sz="4800" dirty="0">
                <a:latin typeface="Comic Sans MS" pitchFamily="66" charset="0"/>
              </a:rPr>
              <a:t> kullanıldığı kurum içi ve kurumlar arası işlemlerde, oda üyesi olmadan bu </a:t>
            </a:r>
            <a:r>
              <a:rPr lang="tr-TR" sz="4800" dirty="0" err="1">
                <a:latin typeface="Comic Sans MS" pitchFamily="66" charset="0"/>
              </a:rPr>
              <a:t>ünvanın</a:t>
            </a:r>
            <a:r>
              <a:rPr lang="tr-TR" sz="4800" dirty="0">
                <a:latin typeface="Comic Sans MS" pitchFamily="66" charset="0"/>
              </a:rPr>
              <a:t> kullanılması yasa dışıdır ve cezai yaptırımı vardır.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07504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4000" dirty="0" smtClean="0">
                <a:latin typeface="Comic Sans MS" pitchFamily="66" charset="0"/>
              </a:rPr>
              <a:t>Her </a:t>
            </a:r>
            <a:r>
              <a:rPr lang="tr-TR" sz="4000" dirty="0">
                <a:latin typeface="Comic Sans MS" pitchFamily="66" charset="0"/>
              </a:rPr>
              <a:t>Tekstil Mühendisi, kendi mesleki haklarını korumak gibi doğal bir hakka sahiptir. Hakların etkin şekilde kullanılabilmesi ve bu anlamda güç sağlamak için birlikte hareket edilmesi, yasalara göre sadece </a:t>
            </a:r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TMO</a:t>
            </a:r>
            <a:r>
              <a:rPr lang="tr-TR" sz="4000" dirty="0">
                <a:latin typeface="Comic Sans MS" pitchFamily="66" charset="0"/>
              </a:rPr>
              <a:t> çatısı altında olabilmektedir.</a:t>
            </a:r>
          </a:p>
          <a:p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[Converted]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59632" y="188640"/>
            <a:ext cx="6408712" cy="640871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2920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4300" dirty="0" smtClean="0">
                <a:latin typeface="Comic Sans MS" pitchFamily="66" charset="0"/>
              </a:rPr>
              <a:t>Tekstil </a:t>
            </a:r>
            <a:r>
              <a:rPr lang="tr-TR" sz="4300" dirty="0">
                <a:latin typeface="Comic Sans MS" pitchFamily="66" charset="0"/>
              </a:rPr>
              <a:t>Mühendisi olarak bilirkişilik yapmak, </a:t>
            </a:r>
            <a:r>
              <a:rPr lang="tr-TR" sz="4300" b="1" dirty="0">
                <a:solidFill>
                  <a:srgbClr val="FF0000"/>
                </a:solidFill>
                <a:latin typeface="Comic Sans MS" pitchFamily="66" charset="0"/>
              </a:rPr>
              <a:t>TMO</a:t>
            </a:r>
            <a:r>
              <a:rPr lang="tr-TR" sz="4300" dirty="0">
                <a:latin typeface="Comic Sans MS" pitchFamily="66" charset="0"/>
              </a:rPr>
              <a:t> üyesi olmayı ve yine </a:t>
            </a:r>
            <a:r>
              <a:rPr lang="tr-TR" sz="4300" b="1" dirty="0">
                <a:solidFill>
                  <a:srgbClr val="FF0000"/>
                </a:solidFill>
                <a:latin typeface="Comic Sans MS" pitchFamily="66" charset="0"/>
              </a:rPr>
              <a:t>TMO</a:t>
            </a:r>
            <a:r>
              <a:rPr lang="tr-TR" sz="4300" dirty="0">
                <a:latin typeface="Comic Sans MS" pitchFamily="66" charset="0"/>
              </a:rPr>
              <a:t> tarafından düzenlenen bilirkişilik eğitiminin sertifikasını almış olmayı gerektirir. Bilirkişilik bir kişisel gelir kaynağıdır</a:t>
            </a:r>
            <a:r>
              <a:rPr lang="tr-TR" sz="4300" dirty="0" smtClean="0">
                <a:latin typeface="Comic Sans MS" pitchFamily="66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tr-TR" sz="4300" dirty="0" smtClean="0">
                <a:latin typeface="Comic Sans MS" pitchFamily="66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tr-TR" sz="4300" dirty="0" smtClean="0">
                <a:latin typeface="Comic Sans MS" pitchFamily="66" charset="0"/>
              </a:rPr>
              <a:t>Tekstil </a:t>
            </a:r>
            <a:r>
              <a:rPr lang="tr-TR" sz="4300" dirty="0">
                <a:latin typeface="Comic Sans MS" pitchFamily="66" charset="0"/>
              </a:rPr>
              <a:t>ile ilgili hukuki konularda deneyimli </a:t>
            </a:r>
            <a:r>
              <a:rPr lang="tr-TR" sz="4300" dirty="0" smtClean="0">
                <a:latin typeface="Comic Sans MS" pitchFamily="66" charset="0"/>
              </a:rPr>
              <a:t>meslektaşlarımızın </a:t>
            </a:r>
            <a:r>
              <a:rPr lang="tr-TR" sz="4300" dirty="0">
                <a:latin typeface="Comic Sans MS" pitchFamily="66" charset="0"/>
              </a:rPr>
              <a:t>bilirkişi olarak davet edilmesi için, adli kurumlarla çalışmalarımız sürmektedir. Ancak bu konuda amacımıza ulaşabilmemiz, üye sayısı fazla olan güçlü bir oda olmamızın yaratacağı daha büyük etki ile, daha hızlı olacaktır.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600</Words>
  <Application>Microsoft Office PowerPoint</Application>
  <PresentationFormat>Ekran Gösterisi (4:3)</PresentationFormat>
  <Paragraphs>56</Paragraphs>
  <Slides>23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Berlin Sans FB Demi</vt:lpstr>
      <vt:lpstr>Calibri</vt:lpstr>
      <vt:lpstr>Comic Sans MS</vt:lpstr>
      <vt:lpstr>Wingdings</vt:lpstr>
      <vt:lpstr>Ofis Teması</vt:lpstr>
      <vt:lpstr>PowerPoint Sunusu</vt:lpstr>
      <vt:lpstr>NEDEN TMO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AMAÇ 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tmo</dc:creator>
  <cp:lastModifiedBy>Fusun EKREN</cp:lastModifiedBy>
  <cp:revision>24</cp:revision>
  <dcterms:created xsi:type="dcterms:W3CDTF">2014-12-23T12:54:31Z</dcterms:created>
  <dcterms:modified xsi:type="dcterms:W3CDTF">2017-12-06T08:37:49Z</dcterms:modified>
</cp:coreProperties>
</file>