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2A1A2-79F4-4BB7-AAD5-274F6AD46AB9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EF64F-FD7C-4901-9B5E-E8A7C641F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3571900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Segoe Print" pitchFamily="2" charset="0"/>
                <a:cs typeface="Arial" pitchFamily="34" charset="0"/>
              </a:rPr>
              <a:t>ÜNİVERSİTE ÖĞRENCİLERİNE, 40 YILIN TECRÜBELERİNDEN DAMITILMIŞ ALTIN ÖĞÜTLER</a:t>
            </a:r>
            <a:endParaRPr lang="tr-TR" b="1" dirty="0">
              <a:latin typeface="Segoe Print" pitchFamily="2" charset="0"/>
              <a:cs typeface="Arial" pitchFamily="34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5000628" y="5286388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Segoe Print" pitchFamily="2" charset="0"/>
              </a:rPr>
              <a:t>OSMAN SEYHAN</a:t>
            </a:r>
            <a:endParaRPr lang="tr-TR" sz="3200" b="1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5791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tr-TR" b="1" dirty="0" smtClean="0">
              <a:latin typeface="Segoe Print" pitchFamily="2" charset="0"/>
            </a:endParaRPr>
          </a:p>
          <a:p>
            <a:pPr algn="ctr">
              <a:buNone/>
            </a:pPr>
            <a:r>
              <a:rPr lang="tr-TR" sz="5900" b="1" dirty="0" smtClean="0">
                <a:latin typeface="Segoe Print" pitchFamily="2" charset="0"/>
              </a:rPr>
              <a:t>İŞ'İN USTASI</a:t>
            </a:r>
          </a:p>
          <a:p>
            <a:pPr lvl="1"/>
            <a:r>
              <a:rPr lang="tr-TR" sz="4200" dirty="0" smtClean="0">
                <a:latin typeface="Segoe Print" pitchFamily="2" charset="0"/>
              </a:rPr>
              <a:t>İŞ'TE USTA;TİCARİ VEYA SANAYİ PİYASALARDAN EDİNİLİR..</a:t>
            </a:r>
          </a:p>
          <a:p>
            <a:pPr lvl="1"/>
            <a:r>
              <a:rPr lang="tr-TR" sz="4200" dirty="0" smtClean="0">
                <a:latin typeface="Segoe Print" pitchFamily="2" charset="0"/>
              </a:rPr>
              <a:t>TİCARİ YADA SANAYİ İŞ‘İ İLE İLGİLİ İNCELİKLERİ, PÜF NOKTALARINA KADAR ÖĞRETİR..</a:t>
            </a:r>
          </a:p>
          <a:p>
            <a:pPr lvl="1">
              <a:buNone/>
            </a:pPr>
            <a:endParaRPr lang="tr-TR" sz="3200" dirty="0" smtClean="0">
              <a:latin typeface="Segoe Print" pitchFamily="2" charset="0"/>
            </a:endParaRPr>
          </a:p>
          <a:p>
            <a:pPr lvl="1">
              <a:buNone/>
            </a:pPr>
            <a:endParaRPr lang="tr-TR" sz="3200" dirty="0" smtClean="0">
              <a:latin typeface="Segoe Print" pitchFamily="2" charset="0"/>
            </a:endParaRPr>
          </a:p>
          <a:p>
            <a:pPr lvl="1">
              <a:buNone/>
            </a:pPr>
            <a:endParaRPr lang="tr-TR" sz="3200" dirty="0" smtClean="0">
              <a:latin typeface="Segoe Print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3400" dirty="0" smtClean="0">
                <a:latin typeface="Segoe Print" pitchFamily="2" charset="0"/>
              </a:rPr>
              <a:t>HER İKİ USTA İLE; MUNTAZAM OLARAK AYDA BİR VEYA İKİ KEZ GÖRÜŞÜLÜR...</a:t>
            </a:r>
          </a:p>
          <a:p>
            <a:pPr>
              <a:buFont typeface="Wingdings" pitchFamily="2" charset="2"/>
              <a:buChar char="v"/>
            </a:pPr>
            <a:r>
              <a:rPr lang="tr-TR" sz="3400" dirty="0" smtClean="0">
                <a:latin typeface="Segoe Print" pitchFamily="2" charset="0"/>
              </a:rPr>
              <a:t>ÇIRAK NE KADAR İSTEKLİ VE TALEPKARSA; GELİŞİMİ O KADAR HIZLI OLUR..</a:t>
            </a: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endParaRPr lang="tr-TR" sz="3400" dirty="0" smtClean="0">
              <a:latin typeface="Segoe Print" pitchFamily="2" charset="0"/>
            </a:endParaRPr>
          </a:p>
          <a:p>
            <a:pPr algn="ctr">
              <a:buNone/>
            </a:pPr>
            <a:r>
              <a:rPr lang="tr-TR" sz="3400" dirty="0" smtClean="0">
                <a:latin typeface="Segoe Print" pitchFamily="2" charset="0"/>
              </a:rPr>
              <a:t>	PEKİ USTALAR NASIL BULUNUR??</a:t>
            </a:r>
          </a:p>
          <a:p>
            <a:pPr algn="ctr">
              <a:buNone/>
            </a:pPr>
            <a:r>
              <a:rPr lang="tr-TR" sz="3400" dirty="0" smtClean="0">
                <a:latin typeface="Segoe Print" pitchFamily="2" charset="0"/>
              </a:rPr>
              <a:t>	CEVABI ŞU ATASÖZÜNDE SAKLIDIR:</a:t>
            </a:r>
          </a:p>
          <a:p>
            <a:pPr algn="ctr">
              <a:buNone/>
            </a:pPr>
            <a:r>
              <a:rPr lang="tr-TR" sz="3400" dirty="0" smtClean="0">
                <a:latin typeface="Segoe Print" pitchFamily="2" charset="0"/>
              </a:rPr>
              <a:t>ARAYAN; MEVLASINI DA BULUR,BELASINI DA...</a:t>
            </a:r>
            <a:r>
              <a:rPr lang="tr-TR" sz="3400" u="sng" dirty="0" smtClean="0">
                <a:latin typeface="Segoe Print" pitchFamily="2" charset="0"/>
              </a:rPr>
              <a:t> </a:t>
            </a:r>
          </a:p>
          <a:p>
            <a:pPr algn="ctr">
              <a:buNone/>
            </a:pPr>
            <a:r>
              <a:rPr lang="tr-TR" sz="3400" dirty="0" smtClean="0">
                <a:latin typeface="Segoe Print" pitchFamily="2" charset="0"/>
              </a:rPr>
              <a:t>	ÇOK İSTERSEN..SAMİMİYETLE VE GAYRETLE ARAMA DERDİNE DÜŞERSEN..BULURSUN!</a:t>
            </a: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 algn="ctr">
              <a:buNone/>
            </a:pPr>
            <a:r>
              <a:rPr lang="tr-TR" b="1" dirty="0" smtClean="0">
                <a:latin typeface="Segoe Print" pitchFamily="2" charset="0"/>
              </a:rPr>
              <a:t>DENİZLER MÜREKKEP,AĞAÇLAR KALEM OLSA;’USTA’YI ANLATMAYA YETMEZ!</a:t>
            </a:r>
            <a:endParaRPr lang="tr-TR" b="1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	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	</a:t>
            </a:r>
            <a:r>
              <a:rPr lang="tr-TR" u="sng" dirty="0" smtClean="0">
                <a:latin typeface="Segoe Print" pitchFamily="2" charset="0"/>
              </a:rPr>
              <a:t>YARATAN;TÜM İNSANLARA AKLI HACİM OLARAK AYNI,ZAMANI DA EŞİT OLARAK BAHŞETMİŞTİR..</a:t>
            </a:r>
          </a:p>
          <a:p>
            <a:endParaRPr lang="tr-TR" dirty="0" smtClean="0">
              <a:latin typeface="Segoe Print" pitchFamily="2" charset="0"/>
            </a:endParaRPr>
          </a:p>
          <a:p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	İŞ YAŞAMI,AYNI HACİMDE AKIL VE EŞİT ZAMAN DİLİMİYLE;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"YETENEKLERİ"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"FIRSATLARI"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"ZAMANI" 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 DOĞRU YÖNETME 'SANAT'IDIR.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7972452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		</a:t>
            </a:r>
          </a:p>
          <a:p>
            <a:pPr>
              <a:buNone/>
            </a:pPr>
            <a:r>
              <a:rPr lang="tr-TR" smtClean="0">
                <a:latin typeface="Segoe Print" pitchFamily="2" charset="0"/>
              </a:rPr>
              <a:t>		YETENEKLERİ </a:t>
            </a:r>
            <a:r>
              <a:rPr lang="tr-TR" dirty="0" smtClean="0">
                <a:latin typeface="Segoe Print" pitchFamily="2" charset="0"/>
              </a:rPr>
              <a:t>DOĞRU YÖNETME YETENEĞİ NASIL KAZANILIR?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SÜREKLİ UYGULAMALAR SONUCU KAZANILAN "İNANÇ VE ÖZGÜVEN'İN" YARATTIĞI MUAZZAM "İVME VE SİNERJİ"..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"YETENEK GÖSTERGESİ" OLAN "ZEKA‘YI" DİKEY HALE GETİRİR..</a:t>
            </a:r>
          </a:p>
          <a:p>
            <a:pPr lvl="1">
              <a:buNone/>
            </a:pPr>
            <a:endParaRPr lang="tr-TR" dirty="0" smtClean="0">
              <a:latin typeface="Segoe Print" pitchFamily="2" charset="0"/>
            </a:endParaRPr>
          </a:p>
          <a:p>
            <a:pPr lvl="1">
              <a:buNone/>
            </a:pPr>
            <a:r>
              <a:rPr lang="tr-TR" dirty="0" smtClean="0">
                <a:latin typeface="Segoe Print" pitchFamily="2" charset="0"/>
              </a:rPr>
              <a:t>	GERÇEK ŞUDUR Kİ; UYGULAMA OLMADIKÇA YETENEK BİRŞEY İFADE ETMEZ..</a:t>
            </a:r>
          </a:p>
          <a:p>
            <a:pPr lvl="1">
              <a:buNone/>
            </a:pPr>
            <a:r>
              <a:rPr lang="tr-TR" dirty="0" smtClean="0">
                <a:latin typeface="Segoe Print" pitchFamily="2" charset="0"/>
              </a:rPr>
              <a:t>	EN ÖNEMLİ YETENEK; UYGULAMA YETENEĞİDİR..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latin typeface="Segoe Print" pitchFamily="2" charset="0"/>
              </a:rPr>
              <a:t>FIRSATLARI DEĞERLENDİRMEK; "TOPLU DİKKAT“ HALİYLE KOLAY OLUR..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"TOPLU DİKKAT" HALİNİ KENDİ YAPINDA SÜREKLİ HALE GETİRMEK; "ZİHİN EĞİTİMİNDEN GEÇER..“</a:t>
            </a:r>
          </a:p>
          <a:p>
            <a:pPr lvl="1"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latin typeface="Segoe Print" pitchFamily="2" charset="0"/>
              </a:rPr>
              <a:t>ZAMANI DOĞRU YÖNETMEK; ÖNCELİKLERİ DOĞRU TESPİT VE SIRALAMADAN GEÇER..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GÜNÜMÜZDE YAPILAN EN BÜYÜK YANLIŞ:EN ÖNEMSİZ İLK SIRAYA KONULUYOR VE AYAKLAR BAŞ OLUYOR..</a:t>
            </a:r>
          </a:p>
          <a:p>
            <a:pPr algn="ctr">
              <a:buNone/>
            </a:pPr>
            <a:endParaRPr lang="tr-TR" dirty="0" smtClean="0">
              <a:latin typeface="Segoe Print" pitchFamily="2" charset="0"/>
            </a:endParaRPr>
          </a:p>
          <a:p>
            <a:pPr algn="ctr">
              <a:buNone/>
            </a:pPr>
            <a:endParaRPr lang="tr-TR" dirty="0" smtClean="0">
              <a:latin typeface="Segoe Print" pitchFamily="2" charset="0"/>
            </a:endParaRPr>
          </a:p>
          <a:p>
            <a:pPr algn="ctr">
              <a:buNone/>
            </a:pPr>
            <a:r>
              <a:rPr lang="tr-TR" dirty="0" smtClean="0">
                <a:latin typeface="Segoe Print" pitchFamily="2" charset="0"/>
              </a:rPr>
              <a:t>SONUÇ:BAŞARISIZLIK;SIKINTI VE ZAMAN İSRAFI OLARAK ORTAYA ÇIKIYOR..</a:t>
            </a:r>
          </a:p>
          <a:p>
            <a:pPr algn="ctr">
              <a:buNone/>
            </a:pPr>
            <a:endParaRPr lang="tr-TR" dirty="0" smtClean="0">
              <a:latin typeface="Segoe Print" pitchFamily="2" charset="0"/>
            </a:endParaRPr>
          </a:p>
          <a:p>
            <a:pPr algn="ctr">
              <a:buNone/>
            </a:pPr>
            <a:r>
              <a:rPr lang="tr-TR" u="sng" dirty="0" smtClean="0">
                <a:latin typeface="Segoe Print" pitchFamily="2" charset="0"/>
              </a:rPr>
              <a:t>EN BÜYÜK İSRAF ZAMAN İSRAFIDIR..SONRA ZİHİN İSRAFI GELİR..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tr-TR" b="1" dirty="0" smtClean="0">
              <a:latin typeface="Segoe Print" pitchFamily="2" charset="0"/>
            </a:endParaRPr>
          </a:p>
          <a:p>
            <a:pPr algn="ctr">
              <a:buNone/>
            </a:pPr>
            <a:r>
              <a:rPr lang="tr-TR" b="1" dirty="0" smtClean="0">
                <a:latin typeface="Segoe Print" pitchFamily="2" charset="0"/>
              </a:rPr>
              <a:t>		YEMEK İÇMEK YAŞAMAK İÇİN BASAMAK..    PEKİ YAŞAMAK NE İÇİN BASAMAK!!!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	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KISA BİR AÇILIM VEREYİM;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DÖRT AİLEMİZ VAR: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KENDİMİZDEKİ AİLE "AKIL-ZİHİN”-KALP-GÖNÜL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EV AİLESİ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İŞ AİLESİ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MİLLET AİLESİ</a:t>
            </a:r>
          </a:p>
          <a:p>
            <a:pPr lvl="1"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</a:t>
            </a:r>
          </a:p>
          <a:p>
            <a:pPr algn="ctr">
              <a:buNone/>
            </a:pPr>
            <a:r>
              <a:rPr lang="tr-TR" dirty="0" smtClean="0">
                <a:latin typeface="Segoe Print" pitchFamily="2" charset="0"/>
              </a:rPr>
              <a:t>	BU DÖRT AİLEYİ KAPSAYAN ÇOK ÖNEMLİ BİR GERÇEK VAR:</a:t>
            </a:r>
            <a:endParaRPr lang="tr-TR" sz="3200" u="sng" dirty="0" smtClean="0">
              <a:latin typeface="Segoe Print" pitchFamily="2" charset="0"/>
            </a:endParaRPr>
          </a:p>
          <a:p>
            <a:pPr lvl="1" algn="ctr">
              <a:buNone/>
            </a:pPr>
            <a:r>
              <a:rPr lang="tr-TR" sz="3200" u="sng" dirty="0" smtClean="0">
                <a:latin typeface="Segoe Print" pitchFamily="2" charset="0"/>
              </a:rPr>
              <a:t>BÖLÜŞÜRSEK TOK…</a:t>
            </a:r>
          </a:p>
          <a:p>
            <a:pPr lvl="1" algn="ctr">
              <a:buNone/>
            </a:pPr>
            <a:r>
              <a:rPr lang="tr-TR" sz="3200" u="sng" dirty="0" smtClean="0">
                <a:latin typeface="Segoe Print" pitchFamily="2" charset="0"/>
              </a:rPr>
              <a:t>BÖLÜNÜRSEK YOK OLURUZ!!!</a:t>
            </a:r>
          </a:p>
          <a:p>
            <a:pPr>
              <a:buNone/>
            </a:pPr>
            <a:endParaRPr lang="tr-TR" u="sng" dirty="0" smtClean="0">
              <a:latin typeface="Segoe Print" pitchFamily="2" charset="0"/>
            </a:endParaRP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endParaRPr lang="tr-TR" dirty="0" smtClean="0">
              <a:latin typeface="Segoe Print" pitchFamily="2" charset="0"/>
            </a:endParaRPr>
          </a:p>
          <a:p>
            <a:pPr algn="ctr">
              <a:buNone/>
            </a:pPr>
            <a:r>
              <a:rPr lang="tr-TR" dirty="0" smtClean="0">
                <a:latin typeface="Segoe Print" pitchFamily="2" charset="0"/>
              </a:rPr>
              <a:t>HEPİNİZE SAĞLIK,MUTLULUK VE BAŞARILAR DİLERİM..</a:t>
            </a:r>
          </a:p>
          <a:p>
            <a:pPr algn="ctr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401080" cy="59293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>
                <a:latin typeface="Segoe Print" pitchFamily="2" charset="0"/>
              </a:rPr>
              <a:t>ÜNİVERSİTE YILLARI BOYUNCA ;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latin typeface="Segoe Print" pitchFamily="2" charset="0"/>
              </a:rPr>
              <a:t>DOĞRU STRATEJİ VE </a:t>
            </a:r>
            <a:r>
              <a:rPr lang="tr-TR" dirty="0" smtClean="0">
                <a:latin typeface="Segoe Print" pitchFamily="2" charset="0"/>
              </a:rPr>
              <a:t>VİZYON TESPİTİ</a:t>
            </a:r>
            <a:r>
              <a:rPr lang="tr-TR" dirty="0" smtClean="0">
                <a:latin typeface="Segoe Print" pitchFamily="2" charset="0"/>
              </a:rPr>
              <a:t>,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latin typeface="Segoe Print" pitchFamily="2" charset="0"/>
              </a:rPr>
              <a:t>NETLEŞMİŞ </a:t>
            </a:r>
            <a:r>
              <a:rPr lang="tr-TR" dirty="0" smtClean="0">
                <a:latin typeface="Segoe Print" pitchFamily="2" charset="0"/>
              </a:rPr>
              <a:t>HEDEF,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latin typeface="Segoe Print" pitchFamily="2" charset="0"/>
              </a:rPr>
              <a:t>SÜREKLİ UYGULAMALI HOBİLER İLE,</a:t>
            </a: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2800" dirty="0" smtClean="0">
                <a:latin typeface="Segoe Print" pitchFamily="2" charset="0"/>
              </a:rPr>
              <a:t>	ALT </a:t>
            </a:r>
            <a:r>
              <a:rPr lang="tr-TR" sz="2800" dirty="0" smtClean="0">
                <a:latin typeface="Segoe Print" pitchFamily="2" charset="0"/>
              </a:rPr>
              <a:t>YAPISI </a:t>
            </a:r>
            <a:r>
              <a:rPr lang="tr-TR" sz="2800" dirty="0" smtClean="0">
                <a:latin typeface="Segoe Print" pitchFamily="2" charset="0"/>
              </a:rPr>
              <a:t>OLUŞMUŞ…</a:t>
            </a:r>
            <a:endParaRPr lang="tr-TR" sz="2800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2800" dirty="0" smtClean="0">
                <a:latin typeface="Segoe Print" pitchFamily="2" charset="0"/>
              </a:rPr>
              <a:t>	İNANÇ </a:t>
            </a:r>
            <a:r>
              <a:rPr lang="tr-TR" sz="2800" dirty="0" smtClean="0">
                <a:latin typeface="Segoe Print" pitchFamily="2" charset="0"/>
              </a:rPr>
              <a:t>VE ÖZGÜVEN KONUSUNDA</a:t>
            </a:r>
          </a:p>
          <a:p>
            <a:pPr>
              <a:buNone/>
            </a:pPr>
            <a:r>
              <a:rPr lang="tr-TR" sz="2800" dirty="0" smtClean="0">
                <a:latin typeface="Segoe Print" pitchFamily="2" charset="0"/>
              </a:rPr>
              <a:t>	EPEYCE </a:t>
            </a:r>
            <a:r>
              <a:rPr lang="tr-TR" sz="2800" dirty="0" smtClean="0">
                <a:latin typeface="Segoe Print" pitchFamily="2" charset="0"/>
              </a:rPr>
              <a:t>YOL ALMIŞ ‘GİRİŞİMCİ’ YADA</a:t>
            </a:r>
          </a:p>
          <a:p>
            <a:pPr>
              <a:buNone/>
            </a:pPr>
            <a:r>
              <a:rPr lang="tr-TR" sz="2800" dirty="0" smtClean="0">
                <a:latin typeface="Segoe Print" pitchFamily="2" charset="0"/>
              </a:rPr>
              <a:t>	‘</a:t>
            </a:r>
            <a:r>
              <a:rPr lang="tr-TR" sz="2800" dirty="0" smtClean="0">
                <a:latin typeface="Segoe Print" pitchFamily="2" charset="0"/>
              </a:rPr>
              <a:t>YÖNETİCİ’ ADAYI </a:t>
            </a:r>
            <a:r>
              <a:rPr lang="tr-TR" sz="2800" dirty="0" smtClean="0">
                <a:latin typeface="Segoe Print" pitchFamily="2" charset="0"/>
              </a:rPr>
              <a:t>OLARAK MEZUN OLMAK VE </a:t>
            </a:r>
            <a:r>
              <a:rPr lang="tr-TR" sz="2800" dirty="0" smtClean="0">
                <a:latin typeface="Segoe Print" pitchFamily="2" charset="0"/>
              </a:rPr>
              <a:t>İŞ HAYATINA </a:t>
            </a:r>
            <a:r>
              <a:rPr lang="tr-TR" sz="2800" dirty="0" smtClean="0">
                <a:latin typeface="Segoe Print" pitchFamily="2" charset="0"/>
              </a:rPr>
              <a:t>ATILMAK… </a:t>
            </a:r>
            <a:endParaRPr lang="tr-TR" sz="2800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2800" dirty="0" smtClean="0">
                <a:latin typeface="Segoe Print" pitchFamily="2" charset="0"/>
              </a:rPr>
              <a:t>	ÇOK </a:t>
            </a:r>
            <a:r>
              <a:rPr lang="tr-TR" sz="2800" dirty="0" smtClean="0">
                <a:latin typeface="Segoe Print" pitchFamily="2" charset="0"/>
              </a:rPr>
              <a:t>KOLAY..</a:t>
            </a:r>
            <a:endParaRPr lang="tr-TR" sz="2800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endParaRPr lang="tr-TR" sz="4600" b="1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80 MİLYON NÜFUSUMUZ VAR VE %50 Sİ '0-28' YAŞ..</a:t>
            </a:r>
          </a:p>
          <a:p>
            <a:pPr>
              <a:buNone/>
            </a:pPr>
            <a:endParaRPr lang="tr-TR" sz="4900" b="1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'DİEK' TARAFINDAN AÇIKLANAN YENİ VERİLERE GÖRE: GENÇLERDE</a:t>
            </a: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İŞSİZLİK ORANI %25</a:t>
            </a:r>
          </a:p>
          <a:p>
            <a:pPr>
              <a:buNone/>
            </a:pPr>
            <a:endParaRPr lang="tr-TR" sz="4900" b="1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TÜRKİYE'DE ÇALIŞAN SAYISI; YAKLAŞIK %25,5 MİLYON</a:t>
            </a: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KENDİ İŞİNİ YAPAN: 4,5 MİLYON</a:t>
            </a: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DEVLET'DE ÇALIŞAN: 3,3 MİLYON</a:t>
            </a: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ÖZEL SEKTÖR ÇALIŞANI: 17,7 MİLYON</a:t>
            </a:r>
          </a:p>
          <a:p>
            <a:pPr>
              <a:buNone/>
            </a:pPr>
            <a:endParaRPr lang="tr-TR" sz="4900" b="1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İSTİHDAMIN SEKTÖRLERE GÖRE DAĞILIMI:                                 HİZMET %52,TARIM %21,SANAYİ %19,İNŞAAT %8</a:t>
            </a:r>
          </a:p>
          <a:p>
            <a:pPr>
              <a:buNone/>
            </a:pPr>
            <a:endParaRPr lang="tr-TR" sz="4900" b="1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ÜLKEMİZDE 193 ÜNİVERSİTE VE YAKLAŞIK 7 MİLYON ÖĞRENCİ VAR</a:t>
            </a:r>
          </a:p>
          <a:p>
            <a:pPr>
              <a:buNone/>
            </a:pPr>
            <a:endParaRPr lang="tr-TR" sz="4900" b="1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HER YIL ORTALAMA 1 MİLYON 200-250 BİN CİVARINDA MEZUN VERİLİYOR</a:t>
            </a:r>
          </a:p>
          <a:p>
            <a:pPr>
              <a:buNone/>
            </a:pPr>
            <a:endParaRPr lang="tr-TR" sz="4900" b="1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TİCARİ VE SINAİ PİYASALARLA İLGİLİ ÖNEMLİ BİR GERÇEK: </a:t>
            </a:r>
          </a:p>
          <a:p>
            <a:pPr>
              <a:buNone/>
            </a:pPr>
            <a:r>
              <a:rPr lang="tr-TR" sz="4900" b="1" u="sng" dirty="0" smtClean="0">
                <a:latin typeface="Segoe Print" pitchFamily="2" charset="0"/>
              </a:rPr>
              <a:t>TÜRKİYE'DE İŞSİZLİK YOK,MESLEKSİZLİK VAR!</a:t>
            </a:r>
          </a:p>
          <a:p>
            <a:pPr>
              <a:buNone/>
            </a:pPr>
            <a:endParaRPr lang="tr-TR" sz="4900" b="1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BU GERÇEKLER DOĞRULTUSUNDA YAPILMASI GEREKEN : </a:t>
            </a: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OKUL DÖNEMİNDE DOĞRU UYGULAMALARLA; FARKLI VE</a:t>
            </a: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DONANIMLI OLMAK, MESLEĞİNİ BELİRLEMEYİ</a:t>
            </a:r>
          </a:p>
          <a:p>
            <a:pPr>
              <a:buNone/>
            </a:pPr>
            <a:r>
              <a:rPr lang="tr-TR" sz="4900" b="1" dirty="0" smtClean="0">
                <a:latin typeface="Segoe Print" pitchFamily="2" charset="0"/>
              </a:rPr>
              <a:t>BAŞARMAKTIR. </a:t>
            </a:r>
          </a:p>
          <a:p>
            <a:pPr>
              <a:buNone/>
            </a:pPr>
            <a:r>
              <a:rPr lang="tr-TR" sz="4200" b="1" dirty="0" smtClean="0">
                <a:latin typeface="Segoe Print" pitchFamily="2" charset="0"/>
              </a:rPr>
              <a:t>ÇOK KOLAY..</a:t>
            </a:r>
          </a:p>
          <a:p>
            <a:endParaRPr lang="tr-TR" b="1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2852"/>
            <a:ext cx="8286808" cy="650085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ŞİMDİ GELELİM TECRÜBELERİMDEN AÇILIMLARLA,YAPILMASI GEREKENLERE...</a:t>
            </a: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</a:t>
            </a:r>
            <a:r>
              <a:rPr lang="tr-TR" u="sng" dirty="0" smtClean="0">
                <a:latin typeface="Segoe Print" pitchFamily="2" charset="0"/>
              </a:rPr>
              <a:t>UYGULAMALI HOBİLER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1.DOĞRU ARKADAŞ GRUPLARI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OLUŞTURMAK,TAMAMLAYICI VE EKİP OLMANIN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YOLUNU AÇMAK..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2.TİCARİ PROJELER..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3.KÜLTÜR-SANAT-EDEBİYAT PROJELERİ..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4.SOSYAL FAALİYETLER..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5.OKUDUĞUNUZ BÖLÜMLE İLGİLİ ÜLKEMİZ VE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DÜNYADA YAYINLANAN MAKALELERİ DÜZENLİ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TAKİP ETMEK..GÜNCELİ YAŞAMAK..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'TEKNİK-TEKNOLOJİK' YENİLİKLERİ YAKINDAN İZLEMEK..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6.TÜRKÇEYİ GÜZEL KONUŞMAK,KENDİNİ MÜKEMMEL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İFADE EDEBİLMEK..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7.İŞ İNGİLİZCESİ ÖĞRENMEK..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2.DİL DÜŞÜNCENİZ VARSA KESİNLİKLE </a:t>
            </a:r>
            <a:r>
              <a:rPr lang="tr-TR" u="sng" dirty="0" smtClean="0">
                <a:latin typeface="Segoe Print" pitchFamily="2" charset="0"/>
              </a:rPr>
              <a:t>'ÇİNCE'</a:t>
            </a: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b="1" dirty="0" smtClean="0">
                <a:latin typeface="Segoe Print" pitchFamily="2" charset="0"/>
              </a:rPr>
              <a:t>	UNUTMAYALIM : HOBİSİ OLMAYANIN, FOBİSİ OLUR!!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b="1" dirty="0" smtClean="0">
                <a:latin typeface="Segoe Print" pitchFamily="2" charset="0"/>
              </a:rPr>
              <a:t>	</a:t>
            </a:r>
            <a:r>
              <a:rPr lang="tr-TR" sz="3800" b="1" dirty="0" smtClean="0">
                <a:latin typeface="Segoe Print" pitchFamily="2" charset="0"/>
              </a:rPr>
              <a:t>TİCARİ PROJELER</a:t>
            </a:r>
          </a:p>
          <a:p>
            <a:pPr>
              <a:buNone/>
            </a:pPr>
            <a:endParaRPr lang="tr-TR" sz="3800" b="1" dirty="0" smtClean="0">
              <a:latin typeface="Segoe Print" pitchFamily="2" charset="0"/>
            </a:endParaRPr>
          </a:p>
          <a:p>
            <a:r>
              <a:rPr lang="tr-TR" dirty="0" smtClean="0">
                <a:latin typeface="Segoe Print" pitchFamily="2" charset="0"/>
              </a:rPr>
              <a:t>AL-SAT/ÜRET-SAT ;TARZINDA FAALİYETLER</a:t>
            </a:r>
          </a:p>
          <a:p>
            <a:r>
              <a:rPr lang="tr-TR" dirty="0" smtClean="0">
                <a:latin typeface="Segoe Print" pitchFamily="2" charset="0"/>
              </a:rPr>
              <a:t>KOBİ'LERDE PART TİME ÇALIŞMAK</a:t>
            </a:r>
          </a:p>
          <a:p>
            <a:r>
              <a:rPr lang="tr-TR" dirty="0" smtClean="0">
                <a:latin typeface="Segoe Print" pitchFamily="2" charset="0"/>
              </a:rPr>
              <a:t>MALİ MÜŞAVİR YADA TURİZM ACENTALARINDA PART TİME ÇALIŞMAK</a:t>
            </a:r>
          </a:p>
          <a:p>
            <a:r>
              <a:rPr lang="tr-TR" dirty="0" smtClean="0">
                <a:latin typeface="Segoe Print" pitchFamily="2" charset="0"/>
              </a:rPr>
              <a:t>MODA EVLERİNDE ; ÖZELLİKLE 'TASARIM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STİLİSTLİK' KONUSUNDA ÇIRAKLIK YAPMAK…</a:t>
            </a: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 </a:t>
            </a:r>
          </a:p>
          <a:p>
            <a:pPr>
              <a:buNone/>
            </a:pPr>
            <a:r>
              <a:rPr lang="tr-TR" b="1" dirty="0" smtClean="0">
                <a:latin typeface="Segoe Print" pitchFamily="2" charset="0"/>
              </a:rPr>
              <a:t>	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tr-TR" b="1" dirty="0" smtClean="0">
                <a:latin typeface="Segoe Print" pitchFamily="2" charset="0"/>
              </a:rPr>
              <a:t>	</a:t>
            </a:r>
          </a:p>
          <a:p>
            <a:pPr algn="ctr">
              <a:buNone/>
            </a:pPr>
            <a:r>
              <a:rPr lang="tr-TR" sz="4400" b="1" dirty="0" smtClean="0">
                <a:latin typeface="Segoe Print" pitchFamily="2" charset="0"/>
              </a:rPr>
              <a:t>KÜLTÜR-SANAT-EDEBİYAT VE SOSYAL PROJELERE</a:t>
            </a:r>
          </a:p>
          <a:p>
            <a:pPr algn="ctr">
              <a:buNone/>
            </a:pPr>
            <a:r>
              <a:rPr lang="tr-TR" sz="4400" b="1" dirty="0" smtClean="0">
                <a:latin typeface="Segoe Print" pitchFamily="2" charset="0"/>
              </a:rPr>
              <a:t>   BAZI ÖRNEKLER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ŞİİR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SPOR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ÖYKÜ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RESİM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MÜZİK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MİZAH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ROMAN 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TİYATRO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FOLKLÖR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KARİKATÜR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HAT SANATI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EBRU SANATI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ÇOCUK MASALLARI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DOĞA FOTOĞRAFÇILIĞI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ZİRAİ HOBİ BAHÇELERİ</a:t>
            </a:r>
          </a:p>
          <a:p>
            <a:pPr algn="ctr">
              <a:buNone/>
            </a:pPr>
            <a:r>
              <a:rPr lang="tr-TR" sz="3300" dirty="0" smtClean="0">
                <a:latin typeface="Segoe Print" pitchFamily="2" charset="0"/>
              </a:rPr>
              <a:t>ÇOCUK ESİRGEME SEVGİ EVLERİNDE BAKICI ABLALIK YAPMAK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	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YAŞAMIN ESASI:                   SÜREKLİ UYGULAMALAR…      ÇÖZÜM VE SONUÇ ODAKLI OLMAKTIR…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 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</a:t>
            </a:r>
            <a:r>
              <a:rPr lang="tr-TR" sz="3600" u="sng" dirty="0" smtClean="0">
                <a:latin typeface="Segoe Print" pitchFamily="2" charset="0"/>
              </a:rPr>
              <a:t>İNANÇ VE ÖZGÜVEN KAZANMANIN YOLU; LAF SATMAKTAN DEĞİL, SÜREKLİ UYGULAMALARDAN GEÇER!!</a:t>
            </a: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 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	</a:t>
            </a:r>
            <a:r>
              <a:rPr lang="tr-TR" b="1" dirty="0" smtClean="0">
                <a:latin typeface="Segoe Print" pitchFamily="2" charset="0"/>
              </a:rPr>
              <a:t>YAŞAM BOYUNCA 'ÜNİVERSİTE YILLARI DAHİL' MÜKEMMELİ YAKALAMANIN BİR DİĞER OLMAZSA OLMAZI :                  </a:t>
            </a:r>
            <a:r>
              <a:rPr lang="tr-TR" b="1" u="sng" dirty="0" smtClean="0">
                <a:latin typeface="Segoe Print" pitchFamily="2" charset="0"/>
              </a:rPr>
              <a:t>"İÇ'TE" VE "İŞ'TE" USTA'LI OLMAKTIR...</a:t>
            </a: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	TARİHE GEÇEN ZATLAR… ÖNEMLİ AÇILIMLAR VE İCATLARA İMZA ATMIŞ KİŞİLER…                                       </a:t>
            </a:r>
            <a:r>
              <a:rPr lang="tr-TR" u="sng" dirty="0" smtClean="0">
                <a:latin typeface="Segoe Print" pitchFamily="2" charset="0"/>
              </a:rPr>
              <a:t>"USTA-ÇIRAK" </a:t>
            </a:r>
            <a:r>
              <a:rPr lang="tr-TR" dirty="0" smtClean="0">
                <a:latin typeface="Segoe Print" pitchFamily="2" charset="0"/>
              </a:rPr>
              <a:t>İLİŞKİSİNDEN  VEDE USTA SEVGİSİNDEN OLMUŞTUR..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MEVLANA-ŞEMS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YUNUS-TAPTUK EMRE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FATİH SULTAN MEHMET-AKŞEMSETTİN </a:t>
            </a:r>
          </a:p>
          <a:p>
            <a:pPr lvl="1"/>
            <a:r>
              <a:rPr lang="tr-TR" dirty="0" smtClean="0">
                <a:latin typeface="Segoe Print" pitchFamily="2" charset="0"/>
              </a:rPr>
              <a:t>MUSTAFA KEMAL ATATÜRK-MUSTAFA</a:t>
            </a:r>
          </a:p>
          <a:p>
            <a:pPr>
              <a:buNone/>
            </a:pPr>
            <a:r>
              <a:rPr lang="tr-TR" dirty="0" smtClean="0">
                <a:latin typeface="Segoe Print" pitchFamily="2" charset="0"/>
              </a:rPr>
              <a:t>	</a:t>
            </a:r>
          </a:p>
          <a:p>
            <a:pPr>
              <a:buNone/>
            </a:pPr>
            <a:r>
              <a:rPr lang="tr-TR" sz="2100" dirty="0" smtClean="0">
                <a:latin typeface="Segoe Print" pitchFamily="2" charset="0"/>
              </a:rPr>
              <a:t>	MİMAR SİNAN VE BAŞKA ZATLAR ÖRNEKLERİNİ ÇOĞALTABİLİRİZ..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42939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tr-TR" dirty="0" smtClean="0">
              <a:latin typeface="Segoe Print" pitchFamily="2" charset="0"/>
            </a:endParaRPr>
          </a:p>
          <a:p>
            <a:pPr algn="ctr">
              <a:buNone/>
            </a:pPr>
            <a:r>
              <a:rPr lang="tr-TR" sz="8600" b="1" dirty="0" smtClean="0">
                <a:latin typeface="Segoe Print" pitchFamily="2" charset="0"/>
              </a:rPr>
              <a:t>İÇ'İN USTASI </a:t>
            </a:r>
          </a:p>
          <a:p>
            <a:pPr lvl="1"/>
            <a:r>
              <a:rPr lang="tr-TR" sz="8000" dirty="0" smtClean="0">
                <a:latin typeface="Segoe Print" pitchFamily="2" charset="0"/>
              </a:rPr>
              <a:t>SENİ SANA ÖĞRETİR..KENDİNİ TANIMAYI,ANLAMAYI VEDE UYGULAMAYI KENDİNDEN ÖRNEKLEMELERLE GÖSTERİR..</a:t>
            </a:r>
          </a:p>
          <a:p>
            <a:pPr lvl="1"/>
            <a:r>
              <a:rPr lang="tr-TR" sz="8000" dirty="0" smtClean="0">
                <a:latin typeface="Segoe Print" pitchFamily="2" charset="0"/>
              </a:rPr>
              <a:t>"İSTEK'LERİ";"ARZU" VE "ÖZENTİLERDEN" AYIRT ETMEYİ…                                                     CANLI KİTABINI OKUMAYI…                                             KENDİN OLMAYI ÖĞRETİR…</a:t>
            </a:r>
          </a:p>
          <a:p>
            <a:pPr lvl="1"/>
            <a:r>
              <a:rPr lang="tr-TR" sz="8000" dirty="0" smtClean="0">
                <a:latin typeface="Segoe Print" pitchFamily="2" charset="0"/>
              </a:rPr>
              <a:t>EĞİTİME ZİHİNDEN BAŞLAR…                                                   BU EĞİTİMİN SONUCU: KAZANILAN ZİHİN SADELİĞİ…     SADELEŞMİŞ ZİHNİN DE ÜRETTİĞİ YENİLİK, DEĞİŞİM VE DÖNÜŞÜMDÜR..</a:t>
            </a:r>
          </a:p>
          <a:p>
            <a:pPr lvl="1"/>
            <a:r>
              <a:rPr lang="tr-TR" sz="8000" dirty="0" smtClean="0">
                <a:latin typeface="Segoe Print" pitchFamily="2" charset="0"/>
              </a:rPr>
              <a:t>GÖNÜL 'E UYGULU YAŞAMAYI ÖĞRETİR..</a:t>
            </a:r>
          </a:p>
          <a:p>
            <a:pPr lvl="1"/>
            <a:r>
              <a:rPr lang="tr-TR" sz="8000" dirty="0" smtClean="0">
                <a:latin typeface="Segoe Print" pitchFamily="2" charset="0"/>
              </a:rPr>
              <a:t>İÇ'İN USTASI;ÇIRAĞININ KENDİNİ ÇÖZMESİNİ SAĞLAR..</a:t>
            </a:r>
            <a:r>
              <a:rPr lang="tr-TR" sz="8000" u="sng" dirty="0" smtClean="0">
                <a:latin typeface="Segoe Print" pitchFamily="2" charset="0"/>
              </a:rPr>
              <a:t> </a:t>
            </a:r>
            <a:endParaRPr lang="tr-TR" dirty="0" smtClean="0">
              <a:latin typeface="Segoe Print" pitchFamily="2" charset="0"/>
            </a:endParaRPr>
          </a:p>
          <a:p>
            <a:pPr>
              <a:buNone/>
            </a:pPr>
            <a:endParaRPr lang="tr-TR" dirty="0" smtClean="0">
              <a:latin typeface="Segoe Print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6400" dirty="0" smtClean="0">
                <a:latin typeface="Segoe Print" pitchFamily="2" charset="0"/>
              </a:rPr>
              <a:t>İŞ HAYATI VE GÖNÜL HAYATI PARALELDİR..GÖNÜLSÜZ İŞTEN HAYIR GELMEZ..</a:t>
            </a:r>
          </a:p>
          <a:p>
            <a:pPr>
              <a:buFont typeface="Wingdings" pitchFamily="2" charset="2"/>
              <a:buChar char="v"/>
            </a:pPr>
            <a:r>
              <a:rPr lang="tr-TR" sz="6400" dirty="0" smtClean="0">
                <a:latin typeface="Segoe Print" pitchFamily="2" charset="0"/>
              </a:rPr>
              <a:t>DÜNYA'NIN EN "FAKİR-FUKARA" KİŞİSİ : YARATANIN YARATTIĞI "EN MÜKEMMEL FABRİKA" OLAN KENDİ İNSAN YAPISINI TANIMAYAN VE ÇALIŞTIRAMAYANDIR!! YETENEKLERİNİN VE GÜÇLÜ YÖNLERİNİN FARKINDA OLMAYANDIR.</a:t>
            </a:r>
          </a:p>
          <a:p>
            <a:pPr>
              <a:buNone/>
            </a:pPr>
            <a:endParaRPr lang="tr-TR" sz="6400" dirty="0" smtClean="0">
              <a:latin typeface="Segoe Print" pitchFamily="2" charset="0"/>
            </a:endParaRPr>
          </a:p>
          <a:p>
            <a:pPr marL="342900" lvl="1" indent="-342900" algn="ctr">
              <a:buNone/>
            </a:pPr>
            <a:r>
              <a:rPr lang="tr-TR" sz="8000" u="sng" dirty="0" smtClean="0">
                <a:latin typeface="Segoe Print" pitchFamily="2" charset="0"/>
              </a:rPr>
              <a:t>BU EĞİTİMİN SONUCU:KALİTE-BAŞARI-MUTLULUKTUR..</a:t>
            </a:r>
            <a:endParaRPr lang="tr-TR" sz="8000" dirty="0" smtClean="0">
              <a:latin typeface="Segoe Print" pitchFamily="2" charset="0"/>
            </a:endParaRPr>
          </a:p>
          <a:p>
            <a:pPr>
              <a:buNone/>
            </a:pPr>
            <a:endParaRPr lang="tr-TR" sz="6400" dirty="0" smtClean="0">
              <a:latin typeface="Segoe Print" pitchFamily="2" charset="0"/>
            </a:endParaRPr>
          </a:p>
          <a:p>
            <a:pPr>
              <a:buNone/>
            </a:pPr>
            <a:endParaRPr lang="tr-TR" u="sng" dirty="0" smtClean="0">
              <a:latin typeface="Segoe Print" pitchFamily="2" charset="0"/>
            </a:endParaRPr>
          </a:p>
          <a:p>
            <a:pPr>
              <a:buNone/>
            </a:pPr>
            <a:endParaRPr lang="tr-TR" u="sng" dirty="0" smtClean="0">
              <a:latin typeface="Segoe Print" pitchFamily="2" charset="0"/>
            </a:endParaRPr>
          </a:p>
          <a:p>
            <a:pPr algn="ctr">
              <a:buNone/>
            </a:pPr>
            <a:endParaRPr lang="tr-TR" sz="5500" u="sng" dirty="0" smtClean="0">
              <a:latin typeface="Segoe Print" pitchFamily="2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250</Words>
  <Application>Microsoft Office PowerPoint</Application>
  <PresentationFormat>Ekran Gösterisi (4:3)</PresentationFormat>
  <Paragraphs>182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ÜNİVERSİTE ÖĞRENCİLERİNE, 40 YILIN TECRÜBELERİNDEN DAMITILMIŞ ALTIN ÖĞÜTLER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ÜNİVERSİTE ÖĞRENCİLERİNE, 40 YILIN TECRÜBELERİNDEN DAMITILMIŞ ALTIN ÖĞÜTLER</dc:title>
  <dc:creator>Aslıhan</dc:creator>
  <cp:lastModifiedBy>Aslıhan</cp:lastModifiedBy>
  <cp:revision>50</cp:revision>
  <dcterms:created xsi:type="dcterms:W3CDTF">2017-11-24T13:40:42Z</dcterms:created>
  <dcterms:modified xsi:type="dcterms:W3CDTF">2017-11-26T17:49:10Z</dcterms:modified>
</cp:coreProperties>
</file>