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16" r:id="rId1"/>
  </p:sldMasterIdLst>
  <p:notesMasterIdLst>
    <p:notesMasterId r:id="rId13"/>
  </p:notesMasterIdLst>
  <p:sldIdLst>
    <p:sldId id="380" r:id="rId2"/>
    <p:sldId id="379" r:id="rId3"/>
    <p:sldId id="336" r:id="rId4"/>
    <p:sldId id="358" r:id="rId5"/>
    <p:sldId id="362" r:id="rId6"/>
    <p:sldId id="383" r:id="rId7"/>
    <p:sldId id="384" r:id="rId8"/>
    <p:sldId id="385" r:id="rId9"/>
    <p:sldId id="381" r:id="rId10"/>
    <p:sldId id="386" r:id="rId11"/>
    <p:sldId id="353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447CB-55FC-46E6-BF22-2CD060DE7340}" type="datetimeFigureOut">
              <a:rPr lang="tr-TR" smtClean="0"/>
              <a:pPr/>
              <a:t>6.10.2017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CC592-A534-47B4-844A-F85F3FE1C4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269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CC592-A534-47B4-844A-F85F3FE1C412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0806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CC592-A534-47B4-844A-F85F3FE1C412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0806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CC592-A534-47B4-844A-F85F3FE1C412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0806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CC592-A534-47B4-844A-F85F3FE1C412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2098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CC592-A534-47B4-844A-F85F3FE1C412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5426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CC592-A534-47B4-844A-F85F3FE1C412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8317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8DF0-5DF1-4194-BEB1-AE6DAAB48B2F}" type="datetime1">
              <a:rPr lang="tr-TR" smtClean="0"/>
              <a:t>6.10.2017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D53B-450A-417D-A2F8-F8D82E52D81C}" type="datetime1">
              <a:rPr lang="tr-TR" smtClean="0"/>
              <a:t>6.10.2017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E471-4605-4291-8002-8B7988EB2154}" type="datetime1">
              <a:rPr lang="tr-TR" smtClean="0"/>
              <a:t>6.10.2017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5684-D39B-4321-9BE9-DF7C25EFD765}" type="datetime1">
              <a:rPr lang="tr-TR" smtClean="0"/>
              <a:t>6.10.2017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E505-BED2-4B99-A436-1ED3EDAF4463}" type="datetime1">
              <a:rPr lang="tr-TR" smtClean="0"/>
              <a:t>6.10.2017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C6C9-D370-440D-9BD6-293894BAC41E}" type="datetime1">
              <a:rPr lang="tr-TR" smtClean="0"/>
              <a:t>6.10.2017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7FF3E-7F17-41FE-9913-3E53F71D14CD}" type="datetime1">
              <a:rPr lang="tr-TR" smtClean="0"/>
              <a:t>6.10.2017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1BE1-52C0-4716-895D-FBC55125C974}" type="datetime1">
              <a:rPr lang="tr-TR" smtClean="0"/>
              <a:t>6.10.2017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9582-6F35-42D2-AD1E-13572432E03B}" type="datetime1">
              <a:rPr lang="tr-TR" smtClean="0"/>
              <a:t>6.10.2017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E49B-E747-4C9F-B659-CC49AA26346D}" type="datetime1">
              <a:rPr lang="tr-TR" smtClean="0"/>
              <a:t>6.10.2017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47BA-AB87-4A81-8567-51D4B1E390E0}" type="datetime1">
              <a:rPr lang="tr-TR" smtClean="0"/>
              <a:t>6.10.2017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76D7B7-CAA0-41EA-BE5A-B0730CA8A0FF}" type="datetime1">
              <a:rPr lang="tr-TR" smtClean="0"/>
              <a:t>6.10.2017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CE9ADC.9D945630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4 Dikdörtgen"/>
          <p:cNvSpPr>
            <a:spLocks noChangeArrowheads="1"/>
          </p:cNvSpPr>
          <p:nvPr/>
        </p:nvSpPr>
        <p:spPr bwMode="auto">
          <a:xfrm>
            <a:off x="857224" y="0"/>
            <a:ext cx="7604151" cy="821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tr-TR" sz="3200" b="1" dirty="0" smtClean="0">
              <a:latin typeface="Arial" charset="0"/>
            </a:endParaRPr>
          </a:p>
          <a:p>
            <a:pPr algn="ctr"/>
            <a:endParaRPr lang="tr-TR" sz="3200" b="1" dirty="0" smtClean="0">
              <a:latin typeface="Arial" charset="0"/>
            </a:endParaRPr>
          </a:p>
          <a:p>
            <a:pPr algn="ctr"/>
            <a:r>
              <a:rPr lang="tr-TR" sz="3200" b="1" dirty="0" smtClean="0">
                <a:latin typeface="Arial" charset="0"/>
              </a:rPr>
              <a:t>“MÜHENDİSLİK ETİĞİ”</a:t>
            </a:r>
            <a:endParaRPr lang="tr-TR" sz="3200" b="1" dirty="0">
              <a:latin typeface="Arial" charset="0"/>
            </a:endParaRPr>
          </a:p>
          <a:p>
            <a:pPr algn="ctr"/>
            <a:r>
              <a:rPr lang="tr-TR" sz="3200" dirty="0">
                <a:latin typeface="Arial" charset="0"/>
              </a:rPr>
              <a:t/>
            </a:r>
            <a:br>
              <a:rPr lang="tr-TR" sz="3200" dirty="0">
                <a:latin typeface="Arial" charset="0"/>
              </a:rPr>
            </a:br>
            <a:endParaRPr lang="tr-TR" sz="3200" dirty="0">
              <a:latin typeface="Arial" charset="0"/>
            </a:endParaRPr>
          </a:p>
          <a:p>
            <a:pPr algn="ctr"/>
            <a:endParaRPr lang="tr-TR" sz="3200" b="1" dirty="0">
              <a:solidFill>
                <a:srgbClr val="FF0000"/>
              </a:solidFill>
              <a:latin typeface="Arial" charset="0"/>
            </a:endParaRPr>
          </a:p>
          <a:p>
            <a:pPr algn="ctr"/>
            <a:endParaRPr lang="tr-TR" sz="2200" dirty="0" smtClean="0">
              <a:solidFill>
                <a:srgbClr val="0000CC"/>
              </a:solidFill>
              <a:latin typeface="Arial" charset="0"/>
            </a:endParaRPr>
          </a:p>
          <a:p>
            <a:pPr algn="ctr"/>
            <a:endParaRPr lang="tr-TR" sz="2200" dirty="0" smtClean="0">
              <a:solidFill>
                <a:srgbClr val="0000CC"/>
              </a:solidFill>
              <a:latin typeface="Arial" charset="0"/>
            </a:endParaRPr>
          </a:p>
          <a:p>
            <a:pPr algn="ctr"/>
            <a:endParaRPr lang="tr-TR" sz="2200" dirty="0" smtClean="0">
              <a:solidFill>
                <a:srgbClr val="0000CC"/>
              </a:solidFill>
              <a:latin typeface="Arial" charset="0"/>
            </a:endParaRPr>
          </a:p>
          <a:p>
            <a:pPr algn="ctr"/>
            <a:endParaRPr lang="tr-TR" sz="2200" dirty="0" smtClean="0">
              <a:solidFill>
                <a:srgbClr val="0000CC"/>
              </a:solidFill>
              <a:latin typeface="Arial" charset="0"/>
            </a:endParaRPr>
          </a:p>
          <a:p>
            <a:pPr algn="ctr"/>
            <a:endParaRPr lang="tr-TR" sz="2200" dirty="0" smtClean="0">
              <a:solidFill>
                <a:srgbClr val="0000CC"/>
              </a:solidFill>
              <a:latin typeface="Arial" charset="0"/>
            </a:endParaRPr>
          </a:p>
          <a:p>
            <a:pPr algn="ctr"/>
            <a:endParaRPr lang="tr-TR" sz="2200" dirty="0" smtClean="0">
              <a:solidFill>
                <a:srgbClr val="0000CC"/>
              </a:solidFill>
              <a:latin typeface="Arial" charset="0"/>
            </a:endParaRPr>
          </a:p>
          <a:p>
            <a:pPr algn="ctr"/>
            <a:r>
              <a:rPr lang="tr-TR" sz="2200" dirty="0" smtClean="0">
                <a:solidFill>
                  <a:srgbClr val="0000CC"/>
                </a:solidFill>
                <a:latin typeface="Arial" charset="0"/>
              </a:rPr>
              <a:t>27.9.2017</a:t>
            </a:r>
            <a:endParaRPr lang="tr-TR" sz="2200" dirty="0">
              <a:solidFill>
                <a:srgbClr val="0000CC"/>
              </a:solidFill>
              <a:latin typeface="Arial" charset="0"/>
            </a:endParaRPr>
          </a:p>
          <a:p>
            <a:pPr algn="ctr"/>
            <a:endParaRPr lang="tr-TR" sz="2400" b="1" dirty="0" smtClean="0">
              <a:latin typeface="Arial" charset="0"/>
            </a:endParaRPr>
          </a:p>
          <a:p>
            <a:pPr algn="ctr"/>
            <a:r>
              <a:rPr lang="tr-TR" sz="2400" b="1" dirty="0" smtClean="0">
                <a:latin typeface="Arial" charset="0"/>
              </a:rPr>
              <a:t>Emin </a:t>
            </a:r>
            <a:r>
              <a:rPr lang="tr-TR" sz="2400" b="1" dirty="0">
                <a:latin typeface="Arial" charset="0"/>
              </a:rPr>
              <a:t>Direkçi</a:t>
            </a:r>
            <a:br>
              <a:rPr lang="tr-TR" sz="2400" b="1" dirty="0">
                <a:latin typeface="Arial" charset="0"/>
              </a:rPr>
            </a:br>
            <a:endParaRPr lang="tr-TR" sz="2400" b="1" dirty="0">
              <a:latin typeface="Arial" charset="0"/>
            </a:endParaRPr>
          </a:p>
          <a:p>
            <a:pPr algn="ctr"/>
            <a:endParaRPr lang="tr-TR" sz="2200" dirty="0">
              <a:solidFill>
                <a:srgbClr val="0000CC"/>
              </a:solidFill>
              <a:latin typeface="Arial" charset="0"/>
            </a:endParaRPr>
          </a:p>
          <a:p>
            <a:pPr algn="ctr"/>
            <a:endParaRPr lang="tr-TR" sz="2200" dirty="0">
              <a:solidFill>
                <a:srgbClr val="0000CC"/>
              </a:solidFill>
              <a:latin typeface="Arial" charset="0"/>
            </a:endParaRPr>
          </a:p>
          <a:p>
            <a:pPr algn="ctr"/>
            <a:endParaRPr lang="tr-TR" sz="2200" dirty="0">
              <a:solidFill>
                <a:srgbClr val="0000CC"/>
              </a:solidFill>
              <a:latin typeface="Arial" charset="0"/>
            </a:endParaRPr>
          </a:p>
          <a:p>
            <a:pPr algn="ctr"/>
            <a:endParaRPr lang="tr-TR" sz="2200" dirty="0">
              <a:solidFill>
                <a:srgbClr val="0000CC"/>
              </a:solidFill>
              <a:latin typeface="Arial" charset="0"/>
            </a:endParaRPr>
          </a:p>
          <a:p>
            <a:pPr algn="ctr"/>
            <a:endParaRPr lang="tr-TR" sz="2200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1026" name="Picture 2" descr="C:\Users\emin\Desktop\LİDERLİK\images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151112"/>
            <a:ext cx="2000250" cy="2286000"/>
          </a:xfrm>
          <a:prstGeom prst="rect">
            <a:avLst/>
          </a:prstGeom>
          <a:noFill/>
        </p:spPr>
      </p:pic>
      <p:pic>
        <p:nvPicPr>
          <p:cNvPr id="1027" name="Picture 3" descr="C:\Users\emin\Desktop\LİDERLİK\renkliversiyonu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169020"/>
            <a:ext cx="2124076" cy="2124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720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3578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>
              <a:latin typeface="+mj-lt"/>
            </a:endParaRPr>
          </a:p>
          <a:p>
            <a:endParaRPr lang="tr-TR" dirty="0" smtClean="0">
              <a:latin typeface="+mj-lt"/>
            </a:endParaRPr>
          </a:p>
          <a:p>
            <a:endParaRPr lang="tr-TR" dirty="0" smtClean="0">
              <a:latin typeface="+mj-lt"/>
            </a:endParaRPr>
          </a:p>
          <a:p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sz="1400" dirty="0" smtClean="0">
                <a:latin typeface="+mj-lt"/>
              </a:rPr>
              <a:t>2</a:t>
            </a:r>
            <a:endParaRPr lang="tr-TR" sz="1400" dirty="0">
              <a:latin typeface="+mj-lt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838288"/>
            <a:ext cx="5354110" cy="601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6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1" descr="cid:image001.png@01CE9ADC.9D945630"/>
          <p:cNvPicPr>
            <a:picLocks noGrp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195736" y="4216528"/>
            <a:ext cx="4032448" cy="2452832"/>
          </a:xfrm>
        </p:spPr>
      </p:pic>
      <p:sp>
        <p:nvSpPr>
          <p:cNvPr id="5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98346" y="6309320"/>
            <a:ext cx="762000" cy="365125"/>
          </a:xfrm>
        </p:spPr>
        <p:txBody>
          <a:bodyPr vert="horz" lIns="0" tIns="0" rIns="0" bIns="0" anchor="b"/>
          <a:lstStyle/>
          <a:p>
            <a:r>
              <a:rPr lang="tr-TR" sz="1400" b="1" dirty="0">
                <a:latin typeface="+mj-lt"/>
              </a:rPr>
              <a:t>1</a:t>
            </a:r>
          </a:p>
        </p:txBody>
      </p:sp>
      <p:sp>
        <p:nvSpPr>
          <p:cNvPr id="28676" name="8 Dikdörtgen"/>
          <p:cNvSpPr>
            <a:spLocks noChangeArrowheads="1"/>
          </p:cNvSpPr>
          <p:nvPr/>
        </p:nvSpPr>
        <p:spPr bwMode="auto">
          <a:xfrm>
            <a:off x="1835696" y="476672"/>
            <a:ext cx="5400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400" dirty="0" smtClean="0">
                <a:latin typeface="+mj-lt"/>
              </a:rPr>
              <a:t>               </a:t>
            </a:r>
            <a:endParaRPr lang="tr-TR" sz="2400" dirty="0">
              <a:latin typeface="+mj-lt"/>
            </a:endParaRPr>
          </a:p>
          <a:p>
            <a:r>
              <a:rPr lang="tr-TR" sz="2400" dirty="0">
                <a:latin typeface="+mj-lt"/>
              </a:rPr>
              <a:t>Ortak fayda ve gelecek için birlikte </a:t>
            </a:r>
            <a:r>
              <a:rPr lang="tr-TR" sz="2400" dirty="0" smtClean="0">
                <a:latin typeface="+mj-lt"/>
              </a:rPr>
              <a:t>çalışın,</a:t>
            </a:r>
            <a:endParaRPr lang="tr-TR" sz="2400" dirty="0">
              <a:latin typeface="+mj-lt"/>
            </a:endParaRPr>
          </a:p>
          <a:p>
            <a:endParaRPr lang="tr-TR" sz="2400" dirty="0" smtClean="0">
              <a:latin typeface="+mj-lt"/>
            </a:endParaRPr>
          </a:p>
          <a:p>
            <a:r>
              <a:rPr lang="tr-TR" sz="2400" dirty="0" smtClean="0">
                <a:latin typeface="+mj-lt"/>
              </a:rPr>
              <a:t>Farklı </a:t>
            </a:r>
            <a:r>
              <a:rPr lang="tr-TR" sz="2400" dirty="0">
                <a:latin typeface="+mj-lt"/>
              </a:rPr>
              <a:t>fikirleri dinleyin ve saygı </a:t>
            </a:r>
            <a:r>
              <a:rPr lang="tr-TR" sz="2400" dirty="0" smtClean="0">
                <a:latin typeface="+mj-lt"/>
              </a:rPr>
              <a:t>duyun</a:t>
            </a:r>
            <a:r>
              <a:rPr lang="tr-TR" sz="2400" dirty="0">
                <a:latin typeface="+mj-lt"/>
              </a:rPr>
              <a:t>,</a:t>
            </a:r>
            <a:endParaRPr lang="tr-TR" sz="2400" dirty="0" smtClean="0">
              <a:latin typeface="+mj-lt"/>
            </a:endParaRPr>
          </a:p>
          <a:p>
            <a:endParaRPr lang="tr-TR" sz="2400" dirty="0">
              <a:latin typeface="+mj-lt"/>
            </a:endParaRPr>
          </a:p>
          <a:p>
            <a:r>
              <a:rPr lang="tr-TR" sz="2400" dirty="0" smtClean="0">
                <a:latin typeface="+mj-lt"/>
              </a:rPr>
              <a:t>Yani; Aynı Şarkıda Eğlenmeyi Başarın,</a:t>
            </a:r>
          </a:p>
          <a:p>
            <a:endParaRPr lang="tr-TR" sz="2400" dirty="0" smtClean="0">
              <a:latin typeface="+mj-lt"/>
            </a:endParaRPr>
          </a:p>
          <a:p>
            <a:r>
              <a:rPr lang="tr-TR" sz="2400" dirty="0" smtClean="0">
                <a:solidFill>
                  <a:srgbClr val="FF0000"/>
                </a:solidFill>
                <a:latin typeface="+mj-lt"/>
              </a:rPr>
              <a:t>ANI YAKALAYIN VE KALİTELİ YAŞAYIN.</a:t>
            </a:r>
          </a:p>
          <a:p>
            <a:endParaRPr lang="tr-TR" sz="2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221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4 Dikdörtgen"/>
          <p:cNvSpPr>
            <a:spLocks noChangeArrowheads="1"/>
          </p:cNvSpPr>
          <p:nvPr/>
        </p:nvSpPr>
        <p:spPr bwMode="auto">
          <a:xfrm>
            <a:off x="683568" y="764705"/>
            <a:ext cx="7162015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tr-TR" sz="3200" b="1" dirty="0" smtClean="0">
              <a:latin typeface="Arial" charset="0"/>
            </a:endParaRPr>
          </a:p>
          <a:p>
            <a:pPr algn="ctr"/>
            <a:endParaRPr lang="tr-TR" sz="3200" b="1" dirty="0" smtClean="0">
              <a:latin typeface="Arial" charset="0"/>
            </a:endParaRPr>
          </a:p>
          <a:p>
            <a:pPr algn="ctr"/>
            <a:r>
              <a:rPr lang="tr-TR" sz="3200" dirty="0">
                <a:latin typeface="Arial" charset="0"/>
              </a:rPr>
              <a:t/>
            </a:r>
            <a:br>
              <a:rPr lang="tr-TR" sz="3200" dirty="0">
                <a:latin typeface="Arial" charset="0"/>
              </a:rPr>
            </a:br>
            <a:endParaRPr lang="tr-TR" sz="3200" dirty="0">
              <a:latin typeface="Arial" charset="0"/>
            </a:endParaRPr>
          </a:p>
          <a:p>
            <a:pPr algn="ctr"/>
            <a:endParaRPr lang="tr-TR" sz="3200" b="1" dirty="0">
              <a:solidFill>
                <a:srgbClr val="FF0000"/>
              </a:solidFill>
              <a:latin typeface="Arial" charset="0"/>
            </a:endParaRPr>
          </a:p>
          <a:p>
            <a:pPr algn="ctr"/>
            <a:endParaRPr lang="tr-TR" sz="2200" dirty="0" smtClean="0">
              <a:solidFill>
                <a:srgbClr val="0000CC"/>
              </a:solidFill>
              <a:latin typeface="Arial" charset="0"/>
            </a:endParaRPr>
          </a:p>
          <a:p>
            <a:pPr algn="ctr"/>
            <a:endParaRPr lang="tr-TR" sz="2200" dirty="0" smtClean="0">
              <a:solidFill>
                <a:srgbClr val="0000CC"/>
              </a:solidFill>
              <a:latin typeface="Arial" charset="0"/>
            </a:endParaRPr>
          </a:p>
          <a:p>
            <a:pPr algn="ctr"/>
            <a:endParaRPr lang="tr-TR" sz="2200" dirty="0" smtClean="0">
              <a:solidFill>
                <a:srgbClr val="0000CC"/>
              </a:solidFill>
              <a:latin typeface="Arial" charset="0"/>
            </a:endParaRPr>
          </a:p>
          <a:p>
            <a:pPr algn="ctr"/>
            <a:endParaRPr lang="tr-TR" sz="2200" dirty="0" smtClean="0">
              <a:solidFill>
                <a:srgbClr val="0000CC"/>
              </a:solidFill>
              <a:latin typeface="Arial" charset="0"/>
            </a:endParaRPr>
          </a:p>
          <a:p>
            <a:pPr algn="ctr"/>
            <a:endParaRPr lang="tr-TR" sz="2200" dirty="0">
              <a:solidFill>
                <a:srgbClr val="0000CC"/>
              </a:solidFill>
              <a:latin typeface="Arial" charset="0"/>
            </a:endParaRPr>
          </a:p>
          <a:p>
            <a:pPr algn="ctr"/>
            <a:endParaRPr lang="tr-TR" sz="2200" dirty="0">
              <a:solidFill>
                <a:srgbClr val="0000CC"/>
              </a:solidFill>
              <a:latin typeface="Arial" charset="0"/>
            </a:endParaRPr>
          </a:p>
          <a:p>
            <a:pPr algn="ctr"/>
            <a:endParaRPr lang="tr-TR" sz="2200" dirty="0">
              <a:solidFill>
                <a:srgbClr val="0000CC"/>
              </a:solidFill>
              <a:latin typeface="Arial" charset="0"/>
            </a:endParaRPr>
          </a:p>
          <a:p>
            <a:pPr algn="ctr"/>
            <a:endParaRPr lang="tr-TR" sz="2200" dirty="0">
              <a:solidFill>
                <a:srgbClr val="0000CC"/>
              </a:solidFill>
              <a:latin typeface="Arial" charset="0"/>
            </a:endParaRPr>
          </a:p>
          <a:p>
            <a:pPr algn="ctr"/>
            <a:endParaRPr lang="tr-TR" sz="2200" dirty="0">
              <a:solidFill>
                <a:srgbClr val="0000CC"/>
              </a:solidFill>
              <a:latin typeface="Arial" charset="0"/>
            </a:endParaRPr>
          </a:p>
        </p:txBody>
      </p:sp>
      <p:grpSp>
        <p:nvGrpSpPr>
          <p:cNvPr id="25" name="Grup 24"/>
          <p:cNvGrpSpPr/>
          <p:nvPr/>
        </p:nvGrpSpPr>
        <p:grpSpPr>
          <a:xfrm>
            <a:off x="219122" y="2476697"/>
            <a:ext cx="8794561" cy="4048130"/>
            <a:chOff x="219122" y="2476697"/>
            <a:chExt cx="8794561" cy="4048130"/>
          </a:xfrm>
        </p:grpSpPr>
        <p:grpSp>
          <p:nvGrpSpPr>
            <p:cNvPr id="14" name="Grup 13"/>
            <p:cNvGrpSpPr/>
            <p:nvPr/>
          </p:nvGrpSpPr>
          <p:grpSpPr>
            <a:xfrm>
              <a:off x="219122" y="2476697"/>
              <a:ext cx="8794561" cy="2824512"/>
              <a:chOff x="298808" y="2451075"/>
              <a:chExt cx="8881704" cy="3923432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298808" y="2608489"/>
                <a:ext cx="1824920" cy="2072571"/>
                <a:chOff x="298808" y="2608489"/>
                <a:chExt cx="1824920" cy="2072571"/>
              </a:xfrm>
            </p:grpSpPr>
            <p:pic>
              <p:nvPicPr>
                <p:cNvPr id="3" name="Picture 3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3528" y="2608489"/>
                  <a:ext cx="1238250" cy="1238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" name="TextBox 4"/>
                <p:cNvSpPr txBox="1"/>
                <p:nvPr/>
              </p:nvSpPr>
              <p:spPr>
                <a:xfrm>
                  <a:off x="298808" y="4034729"/>
                  <a:ext cx="182492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b="1" dirty="0" smtClean="0">
                      <a:latin typeface="+mj-lt"/>
                    </a:rPr>
                    <a:t>Metalurji Y.Müh.     1979-1988</a:t>
                  </a:r>
                  <a:endParaRPr lang="tr-TR" b="1" dirty="0">
                    <a:latin typeface="+mj-lt"/>
                  </a:endParaRP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6753478" y="5028777"/>
                <a:ext cx="2009076" cy="1149393"/>
                <a:chOff x="6753478" y="5028777"/>
                <a:chExt cx="2009076" cy="1149393"/>
              </a:xfrm>
            </p:grpSpPr>
            <p:pic>
              <p:nvPicPr>
                <p:cNvPr id="1034" name="Picture 10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53478" y="5028777"/>
                  <a:ext cx="1876425" cy="5905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6" name="TextBox 5"/>
                <p:cNvSpPr txBox="1"/>
                <p:nvPr/>
              </p:nvSpPr>
              <p:spPr>
                <a:xfrm>
                  <a:off x="7020272" y="5839616"/>
                  <a:ext cx="17422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sz="1600" b="1" dirty="0" smtClean="0">
                      <a:latin typeface="+mj-lt"/>
                    </a:rPr>
                    <a:t>Kurucu 2011-2014</a:t>
                  </a:r>
                  <a:endParaRPr lang="tr-TR" sz="1600" b="1" dirty="0">
                    <a:latin typeface="+mj-lt"/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4616403" y="5197183"/>
                <a:ext cx="1973110" cy="987462"/>
                <a:chOff x="4616403" y="5197183"/>
                <a:chExt cx="1973110" cy="987462"/>
              </a:xfrm>
            </p:grpSpPr>
            <p:pic>
              <p:nvPicPr>
                <p:cNvPr id="1033" name="Picture 9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16403" y="5197183"/>
                  <a:ext cx="1973110" cy="3617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7" name="TextBox 16"/>
                <p:cNvSpPr txBox="1"/>
                <p:nvPr/>
              </p:nvSpPr>
              <p:spPr>
                <a:xfrm>
                  <a:off x="4773934" y="5846091"/>
                  <a:ext cx="17422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sz="1600" b="1" dirty="0" smtClean="0">
                      <a:latin typeface="+mj-lt"/>
                    </a:rPr>
                    <a:t>Kurucu 2009-2014</a:t>
                  </a:r>
                  <a:endParaRPr lang="tr-TR" sz="1600" b="1" dirty="0">
                    <a:latin typeface="+mj-lt"/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2259691" y="5141600"/>
                <a:ext cx="1931602" cy="1232907"/>
                <a:chOff x="2259691" y="5141600"/>
                <a:chExt cx="1931602" cy="1232907"/>
              </a:xfrm>
            </p:grpSpPr>
            <p:pic>
              <p:nvPicPr>
                <p:cNvPr id="1032" name="Picture 8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59691" y="5141600"/>
                  <a:ext cx="1931602" cy="4645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8" name="TextBox 17"/>
                <p:cNvSpPr txBox="1"/>
                <p:nvPr/>
              </p:nvSpPr>
              <p:spPr>
                <a:xfrm>
                  <a:off x="2449011" y="5789732"/>
                  <a:ext cx="174228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sz="1600" b="1" dirty="0" smtClean="0">
                      <a:latin typeface="+mj-lt"/>
                    </a:rPr>
                    <a:t>Genel Müdür 2007-2011</a:t>
                  </a:r>
                  <a:endParaRPr lang="tr-TR" sz="1600" b="1" dirty="0">
                    <a:latin typeface="+mj-lt"/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298808" y="4772816"/>
                <a:ext cx="1742282" cy="1595908"/>
                <a:chOff x="298808" y="4772816"/>
                <a:chExt cx="1742282" cy="1595908"/>
              </a:xfrm>
            </p:grpSpPr>
            <p:pic>
              <p:nvPicPr>
                <p:cNvPr id="1031" name="Picture 7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9253" y="4772816"/>
                  <a:ext cx="1066800" cy="1066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9" name="TextBox 18"/>
                <p:cNvSpPr txBox="1"/>
                <p:nvPr/>
              </p:nvSpPr>
              <p:spPr>
                <a:xfrm>
                  <a:off x="298808" y="5783949"/>
                  <a:ext cx="174228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sz="1600" b="1" dirty="0" smtClean="0">
                      <a:latin typeface="+mj-lt"/>
                    </a:rPr>
                    <a:t>Genel Müdür 2001-2006</a:t>
                  </a:r>
                  <a:endParaRPr lang="tr-TR" sz="1600" b="1" dirty="0">
                    <a:latin typeface="+mj-lt"/>
                  </a:endParaRP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7315453" y="2574036"/>
                <a:ext cx="1865059" cy="2077944"/>
                <a:chOff x="7315453" y="2574036"/>
                <a:chExt cx="1865059" cy="2077944"/>
              </a:xfrm>
            </p:grpSpPr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15453" y="2574036"/>
                  <a:ext cx="1314450" cy="13144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0" name="TextBox 19"/>
                <p:cNvSpPr txBox="1"/>
                <p:nvPr/>
              </p:nvSpPr>
              <p:spPr>
                <a:xfrm>
                  <a:off x="7438230" y="4067205"/>
                  <a:ext cx="174228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sz="1600" b="1" dirty="0" smtClean="0">
                      <a:latin typeface="+mj-lt"/>
                    </a:rPr>
                    <a:t>Genel Müdür 1997-2000</a:t>
                  </a:r>
                  <a:endParaRPr lang="tr-TR" sz="1600" b="1" dirty="0">
                    <a:latin typeface="+mj-lt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4932039" y="2451075"/>
                <a:ext cx="1952985" cy="2200905"/>
                <a:chOff x="4932039" y="2451075"/>
                <a:chExt cx="1952985" cy="2200905"/>
              </a:xfrm>
            </p:grpSpPr>
            <p:pic>
              <p:nvPicPr>
                <p:cNvPr id="1029" name="Picture 5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32039" y="2451075"/>
                  <a:ext cx="1952985" cy="19529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1" name="TextBox 20"/>
                <p:cNvSpPr txBox="1"/>
                <p:nvPr/>
              </p:nvSpPr>
              <p:spPr>
                <a:xfrm>
                  <a:off x="4952290" y="4067205"/>
                  <a:ext cx="174228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sz="1600" b="1" dirty="0" smtClean="0">
                      <a:latin typeface="+mj-lt"/>
                    </a:rPr>
                    <a:t>Üretim Müdürü 1992-1997</a:t>
                  </a:r>
                  <a:endParaRPr lang="tr-TR" sz="1600" b="1" dirty="0">
                    <a:latin typeface="+mj-lt"/>
                  </a:endParaRP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2687536" y="2779939"/>
                <a:ext cx="1742282" cy="1821938"/>
                <a:chOff x="2687536" y="2779939"/>
                <a:chExt cx="1742282" cy="1821938"/>
              </a:xfrm>
            </p:grpSpPr>
            <p:pic>
              <p:nvPicPr>
                <p:cNvPr id="1028" name="Picture 4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1989" y="2779939"/>
                  <a:ext cx="1524000" cy="8953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2" name="TextBox 21"/>
                <p:cNvSpPr txBox="1"/>
                <p:nvPr/>
              </p:nvSpPr>
              <p:spPr>
                <a:xfrm>
                  <a:off x="2687536" y="4017102"/>
                  <a:ext cx="174228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sz="1600" b="1" dirty="0" smtClean="0">
                      <a:latin typeface="+mj-lt"/>
                    </a:rPr>
                    <a:t>Üretim Koord. 1989-1992</a:t>
                  </a:r>
                  <a:endParaRPr lang="tr-TR" sz="1600" b="1" dirty="0">
                    <a:latin typeface="+mj-lt"/>
                  </a:endParaRPr>
                </a:p>
              </p:txBody>
            </p:sp>
          </p:grpSp>
        </p:grpSp>
        <p:pic>
          <p:nvPicPr>
            <p:cNvPr id="8" name="Resim 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712" y="5013176"/>
              <a:ext cx="804523" cy="1126332"/>
            </a:xfrm>
            <a:prstGeom prst="rect">
              <a:avLst/>
            </a:prstGeom>
          </p:spPr>
        </p:pic>
        <p:pic>
          <p:nvPicPr>
            <p:cNvPr id="33" name="Resim 32" descr="C:\Users\User\Desktop\mendirek kartvizit_kartvizit arka.jpg"/>
            <p:cNvPicPr/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9" t="34740" r="13738" b="37161"/>
            <a:stretch/>
          </p:blipFill>
          <p:spPr bwMode="auto">
            <a:xfrm>
              <a:off x="2915816" y="5578455"/>
              <a:ext cx="2964405" cy="94637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009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anchor="b"/>
          <a:lstStyle/>
          <a:p>
            <a:r>
              <a:rPr lang="tr-TR" sz="1400" b="1" dirty="0">
                <a:latin typeface="+mj-lt"/>
              </a:rPr>
              <a:t>9</a:t>
            </a:r>
          </a:p>
        </p:txBody>
      </p:sp>
      <p:sp>
        <p:nvSpPr>
          <p:cNvPr id="12" name="2 İçerik Yer Tutucusu"/>
          <p:cNvSpPr>
            <a:spLocks noGrp="1"/>
          </p:cNvSpPr>
          <p:nvPr>
            <p:ph idx="1"/>
          </p:nvPr>
        </p:nvSpPr>
        <p:spPr>
          <a:xfrm>
            <a:off x="189563" y="980728"/>
            <a:ext cx="8929718" cy="53756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2200" b="1" dirty="0" smtClean="0">
                <a:latin typeface="+mj-lt"/>
              </a:rPr>
              <a:t>ETİK KAVRAMI</a:t>
            </a:r>
          </a:p>
          <a:p>
            <a:pPr marL="0" indent="0">
              <a:buNone/>
            </a:pPr>
            <a:endParaRPr lang="tr-TR" sz="2400" b="1" dirty="0">
              <a:latin typeface="+mj-lt"/>
            </a:endParaRPr>
          </a:p>
          <a:p>
            <a:pPr marL="0" indent="0">
              <a:buNone/>
            </a:pPr>
            <a:r>
              <a:rPr lang="tr-TR" sz="1500" dirty="0" smtClean="0">
                <a:latin typeface="+mj-lt"/>
                <a:cs typeface="Arial" pitchFamily="34" charset="0"/>
              </a:rPr>
              <a:t>Sözlük anlamı olarak </a:t>
            </a:r>
            <a:r>
              <a:rPr lang="tr-TR" sz="1500" dirty="0">
                <a:latin typeface="+mj-lt"/>
                <a:cs typeface="Arial" pitchFamily="34" charset="0"/>
              </a:rPr>
              <a:t>etik; </a:t>
            </a:r>
            <a:r>
              <a:rPr lang="tr-TR" sz="1500" b="1" dirty="0">
                <a:latin typeface="+mj-lt"/>
                <a:cs typeface="Arial" pitchFamily="34" charset="0"/>
              </a:rPr>
              <a:t>töre bilimi, ahlak bilimi, ahlaki, ahlakla ilgili </a:t>
            </a:r>
            <a:r>
              <a:rPr lang="tr-TR" sz="1500" dirty="0">
                <a:latin typeface="+mj-lt"/>
                <a:cs typeface="Arial" pitchFamily="34" charset="0"/>
              </a:rPr>
              <a:t>olarak </a:t>
            </a:r>
            <a:r>
              <a:rPr lang="tr-TR" sz="1500" dirty="0" smtClean="0">
                <a:latin typeface="+mj-lt"/>
                <a:cs typeface="Arial" pitchFamily="34" charset="0"/>
              </a:rPr>
              <a:t>tanımlanmaktadır.</a:t>
            </a:r>
          </a:p>
          <a:p>
            <a:pPr marL="0" indent="0">
              <a:buNone/>
            </a:pPr>
            <a:endParaRPr lang="tr-TR" sz="1500" dirty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tr-TR" sz="1500" dirty="0">
                <a:latin typeface="+mj-lt"/>
              </a:rPr>
              <a:t>Yunanca; "</a:t>
            </a:r>
            <a:r>
              <a:rPr lang="tr-TR" sz="1500" dirty="0" err="1">
                <a:latin typeface="+mj-lt"/>
              </a:rPr>
              <a:t>ethos</a:t>
            </a:r>
            <a:r>
              <a:rPr lang="tr-TR" sz="1500" dirty="0">
                <a:latin typeface="+mj-lt"/>
              </a:rPr>
              <a:t> / </a:t>
            </a:r>
            <a:r>
              <a:rPr lang="tr-TR" sz="1500" dirty="0" err="1">
                <a:latin typeface="+mj-lt"/>
              </a:rPr>
              <a:t>ethiki</a:t>
            </a:r>
            <a:r>
              <a:rPr lang="tr-TR" sz="1500" dirty="0">
                <a:latin typeface="+mj-lt"/>
              </a:rPr>
              <a:t>"  ---- "karakter / </a:t>
            </a:r>
            <a:r>
              <a:rPr lang="tr-TR" sz="1500" dirty="0" smtClean="0">
                <a:latin typeface="+mj-lt"/>
              </a:rPr>
              <a:t>alışkanlık‘’</a:t>
            </a:r>
            <a:endParaRPr lang="tr-TR" sz="1500" dirty="0">
              <a:latin typeface="+mj-lt"/>
            </a:endParaRPr>
          </a:p>
          <a:p>
            <a:pPr marL="0" indent="0">
              <a:buNone/>
            </a:pPr>
            <a:endParaRPr lang="tr-TR" sz="1500" dirty="0" smtClean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tr-TR" sz="1500" dirty="0" smtClean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tr-TR" sz="1500" b="1" dirty="0" smtClean="0">
                <a:latin typeface="+mj-lt"/>
                <a:cs typeface="Arial" pitchFamily="34" charset="0"/>
              </a:rPr>
              <a:t>Etik, ahlaki </a:t>
            </a:r>
            <a:r>
              <a:rPr lang="tr-TR" sz="1500" b="1" dirty="0">
                <a:latin typeface="+mj-lt"/>
                <a:cs typeface="Arial" pitchFamily="34" charset="0"/>
              </a:rPr>
              <a:t>olanın özünü ve temellerini araştıran bilim</a:t>
            </a:r>
            <a:r>
              <a:rPr lang="tr-TR" sz="1500" dirty="0">
                <a:latin typeface="+mj-lt"/>
                <a:cs typeface="Arial" pitchFamily="34" charset="0"/>
              </a:rPr>
              <a:t>, </a:t>
            </a:r>
            <a:r>
              <a:rPr lang="tr-TR" sz="1500" b="1" dirty="0">
                <a:latin typeface="+mj-lt"/>
                <a:cs typeface="Arial" pitchFamily="34" charset="0"/>
              </a:rPr>
              <a:t>insan davranışları ile ilgili </a:t>
            </a:r>
            <a:r>
              <a:rPr lang="tr-TR" sz="1500" b="1" dirty="0" smtClean="0">
                <a:latin typeface="+mj-lt"/>
                <a:cs typeface="Arial" pitchFamily="34" charset="0"/>
              </a:rPr>
              <a:t>problemleri inceleyen </a:t>
            </a:r>
            <a:r>
              <a:rPr lang="tr-TR" sz="1500" b="1" dirty="0">
                <a:latin typeface="+mj-lt"/>
                <a:cs typeface="Arial" pitchFamily="34" charset="0"/>
              </a:rPr>
              <a:t>felsefe dalı </a:t>
            </a:r>
            <a:r>
              <a:rPr lang="tr-TR" sz="1500" dirty="0">
                <a:latin typeface="+mj-lt"/>
                <a:cs typeface="Arial" pitchFamily="34" charset="0"/>
              </a:rPr>
              <a:t>olarak tanımlanmaktadır. Etik, </a:t>
            </a:r>
            <a:r>
              <a:rPr lang="tr-TR" sz="1500" b="1" dirty="0">
                <a:latin typeface="+mj-lt"/>
                <a:cs typeface="Arial" pitchFamily="34" charset="0"/>
              </a:rPr>
              <a:t>ahlak felsefesidir</a:t>
            </a:r>
            <a:r>
              <a:rPr lang="tr-TR" sz="1500" dirty="0">
                <a:latin typeface="+mj-lt"/>
                <a:cs typeface="Arial" pitchFamily="34" charset="0"/>
              </a:rPr>
              <a:t>. Etik, insanın </a:t>
            </a:r>
            <a:r>
              <a:rPr lang="tr-TR" sz="1500" dirty="0" smtClean="0">
                <a:latin typeface="+mj-lt"/>
                <a:cs typeface="Arial" pitchFamily="34" charset="0"/>
              </a:rPr>
              <a:t>bütün davranış </a:t>
            </a:r>
            <a:r>
              <a:rPr lang="tr-TR" sz="1500" dirty="0">
                <a:latin typeface="+mj-lt"/>
                <a:cs typeface="Arial" pitchFamily="34" charset="0"/>
              </a:rPr>
              <a:t>ve eylemlerinin temelini araştırır</a:t>
            </a:r>
            <a:r>
              <a:rPr lang="tr-TR" sz="1500" dirty="0" smtClean="0">
                <a:latin typeface="+mj-lt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tr-TR" sz="1500" dirty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tr-TR" sz="1500" b="1" dirty="0" smtClean="0">
                <a:latin typeface="+mj-lt"/>
                <a:cs typeface="Arial" pitchFamily="34" charset="0"/>
              </a:rPr>
              <a:t>Ahlak </a:t>
            </a:r>
            <a:r>
              <a:rPr lang="tr-TR" sz="1500" b="1" dirty="0">
                <a:latin typeface="+mj-lt"/>
                <a:cs typeface="Arial" pitchFamily="34" charset="0"/>
              </a:rPr>
              <a:t>kavramı ise</a:t>
            </a:r>
            <a:r>
              <a:rPr lang="tr-TR" sz="1500" dirty="0">
                <a:latin typeface="+mj-lt"/>
                <a:cs typeface="Arial" pitchFamily="34" charset="0"/>
              </a:rPr>
              <a:t>, kişilerin sosyal yaşam içerisindeki ilişkilerini düzenleyen bir disiplin olarak görülmektedir.</a:t>
            </a:r>
          </a:p>
          <a:p>
            <a:pPr marL="0" indent="0">
              <a:buNone/>
            </a:pPr>
            <a:endParaRPr lang="tr-TR" sz="1500" b="1" dirty="0" smtClean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tr-TR" sz="1500" b="1" dirty="0" smtClean="0">
                <a:latin typeface="+mj-lt"/>
                <a:cs typeface="Arial" pitchFamily="34" charset="0"/>
              </a:rPr>
              <a:t>Etik </a:t>
            </a:r>
            <a:r>
              <a:rPr lang="tr-TR" sz="1500" b="1" dirty="0">
                <a:latin typeface="+mj-lt"/>
                <a:cs typeface="Arial" pitchFamily="34" charset="0"/>
              </a:rPr>
              <a:t>kavramı</a:t>
            </a:r>
            <a:r>
              <a:rPr lang="tr-TR" sz="1500" dirty="0">
                <a:latin typeface="+mj-lt"/>
                <a:cs typeface="Arial" pitchFamily="34" charset="0"/>
              </a:rPr>
              <a:t>, daha çok iş hayatı içersindeki davranış </a:t>
            </a:r>
            <a:r>
              <a:rPr lang="tr-TR" sz="1500" dirty="0" smtClean="0">
                <a:latin typeface="+mj-lt"/>
                <a:cs typeface="Arial" pitchFamily="34" charset="0"/>
              </a:rPr>
              <a:t>biçimlerini irdeleyen</a:t>
            </a:r>
            <a:r>
              <a:rPr lang="tr-TR" sz="1500" dirty="0">
                <a:latin typeface="+mj-lt"/>
                <a:cs typeface="Arial" pitchFamily="34" charset="0"/>
              </a:rPr>
              <a:t>, düzenleyen bir disiplin olarak görülmektedir. </a:t>
            </a:r>
            <a:endParaRPr lang="tr-TR" sz="1500" dirty="0" smtClean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tr-TR" sz="1500" dirty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tr-TR" sz="1500" dirty="0">
                <a:latin typeface="+mj-lt"/>
                <a:cs typeface="Arial" pitchFamily="34" charset="0"/>
              </a:rPr>
              <a:t>M.Ö. 4.yy. da zamanın en büyük filozofu olan Aristotales iyi, erdem, özgürlük</a:t>
            </a:r>
            <a:r>
              <a:rPr lang="tr-TR" sz="1500" dirty="0" smtClean="0">
                <a:latin typeface="+mj-lt"/>
                <a:cs typeface="Arial" pitchFamily="34" charset="0"/>
              </a:rPr>
              <a:t>, mutluluk </a:t>
            </a:r>
            <a:r>
              <a:rPr lang="tr-TR" sz="1500" dirty="0">
                <a:latin typeface="+mj-lt"/>
                <a:cs typeface="Arial" pitchFamily="34" charset="0"/>
              </a:rPr>
              <a:t>gibi sözcükleri kavram yapısına kavuşturduğu için ETİK’in kurucusu </a:t>
            </a:r>
            <a:r>
              <a:rPr lang="tr-TR" sz="1500" dirty="0" smtClean="0">
                <a:latin typeface="+mj-lt"/>
                <a:cs typeface="Arial" pitchFamily="34" charset="0"/>
              </a:rPr>
              <a:t>sayılır.</a:t>
            </a:r>
          </a:p>
          <a:p>
            <a:pPr marL="0" indent="0">
              <a:buNone/>
            </a:pPr>
            <a:endParaRPr lang="tr-TR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tr-TR" sz="2200" b="1" dirty="0">
                <a:latin typeface="+mj-lt"/>
              </a:rPr>
              <a:t>MESLEK ETİĞİ</a:t>
            </a:r>
          </a:p>
          <a:p>
            <a:pPr marL="0" indent="0">
              <a:buNone/>
            </a:pPr>
            <a:endParaRPr lang="tr-TR" sz="2000" b="1" dirty="0"/>
          </a:p>
          <a:p>
            <a:pPr marL="0" indent="0">
              <a:buNone/>
            </a:pPr>
            <a:r>
              <a:rPr lang="tr-TR" sz="1500" dirty="0">
                <a:latin typeface="+mj-lt"/>
                <a:cs typeface="Arial" pitchFamily="34" charset="0"/>
              </a:rPr>
              <a:t>İş hayatındaki davranışları yönlendiren, onlara rehberlik eden etik prensipler ve standartların toplamına “</a:t>
            </a:r>
            <a:r>
              <a:rPr lang="tr-TR" sz="1500" b="1" dirty="0">
                <a:latin typeface="+mj-lt"/>
                <a:cs typeface="Arial" pitchFamily="34" charset="0"/>
              </a:rPr>
              <a:t>mesleki etik</a:t>
            </a:r>
            <a:r>
              <a:rPr lang="tr-TR" sz="1500" dirty="0">
                <a:latin typeface="+mj-lt"/>
                <a:cs typeface="Arial" pitchFamily="34" charset="0"/>
              </a:rPr>
              <a:t>” denilmektedir</a:t>
            </a:r>
            <a:r>
              <a:rPr lang="tr-TR" sz="1500" dirty="0" smtClean="0">
                <a:latin typeface="+mj-lt"/>
                <a:cs typeface="Arial" pitchFamily="34" charset="0"/>
              </a:rPr>
              <a:t>.</a:t>
            </a:r>
            <a:r>
              <a:rPr lang="tr-TR" sz="1400" b="1" i="1" dirty="0" smtClean="0">
                <a:latin typeface="Arial" pitchFamily="34" charset="0"/>
                <a:cs typeface="Arial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60900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anchor="b"/>
          <a:lstStyle/>
          <a:p>
            <a:r>
              <a:rPr lang="tr-TR" sz="1400" b="1" dirty="0" smtClean="0">
                <a:latin typeface="+mj-lt"/>
              </a:rPr>
              <a:t>8</a:t>
            </a:r>
            <a:endParaRPr lang="tr-TR" sz="1400" b="1" dirty="0">
              <a:latin typeface="+mj-lt"/>
            </a:endParaRPr>
          </a:p>
        </p:txBody>
      </p:sp>
      <p:sp>
        <p:nvSpPr>
          <p:cNvPr id="12" name="2 İçerik Yer Tutucusu"/>
          <p:cNvSpPr>
            <a:spLocks noGrp="1"/>
          </p:cNvSpPr>
          <p:nvPr>
            <p:ph idx="1"/>
          </p:nvPr>
        </p:nvSpPr>
        <p:spPr>
          <a:xfrm>
            <a:off x="189563" y="980728"/>
            <a:ext cx="8929718" cy="574074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b="1" dirty="0" smtClean="0">
                <a:latin typeface="+mj-lt"/>
              </a:rPr>
              <a:t>ETİK </a:t>
            </a:r>
            <a:r>
              <a:rPr lang="tr-TR" b="1" dirty="0">
                <a:latin typeface="+mj-lt"/>
              </a:rPr>
              <a:t>KURALLARI</a:t>
            </a:r>
          </a:p>
          <a:p>
            <a:pPr marL="0" indent="0">
              <a:buNone/>
            </a:pPr>
            <a:endParaRPr lang="tr-TR" sz="2400" b="1" dirty="0" smtClean="0">
              <a:latin typeface="+mj-lt"/>
            </a:endParaRPr>
          </a:p>
          <a:p>
            <a:pPr marL="0" indent="0">
              <a:buNone/>
            </a:pPr>
            <a:r>
              <a:rPr lang="tr-TR" sz="1800" dirty="0">
                <a:latin typeface="+mj-lt"/>
                <a:cs typeface="Arial" pitchFamily="34" charset="0"/>
              </a:rPr>
              <a:t>Toplumsal yaşam içerisinde kişilerin topluma, toplumun da kişilere karşı </a:t>
            </a:r>
            <a:r>
              <a:rPr lang="tr-TR" sz="1800" dirty="0" smtClean="0">
                <a:latin typeface="+mj-lt"/>
                <a:cs typeface="Arial" pitchFamily="34" charset="0"/>
              </a:rPr>
              <a:t>uyması gereken </a:t>
            </a:r>
            <a:r>
              <a:rPr lang="tr-TR" sz="1800" dirty="0">
                <a:latin typeface="+mj-lt"/>
                <a:cs typeface="Arial" pitchFamily="34" charset="0"/>
              </a:rPr>
              <a:t>birtakım ahlaki kurallar vardır. </a:t>
            </a:r>
            <a:r>
              <a:rPr lang="tr-TR" sz="1800" dirty="0" smtClean="0">
                <a:latin typeface="+mj-lt"/>
                <a:cs typeface="Arial" pitchFamily="34" charset="0"/>
              </a:rPr>
              <a:t> Bu </a:t>
            </a:r>
            <a:r>
              <a:rPr lang="tr-TR" sz="1800" dirty="0">
                <a:latin typeface="+mj-lt"/>
                <a:cs typeface="Arial" pitchFamily="34" charset="0"/>
              </a:rPr>
              <a:t>kurallar genel olarak şu başlıklar </a:t>
            </a:r>
            <a:r>
              <a:rPr lang="tr-TR" sz="1800" dirty="0" smtClean="0">
                <a:latin typeface="+mj-lt"/>
                <a:cs typeface="Arial" pitchFamily="34" charset="0"/>
              </a:rPr>
              <a:t>altında toplanabilir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. </a:t>
            </a:r>
            <a:endParaRPr lang="tr-TR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tr-TR" sz="1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tr-TR" sz="1400" b="1" u="sng" dirty="0">
                <a:latin typeface="Arial" pitchFamily="34" charset="0"/>
                <a:cs typeface="Arial" pitchFamily="34" charset="0"/>
              </a:rPr>
              <a:t>Ortak etik </a:t>
            </a:r>
            <a:r>
              <a:rPr lang="tr-TR" sz="1400" b="1" u="sng" dirty="0" smtClean="0">
                <a:latin typeface="Arial" pitchFamily="34" charset="0"/>
                <a:cs typeface="Arial" pitchFamily="34" charset="0"/>
              </a:rPr>
              <a:t>kurallar (değerler):</a:t>
            </a:r>
          </a:p>
          <a:p>
            <a:pPr marL="0" indent="0">
              <a:buNone/>
            </a:pPr>
            <a:endParaRPr lang="tr-TR" sz="1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sz="1800" i="1" dirty="0" smtClean="0">
                <a:latin typeface="+mj-lt"/>
                <a:cs typeface="Arial" pitchFamily="34" charset="0"/>
              </a:rPr>
              <a:t>Doğruluk</a:t>
            </a:r>
            <a:r>
              <a:rPr lang="tr-TR" sz="1800" i="1" dirty="0">
                <a:latin typeface="+mj-lt"/>
                <a:cs typeface="Arial" pitchFamily="34" charset="0"/>
              </a:rPr>
              <a:t>, </a:t>
            </a:r>
            <a:r>
              <a:rPr lang="tr-TR" sz="1800" i="1" dirty="0" smtClean="0">
                <a:latin typeface="+mj-lt"/>
                <a:cs typeface="Arial" pitchFamily="34" charset="0"/>
              </a:rPr>
              <a:t>dürüstlük,</a:t>
            </a:r>
            <a:endParaRPr lang="tr-TR" sz="1800" i="1" dirty="0">
              <a:latin typeface="+mj-lt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sz="1800" i="1" dirty="0" smtClean="0">
                <a:latin typeface="+mj-lt"/>
                <a:cs typeface="Arial" pitchFamily="34" charset="0"/>
              </a:rPr>
              <a:t>Güvenilir olma,</a:t>
            </a:r>
            <a:endParaRPr lang="tr-TR" sz="1800" i="1" dirty="0">
              <a:latin typeface="+mj-lt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sz="1800" i="1" dirty="0" smtClean="0">
                <a:latin typeface="+mj-lt"/>
                <a:cs typeface="Arial" pitchFamily="34" charset="0"/>
              </a:rPr>
              <a:t>Sadakat,</a:t>
            </a:r>
          </a:p>
          <a:p>
            <a:pPr>
              <a:buFont typeface="Wingdings" pitchFamily="2" charset="2"/>
              <a:buChar char="ü"/>
            </a:pPr>
            <a:r>
              <a:rPr lang="tr-TR" sz="1800" i="1" dirty="0" smtClean="0">
                <a:latin typeface="+mj-lt"/>
                <a:cs typeface="Arial" pitchFamily="34" charset="0"/>
              </a:rPr>
              <a:t>Yetkinlik,</a:t>
            </a:r>
          </a:p>
          <a:p>
            <a:pPr>
              <a:buFont typeface="Wingdings" pitchFamily="2" charset="2"/>
              <a:buChar char="ü"/>
            </a:pPr>
            <a:r>
              <a:rPr lang="tr-TR" sz="1800" i="1" dirty="0" smtClean="0">
                <a:latin typeface="+mj-lt"/>
                <a:cs typeface="Arial" pitchFamily="34" charset="0"/>
              </a:rPr>
              <a:t>Kalite,</a:t>
            </a:r>
          </a:p>
          <a:p>
            <a:pPr>
              <a:buFont typeface="Wingdings" pitchFamily="2" charset="2"/>
              <a:buChar char="ü"/>
            </a:pPr>
            <a:r>
              <a:rPr lang="tr-TR" sz="1800" i="1" dirty="0" smtClean="0">
                <a:latin typeface="+mj-lt"/>
                <a:cs typeface="Arial" pitchFamily="34" charset="0"/>
              </a:rPr>
              <a:t>Tarafsız olmak,</a:t>
            </a:r>
            <a:endParaRPr lang="tr-TR" sz="1800" i="1" dirty="0">
              <a:latin typeface="+mj-lt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sz="1800" i="1" dirty="0" smtClean="0">
                <a:latin typeface="+mj-lt"/>
                <a:cs typeface="Arial" pitchFamily="34" charset="0"/>
              </a:rPr>
              <a:t> Adil olmak,</a:t>
            </a:r>
            <a:endParaRPr lang="tr-TR" sz="1800" i="1" dirty="0">
              <a:latin typeface="+mj-lt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sz="1800" i="1" dirty="0" smtClean="0">
                <a:latin typeface="+mj-lt"/>
                <a:cs typeface="Arial" pitchFamily="34" charset="0"/>
              </a:rPr>
              <a:t>Başkalarına </a:t>
            </a:r>
            <a:r>
              <a:rPr lang="tr-TR" sz="1800" i="1" dirty="0">
                <a:latin typeface="+mj-lt"/>
                <a:cs typeface="Arial" pitchFamily="34" charset="0"/>
              </a:rPr>
              <a:t>yardım </a:t>
            </a:r>
            <a:r>
              <a:rPr lang="tr-TR" sz="1800" i="1" dirty="0" smtClean="0">
                <a:latin typeface="+mj-lt"/>
                <a:cs typeface="Arial" pitchFamily="34" charset="0"/>
              </a:rPr>
              <a:t>etme, </a:t>
            </a:r>
            <a:endParaRPr lang="tr-TR" sz="1800" i="1" dirty="0">
              <a:latin typeface="+mj-lt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sz="1800" i="1" dirty="0" smtClean="0">
                <a:latin typeface="+mj-lt"/>
                <a:cs typeface="Arial" pitchFamily="34" charset="0"/>
              </a:rPr>
              <a:t>Başkalarına </a:t>
            </a:r>
            <a:r>
              <a:rPr lang="tr-TR" sz="1800" i="1" dirty="0">
                <a:latin typeface="+mj-lt"/>
                <a:cs typeface="Arial" pitchFamily="34" charset="0"/>
              </a:rPr>
              <a:t>saygı </a:t>
            </a:r>
            <a:r>
              <a:rPr lang="tr-TR" sz="1800" i="1" dirty="0" smtClean="0">
                <a:latin typeface="+mj-lt"/>
                <a:cs typeface="Arial" pitchFamily="34" charset="0"/>
              </a:rPr>
              <a:t>gösterme,</a:t>
            </a:r>
            <a:endParaRPr lang="tr-TR" sz="1800" i="1" dirty="0">
              <a:latin typeface="+mj-lt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sz="1800" i="1" dirty="0" smtClean="0">
                <a:latin typeface="+mj-lt"/>
                <a:cs typeface="Arial" pitchFamily="34" charset="0"/>
              </a:rPr>
              <a:t>Vatandaşlık </a:t>
            </a:r>
            <a:r>
              <a:rPr lang="tr-TR" sz="1800" i="1" dirty="0">
                <a:latin typeface="+mj-lt"/>
                <a:cs typeface="Arial" pitchFamily="34" charset="0"/>
              </a:rPr>
              <a:t>sorumluluğuna sahip </a:t>
            </a:r>
            <a:r>
              <a:rPr lang="tr-TR" sz="1800" i="1" dirty="0" smtClean="0">
                <a:latin typeface="+mj-lt"/>
                <a:cs typeface="Arial" pitchFamily="34" charset="0"/>
              </a:rPr>
              <a:t>olma,</a:t>
            </a:r>
            <a:endParaRPr lang="tr-TR" sz="1800" i="1" dirty="0">
              <a:latin typeface="+mj-lt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sz="1800" i="1" dirty="0" smtClean="0">
                <a:latin typeface="+mj-lt"/>
                <a:cs typeface="Arial" pitchFamily="34" charset="0"/>
              </a:rPr>
              <a:t>Yalan söylememe,</a:t>
            </a:r>
            <a:endParaRPr lang="tr-TR" sz="1800" i="1" dirty="0">
              <a:latin typeface="+mj-lt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sz="1800" i="1" dirty="0" smtClean="0">
                <a:latin typeface="+mj-lt"/>
                <a:cs typeface="Arial" pitchFamily="34" charset="0"/>
              </a:rPr>
              <a:t>Başkasının </a:t>
            </a:r>
            <a:r>
              <a:rPr lang="tr-TR" sz="1800" i="1" dirty="0">
                <a:latin typeface="+mj-lt"/>
                <a:cs typeface="Arial" pitchFamily="34" charset="0"/>
              </a:rPr>
              <a:t>hakkını </a:t>
            </a:r>
            <a:r>
              <a:rPr lang="tr-TR" sz="1800" i="1" dirty="0" smtClean="0">
                <a:latin typeface="+mj-lt"/>
                <a:cs typeface="Arial" pitchFamily="34" charset="0"/>
              </a:rPr>
              <a:t>yememe,</a:t>
            </a:r>
            <a:endParaRPr lang="tr-TR" sz="1800" i="1" dirty="0">
              <a:latin typeface="+mj-lt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sz="1800" i="1" dirty="0" smtClean="0">
                <a:latin typeface="+mj-lt"/>
                <a:cs typeface="Arial" pitchFamily="34" charset="0"/>
              </a:rPr>
              <a:t>Karşısındakinin </a:t>
            </a:r>
            <a:r>
              <a:rPr lang="tr-TR" sz="1800" i="1" dirty="0">
                <a:latin typeface="+mj-lt"/>
                <a:cs typeface="Arial" pitchFamily="34" charset="0"/>
              </a:rPr>
              <a:t>güç durumundan </a:t>
            </a:r>
            <a:r>
              <a:rPr lang="tr-TR" sz="1800" i="1" dirty="0" smtClean="0">
                <a:latin typeface="+mj-lt"/>
                <a:cs typeface="Arial" pitchFamily="34" charset="0"/>
              </a:rPr>
              <a:t>yararlanmama,</a:t>
            </a:r>
            <a:endParaRPr lang="tr-TR" sz="1800" i="1" dirty="0">
              <a:latin typeface="+mj-lt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sz="1800" i="1" dirty="0" smtClean="0">
                <a:latin typeface="+mj-lt"/>
                <a:cs typeface="Arial" pitchFamily="34" charset="0"/>
              </a:rPr>
              <a:t> </a:t>
            </a:r>
            <a:r>
              <a:rPr lang="tr-TR" sz="1800" i="1" dirty="0">
                <a:latin typeface="+mj-lt"/>
                <a:cs typeface="Arial" pitchFamily="34" charset="0"/>
              </a:rPr>
              <a:t>Acısı olanın acısını </a:t>
            </a:r>
            <a:r>
              <a:rPr lang="tr-TR" sz="1800" i="1" dirty="0" smtClean="0">
                <a:latin typeface="+mj-lt"/>
                <a:cs typeface="Arial" pitchFamily="34" charset="0"/>
              </a:rPr>
              <a:t>paylaşma,</a:t>
            </a:r>
            <a:endParaRPr lang="tr-TR" sz="1800" i="1" dirty="0">
              <a:latin typeface="+mj-lt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sz="1800" i="1" dirty="0" smtClean="0">
                <a:latin typeface="+mj-lt"/>
                <a:cs typeface="Arial" pitchFamily="34" charset="0"/>
              </a:rPr>
              <a:t>Dayanışma,</a:t>
            </a:r>
            <a:endParaRPr lang="tr-TR" sz="1800" i="1" dirty="0">
              <a:latin typeface="+mj-lt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sz="1800" i="1" dirty="0" smtClean="0">
                <a:latin typeface="+mj-lt"/>
                <a:cs typeface="Arial" pitchFamily="34" charset="0"/>
              </a:rPr>
              <a:t>Bireylerin </a:t>
            </a:r>
            <a:r>
              <a:rPr lang="tr-TR" sz="1800" i="1" dirty="0">
                <a:latin typeface="+mj-lt"/>
                <a:cs typeface="Arial" pitchFamily="34" charset="0"/>
              </a:rPr>
              <a:t>eşitliğinin kabul </a:t>
            </a:r>
            <a:r>
              <a:rPr lang="tr-TR" sz="1800" i="1" dirty="0" smtClean="0">
                <a:latin typeface="+mj-lt"/>
                <a:cs typeface="Arial" pitchFamily="34" charset="0"/>
              </a:rPr>
              <a:t>edilmesi,</a:t>
            </a:r>
            <a:endParaRPr lang="tr-TR" sz="1800" i="1" dirty="0">
              <a:latin typeface="+mj-lt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sz="1800" i="1" dirty="0" smtClean="0">
                <a:latin typeface="+mj-lt"/>
                <a:cs typeface="Arial" pitchFamily="34" charset="0"/>
              </a:rPr>
              <a:t>Kaynakların </a:t>
            </a:r>
            <a:r>
              <a:rPr lang="tr-TR" sz="1800" i="1" dirty="0">
                <a:latin typeface="+mj-lt"/>
                <a:cs typeface="Arial" pitchFamily="34" charset="0"/>
              </a:rPr>
              <a:t>adil </a:t>
            </a:r>
            <a:r>
              <a:rPr lang="tr-TR" sz="1800" i="1" dirty="0" smtClean="0">
                <a:latin typeface="+mj-lt"/>
                <a:cs typeface="Arial" pitchFamily="34" charset="0"/>
              </a:rPr>
              <a:t>dağıtılması,</a:t>
            </a:r>
            <a:endParaRPr lang="tr-TR" sz="1800" i="1" dirty="0">
              <a:latin typeface="+mj-lt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sz="1800" i="1" dirty="0" smtClean="0">
                <a:latin typeface="+mj-lt"/>
                <a:cs typeface="Arial" pitchFamily="34" charset="0"/>
              </a:rPr>
              <a:t>Mükemmeliyeti </a:t>
            </a:r>
            <a:r>
              <a:rPr lang="tr-TR" sz="1800" i="1" dirty="0">
                <a:latin typeface="+mj-lt"/>
                <a:cs typeface="Arial" pitchFamily="34" charset="0"/>
              </a:rPr>
              <a:t>arama </a:t>
            </a:r>
            <a:r>
              <a:rPr lang="tr-TR" sz="1800" i="1" dirty="0" smtClean="0">
                <a:latin typeface="+mj-lt"/>
                <a:cs typeface="Arial" pitchFamily="34" charset="0"/>
              </a:rPr>
              <a:t>,</a:t>
            </a:r>
          </a:p>
          <a:p>
            <a:pPr>
              <a:buFont typeface="Wingdings" pitchFamily="2" charset="2"/>
              <a:buChar char="ü"/>
            </a:pPr>
            <a:r>
              <a:rPr lang="tr-TR" sz="1800" i="1" dirty="0" smtClean="0">
                <a:latin typeface="+mj-lt"/>
                <a:cs typeface="Arial" pitchFamily="34" charset="0"/>
              </a:rPr>
              <a:t>Menfaat sağlamama.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96952"/>
            <a:ext cx="2859087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50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anchor="b"/>
          <a:lstStyle/>
          <a:p>
            <a:r>
              <a:rPr lang="tr-TR" sz="1400" b="1" dirty="0" smtClean="0">
                <a:latin typeface="+mj-lt"/>
              </a:rPr>
              <a:t>7</a:t>
            </a:r>
            <a:endParaRPr lang="tr-TR" sz="1400" b="1" dirty="0">
              <a:latin typeface="+mj-lt"/>
            </a:endParaRPr>
          </a:p>
        </p:txBody>
      </p:sp>
      <p:sp>
        <p:nvSpPr>
          <p:cNvPr id="12" name="2 İçerik Yer Tutucusu"/>
          <p:cNvSpPr>
            <a:spLocks noGrp="1"/>
          </p:cNvSpPr>
          <p:nvPr>
            <p:ph idx="1"/>
          </p:nvPr>
        </p:nvSpPr>
        <p:spPr>
          <a:xfrm>
            <a:off x="189563" y="980728"/>
            <a:ext cx="8929718" cy="4752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b="1" dirty="0" smtClean="0">
                <a:latin typeface="+mj-lt"/>
              </a:rPr>
              <a:t>MESLEK ETİĞİ İLKELERİ</a:t>
            </a:r>
          </a:p>
          <a:p>
            <a:pPr marL="0" indent="0">
              <a:buNone/>
            </a:pPr>
            <a:endParaRPr lang="tr-TR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tr-TR" sz="14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Doğruluk</a:t>
            </a:r>
            <a:r>
              <a:rPr lang="tr-TR" sz="1400" dirty="0">
                <a:latin typeface="+mj-lt"/>
                <a:cs typeface="Arial" pitchFamily="34" charset="0"/>
              </a:rPr>
              <a:t>; doğru sözlülük ve güvenirliğe işaret eden bir kavramdır. Etik </a:t>
            </a:r>
            <a:r>
              <a:rPr lang="tr-TR" sz="1400" dirty="0" smtClean="0">
                <a:latin typeface="+mj-lt"/>
                <a:cs typeface="Arial" pitchFamily="34" charset="0"/>
              </a:rPr>
              <a:t>davranış,başkaları </a:t>
            </a:r>
            <a:r>
              <a:rPr lang="tr-TR" sz="1400" dirty="0">
                <a:latin typeface="+mj-lt"/>
                <a:cs typeface="Arial" pitchFamily="34" charset="0"/>
              </a:rPr>
              <a:t>ile ilişkilerde </a:t>
            </a:r>
            <a:r>
              <a:rPr lang="tr-TR" sz="14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dürüst olmayı</a:t>
            </a:r>
            <a:r>
              <a:rPr lang="tr-TR" sz="1400" dirty="0">
                <a:latin typeface="+mj-lt"/>
                <a:cs typeface="Arial" pitchFamily="34" charset="0"/>
              </a:rPr>
              <a:t> ve </a:t>
            </a:r>
            <a:r>
              <a:rPr lang="tr-TR" sz="14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içtenliği</a:t>
            </a:r>
            <a:r>
              <a:rPr lang="tr-TR" sz="1400" b="1" dirty="0">
                <a:latin typeface="+mj-lt"/>
                <a:cs typeface="Arial" pitchFamily="34" charset="0"/>
              </a:rPr>
              <a:t> </a:t>
            </a:r>
            <a:r>
              <a:rPr lang="tr-TR" sz="1400" dirty="0" smtClean="0">
                <a:latin typeface="+mj-lt"/>
                <a:cs typeface="Arial" pitchFamily="34" charset="0"/>
              </a:rPr>
              <a:t>gerektirir.</a:t>
            </a:r>
            <a:endParaRPr lang="tr-TR" sz="1400" dirty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tr-TR" sz="1400" dirty="0" smtClean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tr-TR" sz="1400" dirty="0" smtClean="0">
                <a:latin typeface="+mj-lt"/>
                <a:cs typeface="Arial" pitchFamily="34" charset="0"/>
              </a:rPr>
              <a:t>İş hayatı içerisinde doğru davranış biçimlerini uygulamak,</a:t>
            </a:r>
            <a:r>
              <a:rPr lang="tr-TR" sz="14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</a:t>
            </a:r>
            <a:r>
              <a:rPr lang="tr-TR" sz="14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dürüst, adil, eşit ve tarafsız olmak, yalan</a:t>
            </a:r>
          </a:p>
          <a:p>
            <a:pPr marL="0" indent="0">
              <a:buNone/>
            </a:pPr>
            <a:r>
              <a:rPr lang="tr-TR" sz="14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söylememek</a:t>
            </a:r>
            <a:r>
              <a:rPr lang="tr-TR" sz="1400" dirty="0" smtClean="0">
                <a:latin typeface="+mj-lt"/>
                <a:cs typeface="Arial" pitchFamily="34" charset="0"/>
              </a:rPr>
              <a:t> iş etiğinin temel ilkelerindendir. </a:t>
            </a:r>
          </a:p>
          <a:p>
            <a:pPr marL="0" indent="0">
              <a:buNone/>
            </a:pPr>
            <a:endParaRPr lang="tr-TR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tr-TR" sz="1400" dirty="0">
                <a:latin typeface="+mj-lt"/>
                <a:cs typeface="Arial" pitchFamily="34" charset="0"/>
              </a:rPr>
              <a:t>İ</a:t>
            </a:r>
            <a:r>
              <a:rPr lang="tr-TR" sz="1400" dirty="0" smtClean="0">
                <a:latin typeface="+mj-lt"/>
                <a:cs typeface="Arial" pitchFamily="34" charset="0"/>
              </a:rPr>
              <a:t>şe girerken, çalışırken, yönetirken, işten ayrılırken </a:t>
            </a:r>
            <a:r>
              <a:rPr lang="tr-TR" sz="14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güvenilir</a:t>
            </a:r>
            <a:r>
              <a:rPr lang="tr-TR" sz="1400" dirty="0" smtClean="0">
                <a:latin typeface="+mj-lt"/>
                <a:cs typeface="Arial" pitchFamily="34" charset="0"/>
              </a:rPr>
              <a:t> olunmalıdır.</a:t>
            </a:r>
          </a:p>
          <a:p>
            <a:pPr marL="0" indent="0">
              <a:buNone/>
            </a:pPr>
            <a:endParaRPr lang="tr-TR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tr-TR" sz="1400" dirty="0">
                <a:latin typeface="+mj-lt"/>
                <a:cs typeface="Arial" pitchFamily="34" charset="0"/>
              </a:rPr>
              <a:t>Meslekte sahip olunan mesleki boyut, o işi yapmak konusunda kişiye toplum içerisinde “uzman</a:t>
            </a:r>
            <a:r>
              <a:rPr lang="tr-TR" sz="1400" dirty="0" smtClean="0">
                <a:latin typeface="+mj-lt"/>
                <a:cs typeface="Arial" pitchFamily="34" charset="0"/>
              </a:rPr>
              <a:t>”, ”</a:t>
            </a:r>
            <a:r>
              <a:rPr lang="tr-TR" sz="1400" dirty="0">
                <a:latin typeface="+mj-lt"/>
                <a:cs typeface="Arial" pitchFamily="34" charset="0"/>
              </a:rPr>
              <a:t>yetkili” veya “</a:t>
            </a:r>
            <a:r>
              <a:rPr lang="tr-TR" sz="14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yeterli kişi</a:t>
            </a:r>
            <a:r>
              <a:rPr lang="tr-TR" sz="1400" dirty="0">
                <a:latin typeface="+mj-lt"/>
                <a:cs typeface="Arial" pitchFamily="34" charset="0"/>
              </a:rPr>
              <a:t>” gibi kimlikler kazandırır. </a:t>
            </a:r>
          </a:p>
          <a:p>
            <a:pPr marL="0" indent="0">
              <a:buNone/>
            </a:pPr>
            <a:endParaRPr lang="tr-TR" sz="1400" dirty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tr-TR" sz="1400" dirty="0">
                <a:latin typeface="+mj-lt"/>
                <a:cs typeface="Arial" pitchFamily="34" charset="0"/>
              </a:rPr>
              <a:t>Yeterlik aynı zamanda sorumluluk alabilme, inisiyatif kullanabilme </a:t>
            </a:r>
            <a:r>
              <a:rPr lang="tr-TR" sz="1400" dirty="0" smtClean="0">
                <a:latin typeface="+mj-lt"/>
                <a:cs typeface="Arial" pitchFamily="34" charset="0"/>
              </a:rPr>
              <a:t>davranışıdır.</a:t>
            </a:r>
          </a:p>
          <a:p>
            <a:pPr marL="0" indent="0">
              <a:buNone/>
            </a:pPr>
            <a:endParaRPr lang="tr-TR" sz="1400" dirty="0">
              <a:latin typeface="+mj-lt"/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400" i="1" dirty="0" smtClean="0">
                <a:cs typeface="Arial" pitchFamily="34" charset="0"/>
              </a:rPr>
              <a:t>Üniversiteden </a:t>
            </a:r>
            <a:r>
              <a:rPr lang="tr-TR" sz="1400" i="1" dirty="0">
                <a:cs typeface="Arial" pitchFamily="34" charset="0"/>
              </a:rPr>
              <a:t>yetkin mezun olmak,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400" i="1" dirty="0">
                <a:cs typeface="Arial" pitchFamily="34" charset="0"/>
              </a:rPr>
              <a:t>Gelişmiş ülkelerde ki gibi başarıyı yakalamak,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400" i="1" dirty="0">
                <a:cs typeface="Arial" pitchFamily="34" charset="0"/>
              </a:rPr>
              <a:t>Kazalardan </a:t>
            </a:r>
            <a:r>
              <a:rPr lang="tr-TR" sz="1400" i="1" dirty="0" smtClean="0">
                <a:cs typeface="Arial" pitchFamily="34" charset="0"/>
              </a:rPr>
              <a:t>arınmak.</a:t>
            </a:r>
            <a:endParaRPr lang="tr-TR" sz="1400" i="1" dirty="0">
              <a:cs typeface="Arial" pitchFamily="34" charset="0"/>
            </a:endParaRPr>
          </a:p>
          <a:p>
            <a:pPr marL="0" indent="0">
              <a:buNone/>
            </a:pPr>
            <a:endParaRPr lang="tr-TR" sz="1400" dirty="0" smtClean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tr-TR" sz="1400" dirty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tr-T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46532"/>
            <a:ext cx="2971673" cy="169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28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anchor="b"/>
          <a:lstStyle/>
          <a:p>
            <a:r>
              <a:rPr lang="tr-TR" sz="1400" b="1" dirty="0">
                <a:latin typeface="+mj-lt"/>
              </a:rPr>
              <a:t>6</a:t>
            </a:r>
          </a:p>
        </p:txBody>
      </p:sp>
      <p:sp>
        <p:nvSpPr>
          <p:cNvPr id="12" name="2 İçerik Yer Tutucusu"/>
          <p:cNvSpPr>
            <a:spLocks noGrp="1"/>
          </p:cNvSpPr>
          <p:nvPr>
            <p:ph idx="1"/>
          </p:nvPr>
        </p:nvSpPr>
        <p:spPr>
          <a:xfrm>
            <a:off x="189563" y="980728"/>
            <a:ext cx="8929718" cy="4752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b="1" dirty="0" smtClean="0">
                <a:latin typeface="+mj-lt"/>
              </a:rPr>
              <a:t>MESLEK ETİĞİ İLKELERİ</a:t>
            </a:r>
          </a:p>
          <a:p>
            <a:pPr marL="0" indent="0">
              <a:buNone/>
            </a:pPr>
            <a:endParaRPr lang="tr-TR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tr-TR" sz="14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Adalet</a:t>
            </a:r>
            <a:r>
              <a:rPr lang="tr-TR" sz="14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; </a:t>
            </a:r>
            <a:r>
              <a:rPr lang="tr-TR" sz="1400" dirty="0" smtClean="0">
                <a:latin typeface="+mj-lt"/>
                <a:cs typeface="Arial" pitchFamily="34" charset="0"/>
              </a:rPr>
              <a:t>toplulukta </a:t>
            </a:r>
            <a:r>
              <a:rPr lang="tr-TR" sz="1400" dirty="0">
                <a:latin typeface="+mj-lt"/>
                <a:cs typeface="Arial" pitchFamily="34" charset="0"/>
              </a:rPr>
              <a:t>kişilerin yaratıcı olarak iş görebilmesini, herkese temel eşit hak ve ödevler tanınmış olmasını, kişinin erdemlerinin toplumca ve toplumun tüm üyelerince güvence altına alınmış bulunmasını dile getiren etik ve hukuk ilkesidir</a:t>
            </a:r>
            <a:r>
              <a:rPr lang="tr-TR" sz="1400" dirty="0" smtClean="0">
                <a:latin typeface="+mj-lt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tr-TR" sz="1400" dirty="0">
              <a:latin typeface="+mj-lt"/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400" i="1" dirty="0" smtClean="0">
                <a:latin typeface="+mj-lt"/>
                <a:cs typeface="Arial" pitchFamily="34" charset="0"/>
              </a:rPr>
              <a:t>Çalışanlarınızla</a:t>
            </a:r>
            <a:r>
              <a:rPr lang="tr-TR" sz="1400" i="1" dirty="0">
                <a:latin typeface="+mj-lt"/>
                <a:cs typeface="Arial" pitchFamily="34" charset="0"/>
              </a:rPr>
              <a:t> </a:t>
            </a:r>
            <a:r>
              <a:rPr lang="tr-TR" sz="1400" i="1" dirty="0" smtClean="0">
                <a:latin typeface="+mj-lt"/>
                <a:cs typeface="Arial" pitchFamily="34" charset="0"/>
              </a:rPr>
              <a:t>ve mesai arkadaşlarınızla ilişkilerinizde adil ve rol model olmalıyız,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400" i="1" dirty="0" smtClean="0">
                <a:latin typeface="+mj-lt"/>
                <a:cs typeface="Arial" pitchFamily="34" charset="0"/>
              </a:rPr>
              <a:t>Yanlışları </a:t>
            </a:r>
            <a:r>
              <a:rPr lang="tr-TR" sz="1400" i="1" dirty="0">
                <a:latin typeface="+mj-lt"/>
                <a:cs typeface="Arial" pitchFamily="34" charset="0"/>
              </a:rPr>
              <a:t>g</a:t>
            </a:r>
            <a:r>
              <a:rPr lang="tr-TR" sz="1400" i="1" dirty="0" smtClean="0">
                <a:latin typeface="+mj-lt"/>
                <a:cs typeface="Arial" pitchFamily="34" charset="0"/>
              </a:rPr>
              <a:t>örmemezlikten gelmemeliyiz,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400" i="1" dirty="0" smtClean="0">
                <a:latin typeface="+mj-lt"/>
                <a:cs typeface="Arial" pitchFamily="34" charset="0"/>
              </a:rPr>
              <a:t>Objektif, tarafsız, eşit davranıp yalan söylememeliyiz,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400" i="1" dirty="0" smtClean="0">
                <a:latin typeface="+mj-lt"/>
                <a:cs typeface="Arial" pitchFamily="34" charset="0"/>
              </a:rPr>
              <a:t>Eğitmekle, öğretmekle, sabretmekle olmuyor ise o kişiler ile </a:t>
            </a:r>
            <a:r>
              <a:rPr lang="tr-TR" sz="1400" i="1" dirty="0" err="1" smtClean="0">
                <a:latin typeface="+mj-lt"/>
                <a:cs typeface="Arial" pitchFamily="34" charset="0"/>
              </a:rPr>
              <a:t>vedalaşlmalıyız</a:t>
            </a:r>
            <a:r>
              <a:rPr lang="tr-TR" sz="1400" i="1" dirty="0" smtClean="0">
                <a:latin typeface="+mj-lt"/>
                <a:cs typeface="Arial" pitchFamily="34" charset="0"/>
              </a:rPr>
              <a:t>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400" i="1" dirty="0" smtClean="0">
                <a:latin typeface="+mj-lt"/>
                <a:cs typeface="Arial" pitchFamily="34" charset="0"/>
              </a:rPr>
              <a:t>İnsanlar farklıdır ama ihtiyaçları aynıdır</a:t>
            </a:r>
            <a:endParaRPr lang="tr-TR" sz="1400" i="1" dirty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tr-TR" sz="1400" dirty="0" smtClean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tr-TR" sz="1400" dirty="0" smtClean="0">
                <a:latin typeface="+mj-lt"/>
                <a:cs typeface="Arial" pitchFamily="34" charset="0"/>
              </a:rPr>
              <a:t>İş </a:t>
            </a:r>
            <a:r>
              <a:rPr lang="tr-TR" sz="1400" dirty="0">
                <a:latin typeface="+mj-lt"/>
                <a:cs typeface="Arial" pitchFamily="34" charset="0"/>
              </a:rPr>
              <a:t>hayatında üretilen her türlü </a:t>
            </a:r>
            <a:r>
              <a:rPr lang="tr-TR" sz="1400" dirty="0" smtClean="0">
                <a:latin typeface="+mj-lt"/>
                <a:cs typeface="Arial" pitchFamily="34" charset="0"/>
              </a:rPr>
              <a:t>malın, hizmetin tasarlanmasında, </a:t>
            </a:r>
            <a:r>
              <a:rPr lang="tr-TR" sz="1400" dirty="0">
                <a:latin typeface="+mj-lt"/>
                <a:cs typeface="Arial" pitchFamily="34" charset="0"/>
              </a:rPr>
              <a:t>üretiminde ve çalışanlarla ilgili problemlerin çözümünde </a:t>
            </a:r>
            <a:r>
              <a:rPr lang="tr-TR" sz="14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yasalara</a:t>
            </a:r>
            <a:r>
              <a:rPr lang="tr-TR" sz="1400" dirty="0">
                <a:latin typeface="+mj-lt"/>
                <a:cs typeface="Arial" pitchFamily="34" charset="0"/>
              </a:rPr>
              <a:t> </a:t>
            </a:r>
            <a:r>
              <a:rPr lang="tr-TR" sz="14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bağlı kalmak </a:t>
            </a:r>
            <a:r>
              <a:rPr lang="tr-TR" sz="1400" dirty="0">
                <a:latin typeface="+mj-lt"/>
                <a:cs typeface="Arial" pitchFamily="34" charset="0"/>
              </a:rPr>
              <a:t>da iş etik ilkelerindendir</a:t>
            </a:r>
            <a:r>
              <a:rPr lang="tr-TR" sz="1400" dirty="0" smtClean="0">
                <a:latin typeface="+mj-lt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tr-TR" sz="1400" dirty="0">
              <a:latin typeface="+mj-lt"/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400" i="1" dirty="0" smtClean="0">
                <a:latin typeface="+mj-lt"/>
                <a:cs typeface="Arial" pitchFamily="34" charset="0"/>
              </a:rPr>
              <a:t>İnsana, çevreye, doğaya, evrene saygılı olmalıyız,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400" i="1" dirty="0" smtClean="0">
                <a:latin typeface="+mj-lt"/>
                <a:cs typeface="Arial" pitchFamily="34" charset="0"/>
              </a:rPr>
              <a:t>Doğrunun altına imza atınız.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400" i="1" dirty="0" smtClean="0">
                <a:latin typeface="+mj-lt"/>
                <a:cs typeface="Arial" pitchFamily="34" charset="0"/>
              </a:rPr>
              <a:t>İşler yasalara uygun ve dürüst bir şekilde yapılmalıdır.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tr-TR" sz="1400" dirty="0" smtClean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tr-TR" sz="1400" dirty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tr-T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Resim 5" descr="C:\Users\User\Desktop\adalet-terazisi-kadi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4437112"/>
            <a:ext cx="1933600" cy="1919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384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anchor="b"/>
          <a:lstStyle/>
          <a:p>
            <a:r>
              <a:rPr lang="tr-TR" sz="1400" b="1" dirty="0" smtClean="0">
                <a:latin typeface="+mj-lt"/>
              </a:rPr>
              <a:t>5</a:t>
            </a:r>
            <a:endParaRPr lang="tr-TR" sz="1400" b="1" dirty="0">
              <a:latin typeface="+mj-lt"/>
            </a:endParaRPr>
          </a:p>
        </p:txBody>
      </p:sp>
      <p:sp>
        <p:nvSpPr>
          <p:cNvPr id="12" name="2 İçerik Yer Tutucusu"/>
          <p:cNvSpPr>
            <a:spLocks noGrp="1"/>
          </p:cNvSpPr>
          <p:nvPr>
            <p:ph idx="1"/>
          </p:nvPr>
        </p:nvSpPr>
        <p:spPr>
          <a:xfrm>
            <a:off x="189563" y="980728"/>
            <a:ext cx="8929718" cy="47529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2000" b="1" dirty="0" smtClean="0">
                <a:latin typeface="+mj-lt"/>
              </a:rPr>
              <a:t>MESLEK ETİĞİ İLKELERİ</a:t>
            </a:r>
          </a:p>
          <a:p>
            <a:pPr marL="0" indent="0">
              <a:buNone/>
            </a:pPr>
            <a:endParaRPr lang="tr-TR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tr-TR" sz="1400" dirty="0" smtClean="0">
                <a:latin typeface="+mj-lt"/>
                <a:cs typeface="Arial" pitchFamily="34" charset="0"/>
              </a:rPr>
              <a:t>Tüm insanlara herhangi bir </a:t>
            </a:r>
            <a:r>
              <a:rPr lang="tr-TR" sz="14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ayrımcılık </a:t>
            </a:r>
            <a:r>
              <a:rPr lang="tr-TR" sz="1400" dirty="0" smtClean="0">
                <a:latin typeface="+mj-lt"/>
                <a:cs typeface="Arial" pitchFamily="34" charset="0"/>
              </a:rPr>
              <a:t>yapmadan  eşit</a:t>
            </a:r>
            <a:r>
              <a:rPr lang="tr-TR" sz="14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</a:t>
            </a:r>
            <a:r>
              <a:rPr lang="tr-TR" sz="1400" dirty="0" smtClean="0">
                <a:latin typeface="+mj-lt"/>
                <a:cs typeface="Arial" pitchFamily="34" charset="0"/>
              </a:rPr>
              <a:t> davranmalıyız.</a:t>
            </a:r>
          </a:p>
          <a:p>
            <a:pPr marL="0" indent="0">
              <a:buNone/>
            </a:pPr>
            <a:endParaRPr lang="tr-TR" sz="1400" dirty="0">
              <a:latin typeface="+mj-lt"/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400" i="1" dirty="0" smtClean="0">
                <a:latin typeface="+mj-lt"/>
                <a:cs typeface="Arial" pitchFamily="34" charset="0"/>
              </a:rPr>
              <a:t>Tüm çalışanlara, eşit, saygılı ve değer vererek davranılmalıyız,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400" i="1" dirty="0">
                <a:latin typeface="+mj-lt"/>
                <a:cs typeface="Arial" pitchFamily="34" charset="0"/>
              </a:rPr>
              <a:t>Çalışanlarımıza mobing, taciz, hakaret içeren söz ve davranışlarda bulunmamalıyız</a:t>
            </a:r>
            <a:r>
              <a:rPr lang="tr-TR" sz="1400" dirty="0">
                <a:latin typeface="+mj-lt"/>
                <a:cs typeface="Arial" pitchFamily="34" charset="0"/>
              </a:rPr>
              <a:t>.</a:t>
            </a:r>
          </a:p>
          <a:p>
            <a:pPr marL="393192" lvl="1" indent="0">
              <a:buNone/>
            </a:pPr>
            <a:endParaRPr lang="tr-TR" sz="1400" dirty="0" smtClean="0">
              <a:latin typeface="+mj-lt"/>
              <a:cs typeface="Arial" pitchFamily="34" charset="0"/>
            </a:endParaRPr>
          </a:p>
          <a:p>
            <a:pPr marL="393192" lvl="1" indent="0">
              <a:buNone/>
            </a:pPr>
            <a:endParaRPr lang="tr-TR" sz="1400" dirty="0" smtClean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tr-TR" sz="1400" dirty="0">
                <a:latin typeface="+mj-lt"/>
                <a:cs typeface="Arial" pitchFamily="34" charset="0"/>
              </a:rPr>
              <a:t>İ</a:t>
            </a:r>
            <a:r>
              <a:rPr lang="tr-TR" sz="1400" dirty="0" smtClean="0">
                <a:latin typeface="+mj-lt"/>
                <a:cs typeface="Arial" pitchFamily="34" charset="0"/>
              </a:rPr>
              <a:t>ş hayatında dürüst</a:t>
            </a:r>
            <a:r>
              <a:rPr lang="tr-TR" sz="14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rekabet </a:t>
            </a:r>
            <a:r>
              <a:rPr lang="tr-TR" sz="1400" dirty="0" smtClean="0">
                <a:latin typeface="+mj-lt"/>
                <a:cs typeface="Arial" pitchFamily="34" charset="0"/>
              </a:rPr>
              <a:t>yapmalıyız.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1400" dirty="0">
              <a:latin typeface="+mj-lt"/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400" i="1" dirty="0" smtClean="0">
                <a:latin typeface="+mj-lt"/>
                <a:cs typeface="Arial" pitchFamily="34" charset="0"/>
              </a:rPr>
              <a:t>Paydaşlarla,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400" i="1" dirty="0" smtClean="0">
                <a:latin typeface="+mj-lt"/>
                <a:cs typeface="Arial" pitchFamily="34" charset="0"/>
              </a:rPr>
              <a:t>Rakiplerle,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400" i="1" dirty="0" smtClean="0">
                <a:latin typeface="+mj-lt"/>
                <a:cs typeface="Arial" pitchFamily="34" charset="0"/>
              </a:rPr>
              <a:t>Mesai arkadaşlarımızla.</a:t>
            </a:r>
          </a:p>
          <a:p>
            <a:pPr marL="0" indent="0">
              <a:buNone/>
            </a:pPr>
            <a:endParaRPr lang="tr-TR" sz="1400" dirty="0" smtClean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tr-TR" sz="1400" dirty="0" smtClean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tr-TR" sz="1400" dirty="0" smtClean="0">
                <a:latin typeface="+mj-lt"/>
                <a:cs typeface="Arial" pitchFamily="34" charset="0"/>
              </a:rPr>
              <a:t>Hizmetleri </a:t>
            </a:r>
            <a:r>
              <a:rPr lang="tr-TR" sz="1400" dirty="0">
                <a:latin typeface="+mj-lt"/>
                <a:cs typeface="Arial" pitchFamily="34" charset="0"/>
              </a:rPr>
              <a:t>ve </a:t>
            </a:r>
            <a:r>
              <a:rPr lang="tr-TR" sz="1400" dirty="0" smtClean="0">
                <a:latin typeface="+mj-lt"/>
                <a:cs typeface="Arial" pitchFamily="34" charset="0"/>
              </a:rPr>
              <a:t>üretimi </a:t>
            </a:r>
            <a:r>
              <a:rPr lang="tr-TR" sz="1400" dirty="0">
                <a:latin typeface="+mj-lt"/>
                <a:cs typeface="Arial" pitchFamily="34" charset="0"/>
              </a:rPr>
              <a:t>gerçekleştirirken ele edilen bilgilerinin </a:t>
            </a:r>
            <a:r>
              <a:rPr lang="tr-TR" sz="14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gizliliği</a:t>
            </a:r>
            <a:r>
              <a:rPr lang="tr-TR" sz="1400" dirty="0">
                <a:latin typeface="+mj-lt"/>
                <a:cs typeface="Arial" pitchFamily="34" charset="0"/>
              </a:rPr>
              <a:t> </a:t>
            </a:r>
            <a:r>
              <a:rPr lang="tr-TR" sz="1400" dirty="0" smtClean="0">
                <a:latin typeface="+mj-lt"/>
                <a:cs typeface="Arial" pitchFamily="34" charset="0"/>
              </a:rPr>
              <a:t>sağlanmalıdır.</a:t>
            </a:r>
          </a:p>
          <a:p>
            <a:pPr marL="0" indent="0">
              <a:buNone/>
            </a:pPr>
            <a:endParaRPr lang="tr-TR" sz="1400" dirty="0">
              <a:latin typeface="+mj-lt"/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400" i="1" dirty="0" smtClean="0">
                <a:latin typeface="+mj-lt"/>
                <a:cs typeface="Arial" pitchFamily="34" charset="0"/>
              </a:rPr>
              <a:t>Ürüne, kuruma has bilgileri paylaşmamalı, işten ayrılırken götürmemeliyiz,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400" i="1" dirty="0" smtClean="0">
                <a:latin typeface="+mj-lt"/>
                <a:cs typeface="Arial" pitchFamily="34" charset="0"/>
              </a:rPr>
              <a:t>Tasarımlarımız taklit değil özgün olmalı,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400" i="1" dirty="0" smtClean="0">
                <a:latin typeface="+mj-lt"/>
                <a:cs typeface="Arial" pitchFamily="34" charset="0"/>
              </a:rPr>
              <a:t>Sır tutmayı ve bilgi güvenirliğini mutlak sağlamalıyız,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tr-TR" sz="1400" i="1" dirty="0" smtClean="0">
              <a:latin typeface="+mj-lt"/>
              <a:cs typeface="Arial" pitchFamily="34" charset="0"/>
            </a:endParaRPr>
          </a:p>
          <a:p>
            <a:pPr marL="393192" lvl="1" indent="0">
              <a:buNone/>
            </a:pPr>
            <a:endParaRPr lang="tr-TR" sz="1400" dirty="0" smtClean="0">
              <a:latin typeface="+mj-lt"/>
              <a:cs typeface="Arial" pitchFamily="34" charset="0"/>
            </a:endParaRPr>
          </a:p>
          <a:p>
            <a:pPr marL="393192" lvl="1" indent="0">
              <a:buNone/>
            </a:pPr>
            <a:endParaRPr lang="tr-TR" sz="1400" dirty="0" smtClean="0">
              <a:latin typeface="+mj-lt"/>
              <a:cs typeface="Arial" pitchFamily="34" charset="0"/>
            </a:endParaRPr>
          </a:p>
          <a:p>
            <a:pPr marL="393192" lvl="1" indent="0">
              <a:buNone/>
            </a:pPr>
            <a:endParaRPr lang="tr-TR" sz="1400" dirty="0" smtClean="0">
              <a:latin typeface="+mj-lt"/>
              <a:cs typeface="Arial" pitchFamily="34" charset="0"/>
            </a:endParaRPr>
          </a:p>
          <a:p>
            <a:pPr marL="393192" lvl="1" indent="0">
              <a:buNone/>
            </a:pPr>
            <a:endParaRPr lang="tr-TR" sz="1400" dirty="0">
              <a:latin typeface="+mj-lt"/>
              <a:cs typeface="Arial" pitchFamily="34" charset="0"/>
            </a:endParaRPr>
          </a:p>
          <a:p>
            <a:pPr marL="393192" lvl="1" indent="0">
              <a:buNone/>
            </a:pPr>
            <a:endParaRPr lang="tr-TR" sz="1400" dirty="0">
              <a:latin typeface="+mj-lt"/>
              <a:cs typeface="Arial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708920"/>
            <a:ext cx="2729171" cy="1860798"/>
          </a:xfrm>
          <a:prstGeom prst="rect">
            <a:avLst/>
          </a:prstGeom>
        </p:spPr>
      </p:pic>
      <p:pic>
        <p:nvPicPr>
          <p:cNvPr id="6" name="Resim 5" descr="C:\Users\User\Desktop\Logo UEFA Respect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4" t="-10" r="1461" b="10"/>
          <a:stretch/>
        </p:blipFill>
        <p:spPr bwMode="auto">
          <a:xfrm>
            <a:off x="6156176" y="4937126"/>
            <a:ext cx="2777235" cy="19208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514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anchor="b"/>
          <a:lstStyle/>
          <a:p>
            <a:r>
              <a:rPr lang="tr-TR" sz="1400" b="1" dirty="0">
                <a:latin typeface="+mj-lt"/>
              </a:rPr>
              <a:t>4</a:t>
            </a:r>
          </a:p>
        </p:txBody>
      </p:sp>
      <p:sp>
        <p:nvSpPr>
          <p:cNvPr id="12" name="2 İçerik Yer Tutucusu"/>
          <p:cNvSpPr>
            <a:spLocks noGrp="1"/>
          </p:cNvSpPr>
          <p:nvPr>
            <p:ph idx="1"/>
          </p:nvPr>
        </p:nvSpPr>
        <p:spPr>
          <a:xfrm>
            <a:off x="189563" y="980728"/>
            <a:ext cx="8929718" cy="56166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2000" b="1" dirty="0" smtClean="0">
                <a:latin typeface="+mj-lt"/>
              </a:rPr>
              <a:t>MESLEK ETİĞİ İLKELERİ</a:t>
            </a:r>
          </a:p>
          <a:p>
            <a:pPr marL="0" indent="0">
              <a:buNone/>
            </a:pPr>
            <a:endParaRPr lang="tr-TR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tr-TR" sz="14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Sorumluluk</a:t>
            </a:r>
            <a:r>
              <a:rPr lang="tr-TR" sz="1400" dirty="0" smtClean="0">
                <a:latin typeface="+mj-lt"/>
                <a:cs typeface="Arial" pitchFamily="34" charset="0"/>
              </a:rPr>
              <a:t>, belirli bir görevi istenilen nitelik ve nicelikle yerine getirilmesidir.</a:t>
            </a:r>
          </a:p>
          <a:p>
            <a:pPr marL="0" indent="0">
              <a:buNone/>
            </a:pPr>
            <a:endParaRPr lang="tr-TR" sz="1400" dirty="0" smtClean="0">
              <a:latin typeface="+mj-lt"/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400" i="1" dirty="0" smtClean="0">
                <a:latin typeface="+mj-lt"/>
                <a:cs typeface="Arial" pitchFamily="34" charset="0"/>
              </a:rPr>
              <a:t>Çalışırken sorumluluğunuzu tam ve eksiksiz olarak yerine getiriniz,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400" i="1" dirty="0" smtClean="0">
                <a:latin typeface="+mj-lt"/>
                <a:cs typeface="Arial" pitchFamily="34" charset="0"/>
              </a:rPr>
              <a:t>Üst seviye performans sizi daha kısa sürede başarıya ulaştıracaktır.</a:t>
            </a:r>
          </a:p>
          <a:p>
            <a:pPr marL="393192" lvl="1" indent="0">
              <a:buNone/>
            </a:pPr>
            <a:endParaRPr lang="tr-TR" sz="1400" dirty="0">
              <a:latin typeface="+mj-lt"/>
              <a:cs typeface="Arial" pitchFamily="34" charset="0"/>
            </a:endParaRPr>
          </a:p>
          <a:p>
            <a:pPr marL="393192" lvl="1" indent="0">
              <a:buNone/>
            </a:pPr>
            <a:endParaRPr lang="tr-TR" sz="1400" dirty="0" smtClean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tr-TR" sz="1400" dirty="0">
                <a:latin typeface="+mj-lt"/>
                <a:cs typeface="Arial" pitchFamily="34" charset="0"/>
              </a:rPr>
              <a:t>Yaptığınız işte daima </a:t>
            </a:r>
            <a:r>
              <a:rPr lang="tr-TR" sz="14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mükemmelliği</a:t>
            </a:r>
            <a:r>
              <a:rPr lang="tr-TR" sz="1400" dirty="0">
                <a:solidFill>
                  <a:srgbClr val="FF0000"/>
                </a:solidFill>
                <a:latin typeface="+mj-lt"/>
                <a:cs typeface="Arial" pitchFamily="34" charset="0"/>
              </a:rPr>
              <a:t> </a:t>
            </a:r>
            <a:r>
              <a:rPr lang="tr-TR" sz="1400" dirty="0">
                <a:latin typeface="+mj-lt"/>
                <a:cs typeface="Arial" pitchFamily="34" charset="0"/>
              </a:rPr>
              <a:t>arayınız.</a:t>
            </a:r>
          </a:p>
          <a:p>
            <a:pPr marL="393192" lvl="1" indent="0">
              <a:buNone/>
            </a:pPr>
            <a:endParaRPr lang="tr-TR" sz="1400" dirty="0"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400" b="1" i="1" dirty="0">
                <a:solidFill>
                  <a:srgbClr val="FF0000"/>
                </a:solidFill>
                <a:cs typeface="Arial" pitchFamily="34" charset="0"/>
              </a:rPr>
              <a:t>Kalite</a:t>
            </a:r>
            <a:r>
              <a:rPr lang="tr-TR" sz="1400" i="1" dirty="0">
                <a:cs typeface="Arial" pitchFamily="34" charset="0"/>
              </a:rPr>
              <a:t> başkalarının bakmadığında da doğru yapmaktır.</a:t>
            </a:r>
          </a:p>
          <a:p>
            <a:pPr marL="0" indent="0">
              <a:buNone/>
            </a:pPr>
            <a:endParaRPr lang="tr-TR" sz="1400" dirty="0" smtClean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tr-TR" sz="1400" dirty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tr-TR" sz="1400" dirty="0" smtClean="0">
                <a:latin typeface="+mj-lt"/>
                <a:cs typeface="Arial" pitchFamily="34" charset="0"/>
              </a:rPr>
              <a:t>İş </a:t>
            </a:r>
            <a:r>
              <a:rPr lang="tr-TR" sz="1400" dirty="0">
                <a:latin typeface="+mj-lt"/>
                <a:cs typeface="Arial" pitchFamily="34" charset="0"/>
              </a:rPr>
              <a:t>hayatında h</a:t>
            </a:r>
            <a:r>
              <a:rPr lang="tr-TR" sz="1400" dirty="0" smtClean="0">
                <a:latin typeface="+mj-lt"/>
                <a:cs typeface="Arial" pitchFamily="34" charset="0"/>
              </a:rPr>
              <a:t>er </a:t>
            </a:r>
            <a:r>
              <a:rPr lang="tr-TR" sz="1400" dirty="0">
                <a:latin typeface="+mj-lt"/>
                <a:cs typeface="Arial" pitchFamily="34" charset="0"/>
              </a:rPr>
              <a:t>türlü </a:t>
            </a:r>
            <a:r>
              <a:rPr lang="tr-TR" sz="14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rüşvetin</a:t>
            </a:r>
            <a:r>
              <a:rPr lang="tr-TR" sz="1400" dirty="0">
                <a:latin typeface="+mj-lt"/>
                <a:cs typeface="Arial" pitchFamily="34" charset="0"/>
              </a:rPr>
              <a:t> kesin olarak karşında </a:t>
            </a:r>
            <a:r>
              <a:rPr lang="tr-TR" sz="1400" dirty="0" smtClean="0">
                <a:latin typeface="+mj-lt"/>
                <a:cs typeface="Arial" pitchFamily="34" charset="0"/>
              </a:rPr>
              <a:t>olmalı, </a:t>
            </a:r>
            <a:r>
              <a:rPr lang="tr-TR" sz="1400" dirty="0" err="1" smtClean="0">
                <a:latin typeface="+mj-lt"/>
                <a:cs typeface="Arial" pitchFamily="34" charset="0"/>
              </a:rPr>
              <a:t>suistimal</a:t>
            </a:r>
            <a:r>
              <a:rPr lang="tr-TR" sz="1400" dirty="0" smtClean="0">
                <a:latin typeface="+mj-lt"/>
                <a:cs typeface="Arial" pitchFamily="34" charset="0"/>
              </a:rPr>
              <a:t> etmemeliyiz.</a:t>
            </a:r>
          </a:p>
          <a:p>
            <a:pPr marL="0" indent="0">
              <a:buNone/>
            </a:pPr>
            <a:endParaRPr lang="tr-TR" sz="1400" dirty="0">
              <a:latin typeface="+mj-lt"/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400" i="1" dirty="0" smtClean="0">
                <a:latin typeface="+mj-lt"/>
                <a:cs typeface="Arial" pitchFamily="34" charset="0"/>
              </a:rPr>
              <a:t>Zimmet, görevi kötüye kullanma,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400" i="1" dirty="0" smtClean="0">
                <a:latin typeface="+mj-lt"/>
                <a:cs typeface="Arial" pitchFamily="34" charset="0"/>
              </a:rPr>
              <a:t>Menfaat sağlamak,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400" i="1" dirty="0" smtClean="0">
                <a:latin typeface="+mj-lt"/>
                <a:cs typeface="Arial" pitchFamily="34" charset="0"/>
              </a:rPr>
              <a:t>Komisyona bağlamak,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400" i="1" dirty="0" smtClean="0">
                <a:latin typeface="+mj-lt"/>
                <a:cs typeface="Arial" pitchFamily="34" charset="0"/>
              </a:rPr>
              <a:t>Hediye almak, hediye vermek.</a:t>
            </a:r>
          </a:p>
          <a:p>
            <a:pPr marL="393192" lvl="1" indent="0">
              <a:buNone/>
            </a:pPr>
            <a:endParaRPr lang="tr-TR" sz="1400" dirty="0" smtClean="0">
              <a:latin typeface="+mj-lt"/>
              <a:cs typeface="Arial" pitchFamily="34" charset="0"/>
            </a:endParaRPr>
          </a:p>
          <a:p>
            <a:pPr marL="393192" lvl="1" indent="0">
              <a:buNone/>
            </a:pPr>
            <a:r>
              <a:rPr lang="tr-TR" sz="1400" dirty="0" smtClean="0">
                <a:latin typeface="+mj-lt"/>
                <a:cs typeface="Arial" pitchFamily="34" charset="0"/>
              </a:rPr>
              <a:t>Bu tür davranışın görülmesi durumunda etik kurullarına ihbarda bulunmalıyız.</a:t>
            </a:r>
          </a:p>
          <a:p>
            <a:pPr marL="393192" lvl="1" indent="0">
              <a:buNone/>
            </a:pPr>
            <a:endParaRPr lang="tr-TR" sz="1400" dirty="0" smtClean="0">
              <a:latin typeface="+mj-lt"/>
              <a:cs typeface="Arial" pitchFamily="34" charset="0"/>
            </a:endParaRPr>
          </a:p>
          <a:p>
            <a:pPr marL="393192" lvl="1" indent="0">
              <a:buNone/>
            </a:pPr>
            <a:endParaRPr lang="tr-TR" sz="1400" dirty="0">
              <a:latin typeface="+mj-lt"/>
              <a:cs typeface="Arial" pitchFamily="34" charset="0"/>
            </a:endParaRPr>
          </a:p>
          <a:p>
            <a:pPr marL="27432" indent="0">
              <a:buNone/>
            </a:pPr>
            <a:r>
              <a:rPr lang="tr-TR" sz="1400" dirty="0">
                <a:latin typeface="+mj-lt"/>
                <a:cs typeface="Arial" pitchFamily="34" charset="0"/>
              </a:rPr>
              <a:t>Kendinize ve insanlara güvenin, kendinizin de güvenilir olmasını sağlayın</a:t>
            </a:r>
            <a:r>
              <a:rPr lang="tr-TR" sz="1400" b="1" dirty="0">
                <a:latin typeface="+mj-lt"/>
                <a:cs typeface="Arial" pitchFamily="34" charset="0"/>
              </a:rPr>
              <a:t>,</a:t>
            </a:r>
            <a:r>
              <a:rPr lang="tr-TR" sz="14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 itibarlı </a:t>
            </a:r>
            <a:r>
              <a:rPr lang="tr-TR" sz="14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olun.</a:t>
            </a:r>
            <a:endParaRPr lang="tr-TR" sz="1400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marL="393192" lvl="1" indent="0">
              <a:buNone/>
            </a:pPr>
            <a:endParaRPr lang="tr-TR" sz="1400" dirty="0">
              <a:latin typeface="+mj-lt"/>
              <a:cs typeface="Arial" pitchFamily="34" charset="0"/>
            </a:endParaRPr>
          </a:p>
          <a:p>
            <a:pPr marL="393192" lvl="1" indent="0">
              <a:buNone/>
            </a:pPr>
            <a:endParaRPr lang="tr-TR" sz="1400" dirty="0" smtClean="0">
              <a:latin typeface="+mj-lt"/>
              <a:cs typeface="Arial" pitchFamily="34" charset="0"/>
            </a:endParaRPr>
          </a:p>
          <a:p>
            <a:pPr marL="393192" lvl="1" indent="0">
              <a:buNone/>
            </a:pPr>
            <a:endParaRPr lang="tr-TR" sz="1400" dirty="0">
              <a:latin typeface="+mj-lt"/>
              <a:cs typeface="Arial" pitchFamily="34" charset="0"/>
            </a:endParaRPr>
          </a:p>
          <a:p>
            <a:pPr marL="393192" lvl="1" indent="0">
              <a:buNone/>
            </a:pPr>
            <a:endParaRPr lang="tr-TR" sz="1400" dirty="0">
              <a:latin typeface="+mj-lt"/>
              <a:cs typeface="Arial" pitchFamily="34" charset="0"/>
            </a:endParaRPr>
          </a:p>
          <a:p>
            <a:pPr marL="393192" lvl="1" indent="0">
              <a:buNone/>
            </a:pPr>
            <a:endParaRPr lang="tr-TR" sz="1400" dirty="0" smtClean="0">
              <a:latin typeface="+mj-lt"/>
              <a:cs typeface="Arial" pitchFamily="34" charset="0"/>
            </a:endParaRPr>
          </a:p>
          <a:p>
            <a:pPr marL="393192" lvl="1" indent="0">
              <a:buNone/>
            </a:pPr>
            <a:endParaRPr lang="tr-TR" sz="1400" dirty="0" smtClean="0">
              <a:latin typeface="+mj-lt"/>
              <a:cs typeface="Arial" pitchFamily="34" charset="0"/>
            </a:endParaRPr>
          </a:p>
          <a:p>
            <a:pPr marL="393192" lvl="1" indent="0">
              <a:buNone/>
            </a:pPr>
            <a:endParaRPr lang="tr-TR" sz="1400" dirty="0">
              <a:latin typeface="+mj-lt"/>
              <a:cs typeface="Arial" pitchFamily="34" charset="0"/>
            </a:endParaRPr>
          </a:p>
          <a:p>
            <a:pPr marL="393192" lvl="1" indent="0">
              <a:buNone/>
            </a:pPr>
            <a:endParaRPr lang="tr-TR" sz="1400" dirty="0">
              <a:latin typeface="+mj-lt"/>
              <a:cs typeface="Arial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1772816"/>
            <a:ext cx="3121423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6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908720"/>
            <a:ext cx="8208912" cy="56166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2400" b="1" dirty="0" smtClean="0">
                <a:latin typeface="+mj-lt"/>
              </a:rPr>
              <a:t>TAVSİYELER</a:t>
            </a:r>
          </a:p>
          <a:p>
            <a:pPr marL="0" indent="0">
              <a:buNone/>
            </a:pPr>
            <a:endParaRPr lang="tr-TR" sz="2400" b="1" dirty="0">
              <a:latin typeface="+mj-lt"/>
            </a:endParaRPr>
          </a:p>
          <a:p>
            <a:pPr>
              <a:buFont typeface="Wingdings 2" panose="05020102010507070707" pitchFamily="18" charset="2"/>
              <a:buChar char=""/>
            </a:pPr>
            <a:r>
              <a:rPr lang="tr-TR" sz="2400" dirty="0" smtClean="0">
                <a:latin typeface="+mj-lt"/>
              </a:rPr>
              <a:t>Doğuştan sahip olduğumuz değerleri zaman içerisinde yitiriyoruz, yani hayat bizi bozuyor; izin vermeyin,</a:t>
            </a:r>
          </a:p>
          <a:p>
            <a:pPr>
              <a:buFont typeface="Wingdings 2" panose="05020102010507070707" pitchFamily="18" charset="2"/>
              <a:buChar char=""/>
            </a:pPr>
            <a:r>
              <a:rPr lang="tr-TR" sz="2400" dirty="0" smtClean="0">
                <a:latin typeface="+mj-lt"/>
              </a:rPr>
              <a:t>Çok okuyun,</a:t>
            </a:r>
          </a:p>
          <a:p>
            <a:pPr>
              <a:buFont typeface="Wingdings 2" panose="05020102010507070707" pitchFamily="18" charset="2"/>
              <a:buChar char=""/>
            </a:pPr>
            <a:r>
              <a:rPr lang="tr-TR" sz="2400" dirty="0" smtClean="0">
                <a:latin typeface="+mj-lt"/>
              </a:rPr>
              <a:t>Formayı terletin,</a:t>
            </a:r>
          </a:p>
          <a:p>
            <a:pPr>
              <a:buFont typeface="Wingdings 2" panose="05020102010507070707" pitchFamily="18" charset="2"/>
              <a:buChar char=""/>
            </a:pPr>
            <a:r>
              <a:rPr lang="tr-TR" sz="2400" dirty="0" smtClean="0">
                <a:latin typeface="+mj-lt"/>
              </a:rPr>
              <a:t>İnanın,</a:t>
            </a:r>
          </a:p>
          <a:p>
            <a:pPr>
              <a:buFont typeface="Wingdings 2" panose="05020102010507070707" pitchFamily="18" charset="2"/>
              <a:buChar char=""/>
            </a:pPr>
            <a:r>
              <a:rPr lang="tr-TR" sz="2400" dirty="0" smtClean="0">
                <a:latin typeface="+mj-lt"/>
              </a:rPr>
              <a:t>Ehliyetiniz olsun,</a:t>
            </a:r>
          </a:p>
          <a:p>
            <a:pPr>
              <a:buFont typeface="Wingdings 2" panose="05020102010507070707" pitchFamily="18" charset="2"/>
              <a:buChar char=""/>
            </a:pPr>
            <a:r>
              <a:rPr lang="tr-TR" sz="2400" dirty="0" smtClean="0">
                <a:latin typeface="+mj-lt"/>
              </a:rPr>
              <a:t>Hobi/</a:t>
            </a:r>
            <a:r>
              <a:rPr lang="tr-TR" sz="2400" dirty="0" err="1" smtClean="0">
                <a:latin typeface="+mj-lt"/>
              </a:rPr>
              <a:t>ler</a:t>
            </a:r>
            <a:r>
              <a:rPr lang="tr-TR" sz="2400" dirty="0">
                <a:latin typeface="+mj-lt"/>
              </a:rPr>
              <a:t> </a:t>
            </a:r>
            <a:r>
              <a:rPr lang="tr-TR" sz="2400" dirty="0" smtClean="0">
                <a:latin typeface="+mj-lt"/>
              </a:rPr>
              <a:t>edinin,</a:t>
            </a:r>
          </a:p>
          <a:p>
            <a:pPr>
              <a:buFont typeface="Wingdings 2" panose="05020102010507070707" pitchFamily="18" charset="2"/>
              <a:buChar char=""/>
            </a:pPr>
            <a:r>
              <a:rPr lang="tr-TR" sz="2400" dirty="0" smtClean="0">
                <a:latin typeface="+mj-lt"/>
              </a:rPr>
              <a:t>Doğayı tanıyın,</a:t>
            </a:r>
          </a:p>
          <a:p>
            <a:pPr>
              <a:buFont typeface="Wingdings 2" panose="05020102010507070707" pitchFamily="18" charset="2"/>
              <a:buChar char=""/>
            </a:pPr>
            <a:r>
              <a:rPr lang="tr-TR" sz="2400" dirty="0" smtClean="0">
                <a:latin typeface="+mj-lt"/>
              </a:rPr>
              <a:t>En azından düzenli spor yapın, branşlaşma daha da iyi olur,</a:t>
            </a:r>
          </a:p>
          <a:p>
            <a:pPr>
              <a:buFont typeface="Wingdings 2" panose="05020102010507070707" pitchFamily="18" charset="2"/>
              <a:buChar char=""/>
            </a:pPr>
            <a:r>
              <a:rPr lang="tr-TR" sz="2400" dirty="0" smtClean="0">
                <a:latin typeface="+mj-lt"/>
              </a:rPr>
              <a:t>Yabancı dil/</a:t>
            </a:r>
            <a:r>
              <a:rPr lang="tr-TR" sz="2400" dirty="0" err="1" smtClean="0">
                <a:latin typeface="+mj-lt"/>
              </a:rPr>
              <a:t>ler</a:t>
            </a:r>
            <a:r>
              <a:rPr lang="tr-TR" sz="2400" dirty="0">
                <a:latin typeface="+mj-lt"/>
              </a:rPr>
              <a:t> </a:t>
            </a:r>
            <a:r>
              <a:rPr lang="tr-TR" sz="2400" dirty="0" smtClean="0">
                <a:latin typeface="+mj-lt"/>
              </a:rPr>
              <a:t>öğrenin,</a:t>
            </a:r>
          </a:p>
          <a:p>
            <a:pPr>
              <a:buFont typeface="Wingdings 2" panose="05020102010507070707" pitchFamily="18" charset="2"/>
              <a:buChar char=""/>
            </a:pPr>
            <a:r>
              <a:rPr lang="tr-TR" sz="2400" dirty="0">
                <a:latin typeface="+mj-lt"/>
              </a:rPr>
              <a:t>Yatırım yapmak istiyorsanız çocuklarınızı iyi eğitin, yoksa da başka çocuk eğitin</a:t>
            </a:r>
            <a:r>
              <a:rPr lang="tr-TR" sz="2400" dirty="0" smtClean="0">
                <a:latin typeface="+mj-lt"/>
              </a:rPr>
              <a:t>,</a:t>
            </a:r>
          </a:p>
          <a:p>
            <a:pPr>
              <a:buFont typeface="Wingdings 2" panose="05020102010507070707" pitchFamily="18" charset="2"/>
              <a:buChar char=""/>
            </a:pPr>
            <a:r>
              <a:rPr lang="tr-TR" sz="2400" dirty="0" smtClean="0">
                <a:latin typeface="+mj-lt"/>
              </a:rPr>
              <a:t>Hiçbir şey için geç değildir</a:t>
            </a:r>
            <a:r>
              <a:rPr lang="tr-TR" sz="2400" dirty="0">
                <a:latin typeface="+mj-lt"/>
              </a:rPr>
              <a:t>.</a:t>
            </a:r>
            <a:endParaRPr lang="tr-TR" sz="2400" dirty="0" smtClean="0">
              <a:latin typeface="+mj-lt"/>
            </a:endParaRPr>
          </a:p>
          <a:p>
            <a:pPr>
              <a:buFont typeface="Wingdings 2" panose="05020102010507070707" pitchFamily="18" charset="2"/>
              <a:buChar char=""/>
            </a:pPr>
            <a:endParaRPr lang="tr-TR" sz="2400" dirty="0" smtClean="0">
              <a:latin typeface="+mj-lt"/>
            </a:endParaRPr>
          </a:p>
          <a:p>
            <a:pPr>
              <a:buFont typeface="Wingdings 2" panose="05020102010507070707" pitchFamily="18" charset="2"/>
              <a:buChar char=""/>
            </a:pPr>
            <a:endParaRPr lang="tr-TR" sz="2400" dirty="0" smtClean="0">
              <a:latin typeface="+mj-lt"/>
            </a:endParaRPr>
          </a:p>
          <a:p>
            <a:pPr>
              <a:buFont typeface="Wingdings 2" panose="05020102010507070707" pitchFamily="18" charset="2"/>
              <a:buChar char=""/>
            </a:pPr>
            <a:endParaRPr lang="tr-TR" sz="2400" dirty="0" smtClean="0">
              <a:latin typeface="+mj-lt"/>
            </a:endParaRPr>
          </a:p>
          <a:p>
            <a:pPr>
              <a:buFont typeface="Wingdings 2" panose="05020102010507070707" pitchFamily="18" charset="2"/>
              <a:buChar char=""/>
            </a:pPr>
            <a:endParaRPr lang="tr-TR" sz="2400" dirty="0">
              <a:latin typeface="+mj-lt"/>
            </a:endParaRPr>
          </a:p>
          <a:p>
            <a:pPr marL="0" indent="0">
              <a:buNone/>
            </a:pPr>
            <a:endParaRPr lang="tr-TR" dirty="0" smtClean="0">
              <a:latin typeface="+mj-lt"/>
            </a:endParaRPr>
          </a:p>
          <a:p>
            <a:endParaRPr lang="tr-TR" dirty="0" smtClean="0">
              <a:latin typeface="+mj-lt"/>
            </a:endParaRPr>
          </a:p>
          <a:p>
            <a:endParaRPr lang="tr-TR" dirty="0" smtClean="0">
              <a:latin typeface="+mj-lt"/>
            </a:endParaRPr>
          </a:p>
          <a:p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sz="1400" dirty="0" smtClean="0">
                <a:latin typeface="+mj-lt"/>
              </a:rPr>
              <a:t>3</a:t>
            </a:r>
            <a:endParaRPr lang="tr-TR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925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1639</TotalTime>
  <Words>820</Words>
  <Application>Microsoft Office PowerPoint</Application>
  <PresentationFormat>Ekran Gösterisi (4:3)</PresentationFormat>
  <Paragraphs>210</Paragraphs>
  <Slides>11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Flow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emin</dc:creator>
  <cp:lastModifiedBy>Test</cp:lastModifiedBy>
  <cp:revision>186</cp:revision>
  <dcterms:created xsi:type="dcterms:W3CDTF">2015-01-25T23:11:16Z</dcterms:created>
  <dcterms:modified xsi:type="dcterms:W3CDTF">2017-10-06T06:21:26Z</dcterms:modified>
</cp:coreProperties>
</file>