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272" r:id="rId4"/>
    <p:sldId id="258" r:id="rId5"/>
    <p:sldId id="259" r:id="rId6"/>
    <p:sldId id="260" r:id="rId7"/>
    <p:sldId id="277" r:id="rId8"/>
    <p:sldId id="264" r:id="rId9"/>
    <p:sldId id="279" r:id="rId10"/>
    <p:sldId id="261" r:id="rId11"/>
    <p:sldId id="273" r:id="rId12"/>
    <p:sldId id="266" r:id="rId13"/>
    <p:sldId id="262" r:id="rId14"/>
    <p:sldId id="263" r:id="rId15"/>
    <p:sldId id="267" r:id="rId16"/>
    <p:sldId id="274" r:id="rId17"/>
    <p:sldId id="268" r:id="rId18"/>
    <p:sldId id="269" r:id="rId19"/>
    <p:sldId id="280" r:id="rId20"/>
    <p:sldId id="270" r:id="rId21"/>
    <p:sldId id="295" r:id="rId22"/>
    <p:sldId id="271" r:id="rId23"/>
    <p:sldId id="320" r:id="rId24"/>
    <p:sldId id="275" r:id="rId25"/>
    <p:sldId id="281" r:id="rId26"/>
    <p:sldId id="282" r:id="rId27"/>
    <p:sldId id="283" r:id="rId28"/>
    <p:sldId id="285" r:id="rId29"/>
    <p:sldId id="284" r:id="rId30"/>
    <p:sldId id="286" r:id="rId31"/>
    <p:sldId id="287" r:id="rId32"/>
    <p:sldId id="318" r:id="rId33"/>
    <p:sldId id="297" r:id="rId34"/>
    <p:sldId id="296" r:id="rId35"/>
    <p:sldId id="328" r:id="rId36"/>
    <p:sldId id="331" r:id="rId37"/>
    <p:sldId id="332" r:id="rId38"/>
    <p:sldId id="333" r:id="rId39"/>
    <p:sldId id="334" r:id="rId40"/>
    <p:sldId id="335" r:id="rId41"/>
    <p:sldId id="288" r:id="rId42"/>
    <p:sldId id="317" r:id="rId43"/>
    <p:sldId id="289" r:id="rId44"/>
    <p:sldId id="290" r:id="rId45"/>
    <p:sldId id="291" r:id="rId46"/>
    <p:sldId id="292" r:id="rId47"/>
    <p:sldId id="293" r:id="rId48"/>
    <p:sldId id="298" r:id="rId49"/>
    <p:sldId id="294" r:id="rId50"/>
    <p:sldId id="299" r:id="rId51"/>
    <p:sldId id="329" r:id="rId52"/>
    <p:sldId id="330" r:id="rId53"/>
    <p:sldId id="300" r:id="rId54"/>
    <p:sldId id="321" r:id="rId55"/>
    <p:sldId id="301" r:id="rId56"/>
    <p:sldId id="302" r:id="rId57"/>
    <p:sldId id="303" r:id="rId58"/>
    <p:sldId id="304" r:id="rId59"/>
    <p:sldId id="327" r:id="rId60"/>
    <p:sldId id="305" r:id="rId61"/>
    <p:sldId id="306" r:id="rId62"/>
    <p:sldId id="307" r:id="rId63"/>
    <p:sldId id="323" r:id="rId64"/>
    <p:sldId id="308" r:id="rId65"/>
    <p:sldId id="325" r:id="rId66"/>
    <p:sldId id="310" r:id="rId67"/>
    <p:sldId id="311" r:id="rId68"/>
    <p:sldId id="315" r:id="rId69"/>
    <p:sldId id="316" r:id="rId70"/>
    <p:sldId id="312" r:id="rId71"/>
    <p:sldId id="313" r:id="rId72"/>
    <p:sldId id="314" r:id="rId73"/>
    <p:sldId id="319" r:id="rId7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189" autoAdjust="0"/>
    <p:restoredTop sz="94660"/>
  </p:normalViewPr>
  <p:slideViewPr>
    <p:cSldViewPr>
      <p:cViewPr>
        <p:scale>
          <a:sx n="100" d="100"/>
          <a:sy n="100" d="100"/>
        </p:scale>
        <p:origin x="-9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CA0D1-11B8-4140-B810-0DD15E9EC4D7}" type="datetimeFigureOut">
              <a:rPr lang="tr-TR" smtClean="0"/>
              <a:pPr/>
              <a:t>14.06.2016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86A58D-70FF-4E64-8C6A-C1FDD0684449}" type="slidenum">
              <a:rPr lang="tr-TR" smtClean="0"/>
              <a:pPr/>
              <a:t>‹#›</a:t>
            </a:fld>
            <a:endParaRPr lang="tr-TR"/>
          </a:p>
        </p:txBody>
      </p:sp>
    </p:spTree>
    <p:extLst>
      <p:ext uri="{BB962C8B-B14F-4D97-AF65-F5344CB8AC3E}">
        <p14:creationId xmlns:p14="http://schemas.microsoft.com/office/powerpoint/2010/main" val="629929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F86A58D-70FF-4E64-8C6A-C1FDD0684449}" type="slidenum">
              <a:rPr lang="tr-TR" smtClean="0"/>
              <a:pPr/>
              <a:t>15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F86A58D-70FF-4E64-8C6A-C1FDD0684449}" type="slidenum">
              <a:rPr lang="tr-TR" smtClean="0"/>
              <a:pPr/>
              <a:t>24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F281682-9E78-44BD-81A7-3869DA94E2F8}" type="datetimeFigureOut">
              <a:rPr lang="tr-TR" smtClean="0"/>
              <a:pPr/>
              <a:t>14.06.2016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96E000-02D2-49DC-9ED1-6C4824DF935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F281682-9E78-44BD-81A7-3869DA94E2F8}" type="datetimeFigureOut">
              <a:rPr lang="tr-TR" smtClean="0"/>
              <a:pPr/>
              <a:t>14.06.2016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96E000-02D2-49DC-9ED1-6C4824DF935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F281682-9E78-44BD-81A7-3869DA94E2F8}" type="datetimeFigureOut">
              <a:rPr lang="tr-TR" smtClean="0"/>
              <a:pPr/>
              <a:t>14.06.2016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96E000-02D2-49DC-9ED1-6C4824DF935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F281682-9E78-44BD-81A7-3869DA94E2F8}" type="datetimeFigureOut">
              <a:rPr lang="tr-TR" smtClean="0"/>
              <a:pPr/>
              <a:t>14.06.2016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96E000-02D2-49DC-9ED1-6C4824DF935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F281682-9E78-44BD-81A7-3869DA94E2F8}" type="datetimeFigureOut">
              <a:rPr lang="tr-TR" smtClean="0"/>
              <a:pPr/>
              <a:t>14.06.2016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96E000-02D2-49DC-9ED1-6C4824DF935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F281682-9E78-44BD-81A7-3869DA94E2F8}" type="datetimeFigureOut">
              <a:rPr lang="tr-TR" smtClean="0"/>
              <a:pPr/>
              <a:t>14.06.2016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896E000-02D2-49DC-9ED1-6C4824DF935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F281682-9E78-44BD-81A7-3869DA94E2F8}" type="datetimeFigureOut">
              <a:rPr lang="tr-TR" smtClean="0"/>
              <a:pPr/>
              <a:t>14.06.2016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896E000-02D2-49DC-9ED1-6C4824DF935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F281682-9E78-44BD-81A7-3869DA94E2F8}" type="datetimeFigureOut">
              <a:rPr lang="tr-TR" smtClean="0"/>
              <a:pPr/>
              <a:t>14.06.2016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896E000-02D2-49DC-9ED1-6C4824DF935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F281682-9E78-44BD-81A7-3869DA94E2F8}" type="datetimeFigureOut">
              <a:rPr lang="tr-TR" smtClean="0"/>
              <a:pPr/>
              <a:t>14.06.2016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896E000-02D2-49DC-9ED1-6C4824DF935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F281682-9E78-44BD-81A7-3869DA94E2F8}" type="datetimeFigureOut">
              <a:rPr lang="tr-TR" smtClean="0"/>
              <a:pPr/>
              <a:t>14.06.2016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896E000-02D2-49DC-9ED1-6C4824DF935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F281682-9E78-44BD-81A7-3869DA94E2F8}" type="datetimeFigureOut">
              <a:rPr lang="tr-TR" smtClean="0"/>
              <a:pPr/>
              <a:t>14.06.2016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896E000-02D2-49DC-9ED1-6C4824DF935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81682-9E78-44BD-81A7-3869DA94E2F8}" type="datetimeFigureOut">
              <a:rPr lang="tr-TR" smtClean="0"/>
              <a:pPr/>
              <a:t>14.06.2016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6E000-02D2-49DC-9ED1-6C4824DF935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67544" y="2060848"/>
            <a:ext cx="7929618" cy="1446550"/>
          </a:xfrm>
          <a:prstGeom prst="rect">
            <a:avLst/>
          </a:prstGeom>
          <a:noFill/>
          <a:ln>
            <a:noFill/>
          </a:ln>
          <a:effectLst>
            <a:outerShdw blurRad="127000" dist="38100" dir="2700000" algn="ctr">
              <a:srgbClr val="000000">
                <a:alpha val="45000"/>
              </a:srgbClr>
            </a:outerShdw>
            <a:softEdge rad="6350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ULUDAĞ ÜNİVERSİTESİ </a:t>
            </a:r>
          </a:p>
          <a:p>
            <a:pPr algn="ctr"/>
            <a:r>
              <a:rPr lang="tr-TR"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BİRİM BÜTÇE HAZIRLIK REHBERİ </a:t>
            </a:r>
            <a:endParaRPr lang="tr-TR"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4 Resim" descr="jpgversiyonu.jpg"/>
          <p:cNvPicPr>
            <a:picLocks noChangeAspect="1"/>
          </p:cNvPicPr>
          <p:nvPr/>
        </p:nvPicPr>
        <p:blipFill>
          <a:blip r:embed="rId2" cstate="print"/>
          <a:stretch>
            <a:fillRect/>
          </a:stretch>
        </p:blipFill>
        <p:spPr>
          <a:xfrm>
            <a:off x="3419872" y="188640"/>
            <a:ext cx="1872208" cy="1872208"/>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pic>
      <p:sp>
        <p:nvSpPr>
          <p:cNvPr id="6" name="5 Metin kutusu"/>
          <p:cNvSpPr txBox="1"/>
          <p:nvPr/>
        </p:nvSpPr>
        <p:spPr>
          <a:xfrm>
            <a:off x="611560" y="4221088"/>
            <a:ext cx="7929618" cy="2000548"/>
          </a:xfrm>
          <a:prstGeom prst="rect">
            <a:avLst/>
          </a:prstGeom>
          <a:noFill/>
          <a:ln>
            <a:noFill/>
          </a:ln>
          <a:effectLst>
            <a:outerShdw blurRad="127000" dist="38100" dir="2700000" algn="ctr">
              <a:srgbClr val="000000">
                <a:alpha val="45000"/>
              </a:srgbClr>
            </a:outerShdw>
            <a:softEdge rad="6350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STRATEJİ GELİŞTİRME DAİRE BAŞKANLIĞI</a:t>
            </a:r>
          </a:p>
          <a:p>
            <a:pPr algn="ctr"/>
            <a:endPar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tr-T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BÜTÇE VE PERFORMANS PROGRAMI ŞUBE MÜDÜRLÜĞÜ</a:t>
            </a:r>
          </a:p>
          <a:p>
            <a:pPr algn="ctr"/>
            <a:endParaRPr lang="tr-TR"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28596" y="571480"/>
            <a:ext cx="7786742" cy="7755969"/>
          </a:xfrm>
          <a:prstGeom prst="rect">
            <a:avLst/>
          </a:prstGeom>
          <a:noFill/>
        </p:spPr>
        <p:txBody>
          <a:bodyPr wrap="square" rtlCol="0">
            <a:spAutoFit/>
          </a:bodyPr>
          <a:lstStyle/>
          <a:p>
            <a:endParaRPr lang="tr-TR" sz="1600" dirty="0" smtClean="0"/>
          </a:p>
          <a:p>
            <a:pPr>
              <a:buFont typeface="Wingdings" pitchFamily="2" charset="2"/>
              <a:buChar char="Ø"/>
            </a:pPr>
            <a:r>
              <a:rPr lang="tr-TR" sz="2000" dirty="0" smtClean="0"/>
              <a:t>Bu formda birimlerin kendi birimlerini ilgilendiren alanları eksiksiz ve doğru biçimde doldurmaları gerekmektedir.</a:t>
            </a:r>
          </a:p>
          <a:p>
            <a:pPr>
              <a:buFont typeface="Wingdings" pitchFamily="2" charset="2"/>
              <a:buChar char="Ø"/>
            </a:pPr>
            <a:endParaRPr lang="tr-TR" sz="2000" dirty="0" smtClean="0"/>
          </a:p>
          <a:p>
            <a:pPr>
              <a:buFont typeface="Wingdings" pitchFamily="2" charset="2"/>
              <a:buChar char="Ø"/>
            </a:pPr>
            <a:r>
              <a:rPr lang="tr-TR" sz="2000" dirty="0" smtClean="0"/>
              <a:t>Birimlerin bu formu doldururken önceki yıllarda girmiş oldukları verileri dikkate alarak  doldurmaları gerekmektedir. Böylelikle yıllar arasında veri değişikliklerinde oluşabilecek tutarsızlıkların önüne geçilmesi amaçlanmaktadır.</a:t>
            </a:r>
          </a:p>
          <a:p>
            <a:endParaRPr lang="tr-TR" sz="1600" dirty="0" smtClean="0"/>
          </a:p>
          <a:p>
            <a:pPr>
              <a:buFont typeface="Wingdings" pitchFamily="2" charset="2"/>
              <a:buChar char="Ø"/>
            </a:pPr>
            <a:endParaRPr lang="tr-TR" sz="2000" dirty="0" smtClean="0"/>
          </a:p>
          <a:p>
            <a:pPr>
              <a:buFont typeface="Wingdings" pitchFamily="2" charset="2"/>
              <a:buChar char="Ø"/>
            </a:pPr>
            <a:r>
              <a:rPr lang="tr-TR" sz="2000" dirty="0" smtClean="0"/>
              <a:t>Verilerin doğruluğunun teyidi açısından; birimlerin personel sayılarını </a:t>
            </a:r>
            <a:r>
              <a:rPr lang="tr-TR" sz="2000" b="1" dirty="0" smtClean="0"/>
              <a:t>“Personel Daire Başkanlığından”, </a:t>
            </a:r>
            <a:r>
              <a:rPr lang="tr-TR" sz="2000" dirty="0" smtClean="0"/>
              <a:t>telefon hattı sayılarını ise </a:t>
            </a:r>
            <a:r>
              <a:rPr lang="tr-TR" sz="2000" b="1" dirty="0" smtClean="0"/>
              <a:t>“Yapı İşleri ve Teknik Daire Başkanlığından”</a:t>
            </a:r>
            <a:r>
              <a:rPr lang="tr-TR" sz="2000" dirty="0" smtClean="0"/>
              <a:t> alarak kendi verileriyle örtüşüp örtüşmediğini kontrol etmeleri gerekmektedir. Birimlerin bildirmiş olduğu sayılarla Personel Daire Başkanlığı ve Yapı İşleri ve Teknik Daire Başkanlığı’nda bulunan sayılar aynı olmalıdır.</a:t>
            </a:r>
          </a:p>
          <a:p>
            <a:endParaRPr lang="tr-TR" sz="1600" dirty="0" smtClean="0"/>
          </a:p>
          <a:p>
            <a:pPr>
              <a:buFont typeface="Wingdings" pitchFamily="2" charset="2"/>
              <a:buChar char="Ø"/>
            </a:pPr>
            <a:endParaRPr lang="tr-TR" sz="2000" dirty="0" smtClean="0"/>
          </a:p>
          <a:p>
            <a:pPr>
              <a:buFont typeface="Wingdings" pitchFamily="2" charset="2"/>
              <a:buChar char="Ø"/>
            </a:pPr>
            <a:r>
              <a:rPr lang="tr-TR" sz="2000" dirty="0" smtClean="0"/>
              <a:t>Kadrolu Personel sayısına birim kadrosunda yer alan idari ve akademik personel sayıları yazılacaktır. </a:t>
            </a:r>
          </a:p>
          <a:p>
            <a:endParaRPr lang="tr-TR" sz="1600" dirty="0" smtClean="0"/>
          </a:p>
          <a:p>
            <a:pPr>
              <a:buFont typeface="Wingdings" pitchFamily="2" charset="2"/>
              <a:buChar char="Ø"/>
            </a:pPr>
            <a:endParaRPr lang="tr-TR" sz="2000" dirty="0" smtClean="0"/>
          </a:p>
          <a:p>
            <a:pPr>
              <a:buFont typeface="Wingdings" pitchFamily="2" charset="2"/>
              <a:buChar char="Ø"/>
            </a:pPr>
            <a:r>
              <a:rPr lang="tr-TR" sz="2000" dirty="0" smtClean="0"/>
              <a:t>Sözleşmeli Personel Sayısı Alanına 4/B ve Yabancı Uyruklu Personeli olan birimler veri girecektir.</a:t>
            </a:r>
          </a:p>
          <a:p>
            <a:endParaRPr lang="tr-TR" sz="1600" dirty="0" smtClean="0"/>
          </a:p>
          <a:p>
            <a:endParaRPr lang="tr-TR" dirty="0" smtClean="0"/>
          </a:p>
        </p:txBody>
      </p:sp>
      <p:sp>
        <p:nvSpPr>
          <p:cNvPr id="5" name="4 Metin kutusu"/>
          <p:cNvSpPr txBox="1"/>
          <p:nvPr/>
        </p:nvSpPr>
        <p:spPr>
          <a:xfrm>
            <a:off x="251520" y="188640"/>
            <a:ext cx="785818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t>Form 10: Birimlerin Hizmet Maliyetinin Tespitine İlişkin Bilgi Formu </a:t>
            </a:r>
            <a:endParaRPr lang="tr-TR" sz="2000" b="1"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11560" y="1196752"/>
            <a:ext cx="7920880" cy="4616648"/>
          </a:xfrm>
          <a:prstGeom prst="rect">
            <a:avLst/>
          </a:prstGeom>
          <a:noFill/>
        </p:spPr>
        <p:txBody>
          <a:bodyPr wrap="square" rtlCol="0">
            <a:spAutoFit/>
          </a:bodyPr>
          <a:lstStyle/>
          <a:p>
            <a:pPr>
              <a:buFont typeface="Wingdings" pitchFamily="2" charset="2"/>
              <a:buChar char="Ø"/>
            </a:pPr>
            <a:r>
              <a:rPr lang="tr-TR" sz="2000" dirty="0" smtClean="0"/>
              <a:t>Sürekli İşçi Sayısını </a:t>
            </a:r>
            <a:r>
              <a:rPr lang="tr-TR" sz="2000" b="1" u="sng" dirty="0" smtClean="0"/>
              <a:t>Ziraat Fakültesi </a:t>
            </a:r>
            <a:r>
              <a:rPr lang="tr-TR" sz="2000" dirty="0" smtClean="0"/>
              <a:t>ve </a:t>
            </a:r>
            <a:r>
              <a:rPr lang="tr-TR" sz="2000" b="1" u="sng" dirty="0" smtClean="0"/>
              <a:t>Veteriner Fakültesi </a:t>
            </a:r>
            <a:r>
              <a:rPr lang="tr-TR" sz="2000" dirty="0" smtClean="0"/>
              <a:t>yazacaktır.</a:t>
            </a:r>
          </a:p>
          <a:p>
            <a:endParaRPr lang="tr-TR" dirty="0" smtClean="0"/>
          </a:p>
          <a:p>
            <a:pPr>
              <a:buFont typeface="Wingdings" pitchFamily="2" charset="2"/>
              <a:buChar char="Ø"/>
            </a:pPr>
            <a:endParaRPr lang="tr-TR" dirty="0" smtClean="0"/>
          </a:p>
          <a:p>
            <a:pPr>
              <a:buFont typeface="Wingdings" pitchFamily="2" charset="2"/>
              <a:buChar char="Ø"/>
            </a:pPr>
            <a:endParaRPr lang="tr-TR" sz="2000" dirty="0" smtClean="0"/>
          </a:p>
          <a:p>
            <a:pPr>
              <a:buFont typeface="Wingdings" pitchFamily="2" charset="2"/>
              <a:buChar char="Ø"/>
            </a:pPr>
            <a:r>
              <a:rPr lang="tr-TR" sz="2000" dirty="0" smtClean="0"/>
              <a:t>Yolluklar açısından </a:t>
            </a:r>
            <a:r>
              <a:rPr lang="tr-TR" sz="2000" b="1" dirty="0" smtClean="0"/>
              <a:t>; ‘Görevlendirme Sayısı’ </a:t>
            </a:r>
            <a:r>
              <a:rPr lang="tr-TR" sz="2000" dirty="0" smtClean="0"/>
              <a:t>alanlarına yıl içerisinde toplam kaç kez görevlendirme yapıldığı</a:t>
            </a:r>
            <a:r>
              <a:rPr lang="tr-TR" sz="2000" b="1" dirty="0" smtClean="0"/>
              <a:t> ‘Görevlendirme Süresine’ </a:t>
            </a:r>
            <a:r>
              <a:rPr lang="tr-TR" sz="2000" dirty="0" smtClean="0"/>
              <a:t>ise kaç gün görevlendirme yapıldığı yazılacaktır. </a:t>
            </a:r>
          </a:p>
          <a:p>
            <a:endParaRPr lang="tr-TR" sz="2000" dirty="0" smtClean="0"/>
          </a:p>
          <a:p>
            <a:r>
              <a:rPr lang="tr-TR" sz="2000" dirty="0" smtClean="0"/>
              <a:t>Örneğin; 2 kişiden biri 7 gün görevlendirilmiş diğeri 9 gün görevlendirilmişse, görevlendirme sayısı:2 , görevlendirme süresi 16 gün olacaktır.</a:t>
            </a:r>
          </a:p>
          <a:p>
            <a:endParaRPr lang="tr-TR" dirty="0" smtClean="0"/>
          </a:p>
          <a:p>
            <a:pPr>
              <a:buFont typeface="Wingdings" pitchFamily="2" charset="2"/>
              <a:buChar char="Ø"/>
            </a:pPr>
            <a:endParaRPr lang="tr-TR" sz="2000" dirty="0" smtClean="0"/>
          </a:p>
          <a:p>
            <a:pPr>
              <a:buFont typeface="Wingdings" pitchFamily="2" charset="2"/>
              <a:buChar char="Ø"/>
            </a:pPr>
            <a:r>
              <a:rPr lang="tr-TR" sz="2000" b="1" dirty="0" smtClean="0"/>
              <a:t>Hizmet Binalarının Toplam Kapalı Mekan Alanı;</a:t>
            </a:r>
            <a:r>
              <a:rPr lang="tr-TR" sz="2000" dirty="0" smtClean="0"/>
              <a:t> Veriler Yapı İşleri ve Teknik Daire Başkanlığından alınarak girilecektir.</a:t>
            </a:r>
            <a:endParaRPr lang="tr-TR" sz="2000" dirty="0"/>
          </a:p>
        </p:txBody>
      </p:sp>
      <p:sp>
        <p:nvSpPr>
          <p:cNvPr id="5" name="4 Metin kutusu"/>
          <p:cNvSpPr txBox="1"/>
          <p:nvPr/>
        </p:nvSpPr>
        <p:spPr>
          <a:xfrm>
            <a:off x="251520" y="188640"/>
            <a:ext cx="785818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t>Form 10: Birimlerin Hizmet Maliyetinin Tespitine İlişkin Bilgi Formu </a:t>
            </a:r>
            <a:endParaRPr lang="tr-TR" sz="2000" b="1"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683568" y="733246"/>
            <a:ext cx="7786742" cy="6124754"/>
          </a:xfrm>
          <a:prstGeom prst="rect">
            <a:avLst/>
          </a:prstGeom>
          <a:noFill/>
        </p:spPr>
        <p:txBody>
          <a:bodyPr wrap="square" rtlCol="0">
            <a:spAutoFit/>
          </a:bodyPr>
          <a:lstStyle/>
          <a:p>
            <a:pPr>
              <a:buFont typeface="Wingdings" pitchFamily="2" charset="2"/>
              <a:buChar char="Ø"/>
            </a:pPr>
            <a:r>
              <a:rPr lang="tr-TR" sz="2000" dirty="0" smtClean="0"/>
              <a:t>Form 11’de yer alan telefon sayısı ile Form 10’da yer alan telefon hattı sayısı aynı şeyi ifade etmekte olup , Form 11’de belirtilen toplam telefon sayısı ile Form 10’da belirtilen telefon hattı sayısı aynı olmalıdır.</a:t>
            </a:r>
          </a:p>
          <a:p>
            <a:pPr>
              <a:buFontTx/>
              <a:buChar char="-"/>
            </a:pPr>
            <a:endParaRPr lang="tr-TR" dirty="0" smtClean="0"/>
          </a:p>
          <a:p>
            <a:pPr>
              <a:buFont typeface="Wingdings" pitchFamily="2" charset="2"/>
              <a:buChar char="Ø"/>
            </a:pPr>
            <a:endParaRPr lang="tr-TR" sz="2000" dirty="0" smtClean="0"/>
          </a:p>
          <a:p>
            <a:pPr>
              <a:buFont typeface="Wingdings" pitchFamily="2" charset="2"/>
              <a:buChar char="Ø"/>
            </a:pPr>
            <a:r>
              <a:rPr lang="tr-TR" sz="2000" dirty="0" smtClean="0"/>
              <a:t>Form 10’da belirtilen ‘Geçici Personel Sayısı’ alanına stajyer öğrenci sayıları dahil edilmeyecektir.</a:t>
            </a:r>
          </a:p>
          <a:p>
            <a:pPr>
              <a:buFontTx/>
              <a:buChar char="-"/>
            </a:pPr>
            <a:endParaRPr lang="tr-TR" dirty="0" smtClean="0"/>
          </a:p>
          <a:p>
            <a:pPr>
              <a:buFont typeface="Wingdings" pitchFamily="2" charset="2"/>
              <a:buChar char="Ø"/>
            </a:pPr>
            <a:endParaRPr lang="tr-TR" sz="2000" dirty="0" smtClean="0"/>
          </a:p>
          <a:p>
            <a:pPr>
              <a:buFont typeface="Wingdings" pitchFamily="2" charset="2"/>
              <a:buChar char="Ø"/>
            </a:pPr>
            <a:r>
              <a:rPr lang="tr-TR" sz="2000" dirty="0" smtClean="0"/>
              <a:t>Form 10’da belirtilen ‘Giyecek Yardımı Alan Personel Sayısı’ alanına yalnızca ayni giyecek yardımı alan personel sayısı girilecektir. Nakdi giyecek yardımı alan personel sayısı bu alana dahil edilmeyecektir.</a:t>
            </a:r>
          </a:p>
          <a:p>
            <a:pPr>
              <a:buFontTx/>
              <a:buChar char="-"/>
            </a:pPr>
            <a:endParaRPr lang="tr-TR" dirty="0" smtClean="0"/>
          </a:p>
          <a:p>
            <a:pPr>
              <a:buFont typeface="Wingdings" pitchFamily="2" charset="2"/>
              <a:buChar char="Ø"/>
            </a:pPr>
            <a:endParaRPr lang="tr-TR" sz="2000" dirty="0" smtClean="0"/>
          </a:p>
          <a:p>
            <a:pPr>
              <a:buFont typeface="Wingdings" pitchFamily="2" charset="2"/>
              <a:buChar char="Ø"/>
            </a:pPr>
            <a:r>
              <a:rPr lang="tr-TR" sz="2000" dirty="0" smtClean="0"/>
              <a:t>Yerleşkesi </a:t>
            </a:r>
            <a:r>
              <a:rPr lang="tr-TR" sz="2000" dirty="0" err="1" smtClean="0"/>
              <a:t>Görükle</a:t>
            </a:r>
            <a:r>
              <a:rPr lang="tr-TR" sz="2000" dirty="0" smtClean="0"/>
              <a:t> </a:t>
            </a:r>
            <a:r>
              <a:rPr lang="tr-TR" sz="2000" dirty="0" err="1" smtClean="0"/>
              <a:t>Kampüsü</a:t>
            </a:r>
            <a:r>
              <a:rPr lang="tr-TR" sz="2000" dirty="0" smtClean="0"/>
              <a:t> dışında olan birimler 4-TÜKETİME YÖNELİK MAL VE MALZEME ALIMLARI başlığı altındaki ilgili  yerleri eksiksiz ve doğru biçimde dolduracaklardır. Bu alanlar </a:t>
            </a:r>
            <a:r>
              <a:rPr lang="tr-TR" sz="2000" dirty="0" err="1" smtClean="0"/>
              <a:t>Görükle</a:t>
            </a:r>
            <a:r>
              <a:rPr lang="tr-TR" sz="2000" dirty="0" smtClean="0"/>
              <a:t> </a:t>
            </a:r>
            <a:r>
              <a:rPr lang="tr-TR" sz="2000" dirty="0" err="1" smtClean="0"/>
              <a:t>Kampüsünde</a:t>
            </a:r>
            <a:r>
              <a:rPr lang="tr-TR" sz="2000" dirty="0" smtClean="0"/>
              <a:t> yer alan birimler için ‘İdari ve Mali İşler Daire Başkanlığından’ Başkanlığımız tarafından alınacaktır.</a:t>
            </a:r>
          </a:p>
          <a:p>
            <a:endParaRPr lang="tr-TR" dirty="0"/>
          </a:p>
        </p:txBody>
      </p:sp>
      <p:sp>
        <p:nvSpPr>
          <p:cNvPr id="3" name="2 Metin kutusu"/>
          <p:cNvSpPr txBox="1"/>
          <p:nvPr/>
        </p:nvSpPr>
        <p:spPr>
          <a:xfrm>
            <a:off x="251520" y="188640"/>
            <a:ext cx="785818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t>Form 10: Birimlerin Hizmet Maliyetinin Tespitine İlişkin Bilgi Formu </a:t>
            </a:r>
            <a:endParaRPr lang="tr-TR" sz="2000" b="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1520" y="548680"/>
            <a:ext cx="8535322" cy="1015663"/>
          </a:xfrm>
          <a:prstGeom prst="rect">
            <a:avLst/>
          </a:prstGeom>
          <a:noFill/>
        </p:spPr>
        <p:txBody>
          <a:bodyPr wrap="square" rtlCol="0">
            <a:spAutoFit/>
          </a:bodyPr>
          <a:lstStyle/>
          <a:p>
            <a:pPr>
              <a:buFont typeface="Wingdings" pitchFamily="2" charset="2"/>
              <a:buChar char="Ø"/>
            </a:pPr>
            <a:r>
              <a:rPr lang="tr-TR" sz="2000" dirty="0" smtClean="0"/>
              <a:t>Eğer birim açısından özellik arz eden ancak formda ilgili alanı bulunmayan bilgiler varsa bu bilgiler “6- BİRİME İLİŞKİN ÖZELLİK ARZ EDEN DİĞER BİLGİLER” alanına girilerek kaydedilecektir.</a:t>
            </a:r>
            <a:endParaRPr lang="tr-TR" dirty="0" smtClean="0"/>
          </a:p>
        </p:txBody>
      </p:sp>
      <p:pic>
        <p:nvPicPr>
          <p:cNvPr id="1026" name="Picture 2"/>
          <p:cNvPicPr>
            <a:picLocks noChangeAspect="1" noChangeArrowheads="1"/>
          </p:cNvPicPr>
          <p:nvPr/>
        </p:nvPicPr>
        <p:blipFill>
          <a:blip r:embed="rId2" cstate="print"/>
          <a:srcRect/>
          <a:stretch>
            <a:fillRect/>
          </a:stretch>
        </p:blipFill>
        <p:spPr bwMode="auto">
          <a:xfrm>
            <a:off x="251520" y="1955592"/>
            <a:ext cx="8636061" cy="4857784"/>
          </a:xfrm>
          <a:prstGeom prst="rect">
            <a:avLst/>
          </a:prstGeom>
          <a:noFill/>
          <a:ln w="9525">
            <a:noFill/>
            <a:miter lim="800000"/>
            <a:headEnd/>
            <a:tailEnd/>
          </a:ln>
          <a:effectLst/>
        </p:spPr>
      </p:pic>
      <p:sp>
        <p:nvSpPr>
          <p:cNvPr id="5" name="4 Dikdörtgen"/>
          <p:cNvSpPr/>
          <p:nvPr/>
        </p:nvSpPr>
        <p:spPr>
          <a:xfrm>
            <a:off x="251520" y="1484784"/>
            <a:ext cx="1007006" cy="400110"/>
          </a:xfrm>
          <a:prstGeom prst="rect">
            <a:avLst/>
          </a:prstGeom>
          <a:noFill/>
        </p:spPr>
        <p:txBody>
          <a:bodyPr wrap="none" lIns="91440" tIns="45720" rIns="91440" bIns="45720">
            <a:spAutoFit/>
          </a:bodyPr>
          <a:lstStyle/>
          <a:p>
            <a:pPr algn="ctr"/>
            <a:r>
              <a:rPr lang="tr-T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ÖRNEK:</a:t>
            </a:r>
            <a:endParaRPr lang="tr-T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5 Metin kutusu"/>
          <p:cNvSpPr txBox="1"/>
          <p:nvPr/>
        </p:nvSpPr>
        <p:spPr>
          <a:xfrm>
            <a:off x="251520" y="76562"/>
            <a:ext cx="785818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t>Form 10: Birimlerin Hizmet Maliyetinin Tespitine İlişkin Bilgi Formu </a:t>
            </a:r>
            <a:endParaRPr lang="tr-TR" sz="2000" b="1"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85720" y="285728"/>
            <a:ext cx="757242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11: Fiziksel Değerler Bilgi Formu :</a:t>
            </a:r>
          </a:p>
        </p:txBody>
      </p:sp>
      <p:sp>
        <p:nvSpPr>
          <p:cNvPr id="5" name="4 Metin kutusu"/>
          <p:cNvSpPr txBox="1"/>
          <p:nvPr/>
        </p:nvSpPr>
        <p:spPr>
          <a:xfrm>
            <a:off x="285720" y="785794"/>
            <a:ext cx="8501122" cy="1323439"/>
          </a:xfrm>
          <a:prstGeom prst="rect">
            <a:avLst/>
          </a:prstGeom>
          <a:noFill/>
        </p:spPr>
        <p:txBody>
          <a:bodyPr wrap="square" rtlCol="0">
            <a:spAutoFit/>
          </a:bodyPr>
          <a:lstStyle/>
          <a:p>
            <a:r>
              <a:rPr lang="tr-TR" sz="2000" dirty="0" smtClean="0"/>
              <a:t>Bu form tüm birimler tarafından eksiksiz ve doğru  olarak doldurulacak, girilen veriler Yapı İşleri ve Teknik Daire Başkanlığı ile teyit edilecek, eğer uyumsuzluk varsa nedeni araştırılarak Yapı İşleri ve Teknik Daire Başkanlığındaki verilerle aynı olması sağlanacaktır. </a:t>
            </a:r>
            <a:endParaRPr lang="tr-TR" sz="2000" dirty="0"/>
          </a:p>
        </p:txBody>
      </p:sp>
      <p:pic>
        <p:nvPicPr>
          <p:cNvPr id="4098" name="Picture 2"/>
          <p:cNvPicPr>
            <a:picLocks noChangeAspect="1" noChangeArrowheads="1"/>
          </p:cNvPicPr>
          <p:nvPr/>
        </p:nvPicPr>
        <p:blipFill>
          <a:blip r:embed="rId2" cstate="print"/>
          <a:srcRect/>
          <a:stretch>
            <a:fillRect/>
          </a:stretch>
        </p:blipFill>
        <p:spPr bwMode="auto">
          <a:xfrm>
            <a:off x="179512" y="2780928"/>
            <a:ext cx="8686800" cy="3414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79512" y="1412776"/>
            <a:ext cx="8715404" cy="3754874"/>
          </a:xfrm>
          <a:prstGeom prst="rect">
            <a:avLst/>
          </a:prstGeom>
          <a:noFill/>
        </p:spPr>
        <p:txBody>
          <a:bodyPr wrap="square" rtlCol="0">
            <a:spAutoFit/>
          </a:bodyPr>
          <a:lstStyle/>
          <a:p>
            <a:pPr>
              <a:buFont typeface="Wingdings" pitchFamily="2" charset="2"/>
              <a:buChar char="§"/>
            </a:pPr>
            <a:r>
              <a:rPr lang="tr-TR" sz="2000" b="1" dirty="0" smtClean="0"/>
              <a:t> Faks:</a:t>
            </a:r>
            <a:r>
              <a:rPr lang="tr-TR" sz="2000" dirty="0" smtClean="0"/>
              <a:t> Bu bölüme birimdeki faks makinesi sayısı yazılacaktır.</a:t>
            </a:r>
          </a:p>
          <a:p>
            <a:endParaRPr lang="tr-TR" b="1" dirty="0" smtClean="0"/>
          </a:p>
          <a:p>
            <a:pPr>
              <a:buFont typeface="Wingdings" pitchFamily="2" charset="2"/>
              <a:buChar char="§"/>
            </a:pPr>
            <a:r>
              <a:rPr lang="tr-TR" sz="2000" b="1" dirty="0" smtClean="0"/>
              <a:t>Cep Telefonu:</a:t>
            </a:r>
            <a:r>
              <a:rPr lang="tr-TR" sz="2000" dirty="0" smtClean="0"/>
              <a:t> Bu bölümde birimde kuruma ait cep telefonu varsa sayısı yazılacaktır.</a:t>
            </a:r>
          </a:p>
          <a:p>
            <a:endParaRPr lang="tr-TR" sz="2000" b="1" dirty="0" smtClean="0"/>
          </a:p>
          <a:p>
            <a:pPr>
              <a:buFont typeface="Wingdings" pitchFamily="2" charset="2"/>
              <a:buChar char="§"/>
            </a:pPr>
            <a:r>
              <a:rPr lang="tr-TR" sz="2000" b="1" dirty="0" err="1" smtClean="0"/>
              <a:t>Şehiriçi</a:t>
            </a:r>
            <a:r>
              <a:rPr lang="tr-TR" sz="2000" b="1" dirty="0" smtClean="0"/>
              <a:t>: </a:t>
            </a:r>
            <a:r>
              <a:rPr lang="tr-TR" sz="2000" dirty="0" smtClean="0"/>
              <a:t>Bu bölüme Bursa içi direkt görüşme yapabilen telefon sayısı yazılacaktır.</a:t>
            </a:r>
          </a:p>
          <a:p>
            <a:endParaRPr lang="tr-TR" sz="2000" dirty="0" smtClean="0"/>
          </a:p>
          <a:p>
            <a:pPr>
              <a:buFont typeface="Wingdings" pitchFamily="2" charset="2"/>
              <a:buChar char="§"/>
            </a:pPr>
            <a:r>
              <a:rPr lang="tr-TR" sz="2000" b="1" dirty="0" smtClean="0"/>
              <a:t>Şehirlerarası Açık</a:t>
            </a:r>
            <a:r>
              <a:rPr lang="tr-TR" sz="2000" dirty="0" smtClean="0"/>
              <a:t>: Bu bölüme şehirlerarası direkt görüşme yapabilen telefon sayısı yazılacaktır.</a:t>
            </a:r>
          </a:p>
          <a:p>
            <a:endParaRPr lang="tr-TR" sz="2000" b="1" dirty="0" smtClean="0"/>
          </a:p>
          <a:p>
            <a:pPr>
              <a:buFont typeface="Wingdings" pitchFamily="2" charset="2"/>
              <a:buChar char="§"/>
            </a:pPr>
            <a:r>
              <a:rPr lang="tr-TR" sz="2000" b="1" dirty="0" smtClean="0"/>
              <a:t>Milletlerarası Açık</a:t>
            </a:r>
            <a:r>
              <a:rPr lang="tr-TR" sz="2000" dirty="0" smtClean="0"/>
              <a:t>: Bu bölüme yurtdışına direkt görüşme yapabilen telefon sayısı yazılacaktır.</a:t>
            </a:r>
          </a:p>
        </p:txBody>
      </p:sp>
      <p:sp>
        <p:nvSpPr>
          <p:cNvPr id="3" name="2 Metin kutusu"/>
          <p:cNvSpPr txBox="1"/>
          <p:nvPr/>
        </p:nvSpPr>
        <p:spPr>
          <a:xfrm>
            <a:off x="285720" y="285728"/>
            <a:ext cx="757242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11: Fiziksel Değerler Bilgi Formu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467544" y="1052736"/>
            <a:ext cx="8136904" cy="2554545"/>
          </a:xfrm>
          <a:prstGeom prst="rect">
            <a:avLst/>
          </a:prstGeom>
          <a:noFill/>
        </p:spPr>
        <p:txBody>
          <a:bodyPr wrap="square" rtlCol="0">
            <a:spAutoFit/>
          </a:bodyPr>
          <a:lstStyle/>
          <a:p>
            <a:pPr>
              <a:buFont typeface="Wingdings" pitchFamily="2" charset="2"/>
              <a:buChar char="§"/>
            </a:pPr>
            <a:r>
              <a:rPr lang="tr-TR" sz="2000" b="1" dirty="0" smtClean="0"/>
              <a:t>Müstakil: </a:t>
            </a:r>
            <a:r>
              <a:rPr lang="tr-TR" sz="2000" dirty="0" smtClean="0"/>
              <a:t>Bu bölüm Şehir İçi, Şehirlerarası Açık ve Milletler Arası Açık telefon sayılarının toplamını vermektedir.</a:t>
            </a:r>
          </a:p>
          <a:p>
            <a:endParaRPr lang="tr-TR" sz="2000" dirty="0" smtClean="0"/>
          </a:p>
          <a:p>
            <a:pPr>
              <a:buFont typeface="Wingdings" pitchFamily="2" charset="2"/>
              <a:buChar char="§"/>
            </a:pPr>
            <a:r>
              <a:rPr lang="tr-TR" sz="2000" b="1" dirty="0" smtClean="0"/>
              <a:t>Santrale Bağlı </a:t>
            </a:r>
            <a:r>
              <a:rPr lang="tr-TR" sz="2000" dirty="0" smtClean="0"/>
              <a:t>: Yalnızca Uludağ Üniversitesi </a:t>
            </a:r>
            <a:r>
              <a:rPr lang="tr-TR" sz="2000" dirty="0" err="1" smtClean="0"/>
              <a:t>içesinde</a:t>
            </a:r>
            <a:r>
              <a:rPr lang="tr-TR" sz="2000" dirty="0" smtClean="0"/>
              <a:t> görüşme yapabilen Üniversite dışı doğrudan görüşme yapamayan telefon sayısını ifade etmektedir.</a:t>
            </a:r>
          </a:p>
          <a:p>
            <a:r>
              <a:rPr lang="tr-TR" sz="2000" dirty="0" smtClean="0"/>
              <a:t>Telefon : Bu bölüm </a:t>
            </a:r>
            <a:r>
              <a:rPr lang="tr-TR" sz="2000" dirty="0" err="1" smtClean="0"/>
              <a:t>Santale</a:t>
            </a:r>
            <a:r>
              <a:rPr lang="tr-TR" sz="2000" dirty="0" smtClean="0"/>
              <a:t> Bağlı, Müstakil ve Cep Telefonu bölümlerinde yer alan telefon sayılarının toplamını vermektedir.</a:t>
            </a:r>
          </a:p>
        </p:txBody>
      </p:sp>
      <p:sp>
        <p:nvSpPr>
          <p:cNvPr id="6" name="5 Metin kutusu"/>
          <p:cNvSpPr txBox="1"/>
          <p:nvPr/>
        </p:nvSpPr>
        <p:spPr>
          <a:xfrm>
            <a:off x="467544" y="4221088"/>
            <a:ext cx="7992888" cy="196977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b="1" dirty="0" smtClean="0">
                <a:solidFill>
                  <a:srgbClr val="002060"/>
                </a:solidFill>
              </a:rPr>
              <a:t>NOT:</a:t>
            </a:r>
            <a:r>
              <a:rPr lang="tr-TR" sz="2400" dirty="0" smtClean="0">
                <a:solidFill>
                  <a:srgbClr val="002060"/>
                </a:solidFill>
              </a:rPr>
              <a:t> </a:t>
            </a:r>
          </a:p>
          <a:p>
            <a:r>
              <a:rPr lang="tr-TR" sz="2000" dirty="0" smtClean="0"/>
              <a:t>Bu forma telefon sayıları girilirken dikkat edilmesi gereken husus; bir telefon şehirlerarasına açık  olduğunda zaten hem </a:t>
            </a:r>
            <a:r>
              <a:rPr lang="tr-TR" sz="2000" dirty="0" err="1" smtClean="0"/>
              <a:t>şehiriçi</a:t>
            </a:r>
            <a:r>
              <a:rPr lang="tr-TR" sz="2000" dirty="0" smtClean="0"/>
              <a:t> hem de Üniversite içi görüşme yapabiliyor diye düşünülerek </a:t>
            </a:r>
            <a:r>
              <a:rPr lang="tr-TR" sz="2000" dirty="0" err="1" smtClean="0"/>
              <a:t>şehiriçi</a:t>
            </a:r>
            <a:r>
              <a:rPr lang="tr-TR" sz="2000" dirty="0" smtClean="0"/>
              <a:t> ve Santrale Bağlı bölümleri doldurulurken sayıya dahil edilmeyecektir.</a:t>
            </a:r>
          </a:p>
          <a:p>
            <a:endParaRPr lang="tr-TR" dirty="0" smtClean="0"/>
          </a:p>
        </p:txBody>
      </p:sp>
      <p:sp>
        <p:nvSpPr>
          <p:cNvPr id="7" name="6 Metin kutusu"/>
          <p:cNvSpPr txBox="1"/>
          <p:nvPr/>
        </p:nvSpPr>
        <p:spPr>
          <a:xfrm>
            <a:off x="285720" y="285728"/>
            <a:ext cx="757242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11: Fiziksel Değerler Bilgi Formu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764704"/>
            <a:ext cx="8858280" cy="3693319"/>
          </a:xfrm>
          <a:prstGeom prst="rect">
            <a:avLst/>
          </a:prstGeom>
          <a:noFill/>
        </p:spPr>
        <p:txBody>
          <a:bodyPr wrap="square" rtlCol="0">
            <a:spAutoFit/>
          </a:bodyPr>
          <a:lstStyle/>
          <a:p>
            <a:r>
              <a:rPr lang="tr-T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ÖRNEK : </a:t>
            </a:r>
            <a:r>
              <a:rPr lang="tr-TR" dirty="0" smtClean="0"/>
              <a:t>Bir Birimde 5 adet sadece Üniversite içi görüşme yapabilen telefon, 5 Bursa içi  de arama  yapabilen telefon , 3 Şehirler arasına da doğrudan arama yapabilen telefon, 1 adet de Milletler Arası Doğrudan görüşmeye açık telefon olsun .</a:t>
            </a:r>
          </a:p>
          <a:p>
            <a:endParaRPr lang="tr-TR" dirty="0" smtClean="0"/>
          </a:p>
          <a:p>
            <a:r>
              <a:rPr lang="tr-TR" dirty="0" smtClean="0"/>
              <a:t>Şimdi bu örnekle alakalı önce yanlış olacak yöntemle daha sonra doğru olan yöntemle tabloyu dolduracağız.</a:t>
            </a:r>
          </a:p>
          <a:p>
            <a:endParaRPr lang="tr-TR" dirty="0" smtClean="0"/>
          </a:p>
          <a:p>
            <a:r>
              <a:rPr lang="tr-TR" dirty="0" smtClean="0"/>
              <a:t>Milletler Arası: 1</a:t>
            </a:r>
          </a:p>
          <a:p>
            <a:r>
              <a:rPr lang="tr-TR" dirty="0" smtClean="0"/>
              <a:t>Şehirler Arası : 4 ( Milletler Arası Görüşen Telefon zaten Şehirler Arasına da açık diye düşünülerek )</a:t>
            </a:r>
          </a:p>
          <a:p>
            <a:r>
              <a:rPr lang="tr-TR" dirty="0" smtClean="0"/>
              <a:t>Şehir İçi: 9 ( Şehir Dışına  Açık Telefon Zaten Şehir İçinde de açık diye düşünülerek)</a:t>
            </a:r>
          </a:p>
          <a:p>
            <a:r>
              <a:rPr lang="tr-TR" dirty="0" smtClean="0"/>
              <a:t>Santrale Bağlı: 14 (Şehir İçine açık telefonların hepsi zaten Üniversite içi görüşme yapabiliyor diye </a:t>
            </a:r>
            <a:r>
              <a:rPr lang="tr-TR" dirty="0" err="1" smtClean="0"/>
              <a:t>düşünlerek</a:t>
            </a:r>
            <a:r>
              <a:rPr lang="tr-TR" dirty="0" smtClean="0"/>
              <a:t>)</a:t>
            </a:r>
          </a:p>
        </p:txBody>
      </p:sp>
      <p:pic>
        <p:nvPicPr>
          <p:cNvPr id="1026" name="Picture 2"/>
          <p:cNvPicPr>
            <a:picLocks noChangeAspect="1" noChangeArrowheads="1"/>
          </p:cNvPicPr>
          <p:nvPr/>
        </p:nvPicPr>
        <p:blipFill>
          <a:blip r:embed="rId2" cstate="print"/>
          <a:srcRect/>
          <a:stretch>
            <a:fillRect/>
          </a:stretch>
        </p:blipFill>
        <p:spPr bwMode="auto">
          <a:xfrm>
            <a:off x="428596" y="4809140"/>
            <a:ext cx="8058176" cy="2004236"/>
          </a:xfrm>
          <a:prstGeom prst="rect">
            <a:avLst/>
          </a:prstGeom>
          <a:noFill/>
          <a:ln w="9525">
            <a:noFill/>
            <a:miter lim="800000"/>
            <a:headEnd/>
            <a:tailEnd/>
          </a:ln>
          <a:effectLst/>
        </p:spPr>
      </p:pic>
      <p:sp>
        <p:nvSpPr>
          <p:cNvPr id="6" name="5 Dikdörtgen"/>
          <p:cNvSpPr/>
          <p:nvPr/>
        </p:nvSpPr>
        <p:spPr>
          <a:xfrm>
            <a:off x="2868889" y="4437112"/>
            <a:ext cx="3143271"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YANLIŞ</a:t>
            </a:r>
            <a:endParaRPr lang="tr-TR"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Metin kutusu"/>
          <p:cNvSpPr txBox="1"/>
          <p:nvPr/>
        </p:nvSpPr>
        <p:spPr>
          <a:xfrm>
            <a:off x="35496" y="116632"/>
            <a:ext cx="757242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11: Fiziksel Değerler Bilgi Formu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14282" y="548680"/>
            <a:ext cx="8572560" cy="4524315"/>
          </a:xfrm>
          <a:prstGeom prst="rect">
            <a:avLst/>
          </a:prstGeom>
          <a:noFill/>
        </p:spPr>
        <p:txBody>
          <a:bodyPr wrap="square" rtlCol="0">
            <a:spAutoFit/>
          </a:bodyPr>
          <a:lstStyle/>
          <a:p>
            <a:r>
              <a:rPr lang="tr-TR" dirty="0" smtClean="0"/>
              <a:t>Bu şekilde hesaplandığında aynı telefon 2 defa toplamaya gireceğinden çıkan sonuç yanlış olacaktır. Örneğimizde toplam telefon sayımız 28 çıktı, aslında verdiğimiz verilere göre 14 adet telefonumuz vardı.</a:t>
            </a:r>
          </a:p>
          <a:p>
            <a:endParaRPr lang="tr-TR" dirty="0" smtClean="0"/>
          </a:p>
          <a:p>
            <a:r>
              <a:rPr lang="tr-TR" dirty="0" smtClean="0"/>
              <a:t>Şimdi ise doğru hesaplamayı yapacağız:</a:t>
            </a:r>
          </a:p>
          <a:p>
            <a:endParaRPr lang="tr-TR" dirty="0" smtClean="0"/>
          </a:p>
          <a:p>
            <a:r>
              <a:rPr lang="tr-TR" dirty="0" smtClean="0"/>
              <a:t>Milletler Arası: 1</a:t>
            </a:r>
          </a:p>
          <a:p>
            <a:r>
              <a:rPr lang="tr-TR" dirty="0" smtClean="0"/>
              <a:t>Şehirler Arası : 3 ( Şehir İçi ve Üniversite İçi arama yapabilmenin </a:t>
            </a:r>
            <a:r>
              <a:rPr lang="tr-TR" dirty="0" err="1" smtClean="0"/>
              <a:t>yanısıra</a:t>
            </a:r>
            <a:r>
              <a:rPr lang="tr-TR" dirty="0" smtClean="0"/>
              <a:t> ekstra olarak Şehirler Arası Görüşme Yapabilen Telefon Sayısı)</a:t>
            </a:r>
          </a:p>
          <a:p>
            <a:r>
              <a:rPr lang="tr-TR" dirty="0" smtClean="0"/>
              <a:t>Şehir İçi: 5 ( Uludağ </a:t>
            </a:r>
            <a:r>
              <a:rPr lang="tr-TR" dirty="0" err="1" smtClean="0"/>
              <a:t>Üni</a:t>
            </a:r>
            <a:r>
              <a:rPr lang="tr-TR" dirty="0" smtClean="0"/>
              <a:t>. İçi Görüşme Yapabilmekle Beraber Ayrıca Bursa İçi de Görüşme Yapabilen Telefon Sayısı)</a:t>
            </a:r>
          </a:p>
          <a:p>
            <a:r>
              <a:rPr lang="tr-TR" dirty="0" smtClean="0"/>
              <a:t>Santrale Bağlı: 5 ( Yalnızca Üniversite İçi Görüşebilen Başka Hiçbir Doğrudan Görüşmeye İzin Vermeyen Telefon Sayısı)</a:t>
            </a:r>
          </a:p>
          <a:p>
            <a:r>
              <a:rPr lang="tr-TR" dirty="0" smtClean="0"/>
              <a:t/>
            </a:r>
            <a:br>
              <a:rPr lang="tr-TR" dirty="0" smtClean="0"/>
            </a:br>
            <a:endParaRPr lang="tr-TR" dirty="0" smtClean="0"/>
          </a:p>
          <a:p>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285720" y="4500570"/>
            <a:ext cx="8686800" cy="2160588"/>
          </a:xfrm>
          <a:prstGeom prst="rect">
            <a:avLst/>
          </a:prstGeom>
          <a:noFill/>
          <a:ln w="9525">
            <a:noFill/>
            <a:miter lim="800000"/>
            <a:headEnd/>
            <a:tailEnd/>
          </a:ln>
          <a:effectLst/>
        </p:spPr>
      </p:pic>
      <p:sp>
        <p:nvSpPr>
          <p:cNvPr id="6" name="5 Dikdörtgen"/>
          <p:cNvSpPr/>
          <p:nvPr/>
        </p:nvSpPr>
        <p:spPr>
          <a:xfrm>
            <a:off x="2915816" y="4149080"/>
            <a:ext cx="3143271"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DOĞRU</a:t>
            </a:r>
            <a:endParaRPr lang="tr-TR"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Metin kutusu"/>
          <p:cNvSpPr txBox="1"/>
          <p:nvPr/>
        </p:nvSpPr>
        <p:spPr>
          <a:xfrm>
            <a:off x="239932" y="76562"/>
            <a:ext cx="757242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11: Fiziksel Değerler Bilgi Formu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1520" y="260648"/>
            <a:ext cx="757242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25</a:t>
            </a:r>
            <a:r>
              <a:rPr lang="tr-TR" sz="2000" b="1" u="sng" dirty="0" smtClean="0">
                <a:solidFill>
                  <a:schemeClr val="lt1"/>
                </a:solidFill>
              </a:rPr>
              <a:t>: Tavanı Aşan İlave Ödenek Teklifleri Formu :</a:t>
            </a:r>
          </a:p>
        </p:txBody>
      </p:sp>
      <p:sp>
        <p:nvSpPr>
          <p:cNvPr id="5" name="4 Dikdörtgen"/>
          <p:cNvSpPr/>
          <p:nvPr/>
        </p:nvSpPr>
        <p:spPr>
          <a:xfrm>
            <a:off x="539552" y="1052736"/>
            <a:ext cx="7992888" cy="1754326"/>
          </a:xfrm>
          <a:prstGeom prst="rect">
            <a:avLst/>
          </a:prstGeom>
        </p:spPr>
        <p:txBody>
          <a:bodyPr wrap="square">
            <a:spAutoFit/>
          </a:bodyPr>
          <a:lstStyle/>
          <a:p>
            <a:r>
              <a:rPr lang="tr-TR" dirty="0" smtClean="0"/>
              <a:t>İdarelerin, gider bütçe fişlerinde detaylı açıklamalarına yer verdiği tavanı aşan ödenek talepleri, Form 25 </a:t>
            </a:r>
            <a:r>
              <a:rPr lang="tr-TR" dirty="0" smtClean="0"/>
              <a:t>birim </a:t>
            </a:r>
            <a:r>
              <a:rPr lang="tr-TR" dirty="0" smtClean="0"/>
              <a:t>ve ekonomik kod bazlı olarak doldurulacaktır. Gider bütçe fişlerindeki rakam ve açıklamalar ile bu form arasında tutarlılık sağlanarak gerekçeler açık ve net olarak belirtilecektir. </a:t>
            </a:r>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396552" y="332656"/>
            <a:ext cx="9324528"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BİRİM BÜTÇESİ HAZIRLANIRKEN DİKKAT  </a:t>
            </a:r>
          </a:p>
          <a:p>
            <a:pPr algn="ctr"/>
            <a:r>
              <a:rPr lang="tr-T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EDİLMESİ GEREKEN TEMEL HUSUSLAR</a:t>
            </a:r>
          </a:p>
        </p:txBody>
      </p:sp>
      <p:sp>
        <p:nvSpPr>
          <p:cNvPr id="6" name="5 Metin kutusu"/>
          <p:cNvSpPr txBox="1"/>
          <p:nvPr/>
        </p:nvSpPr>
        <p:spPr>
          <a:xfrm>
            <a:off x="755576" y="2241352"/>
            <a:ext cx="7920880" cy="4924425"/>
          </a:xfrm>
          <a:prstGeom prst="rect">
            <a:avLst/>
          </a:prstGeom>
          <a:noFill/>
        </p:spPr>
        <p:txBody>
          <a:bodyPr wrap="square" rtlCol="0">
            <a:spAutoFit/>
          </a:bodyPr>
          <a:lstStyle/>
          <a:p>
            <a:pPr marL="457200" indent="-457200">
              <a:buAutoNum type="arabicParenR"/>
            </a:pPr>
            <a:r>
              <a:rPr lang="tr-TR" sz="2000" dirty="0" smtClean="0"/>
              <a:t>Uygulanmakta olan bütçe sistemi, Performans Esaslı Bütçeleme      </a:t>
            </a:r>
          </a:p>
          <a:p>
            <a:pPr marL="457200" indent="-457200"/>
            <a:r>
              <a:rPr lang="tr-TR" sz="2000" dirty="0" smtClean="0"/>
              <a:t>        Sisteminin de alt yapısını oluşturacağından, bütçe teklifleri ilgili birim yöneticilerinin sorumluluğunda hazırlanacak ve talep edilen ödeneklerle ulaşılması düşünülen hedefler arasında sürekli bir uyum aranacaktır. </a:t>
            </a:r>
          </a:p>
          <a:p>
            <a:pPr>
              <a:buFontTx/>
              <a:buChar char="-"/>
            </a:pPr>
            <a:endParaRPr lang="tr-TR" sz="2000" dirty="0" smtClean="0"/>
          </a:p>
          <a:p>
            <a:endParaRPr lang="tr-TR" sz="2000" dirty="0" smtClean="0"/>
          </a:p>
          <a:p>
            <a:pPr marL="457200" indent="-457200">
              <a:buAutoNum type="arabicParenR" startAt="2"/>
            </a:pPr>
            <a:r>
              <a:rPr lang="tr-TR" sz="2000" dirty="0" smtClean="0"/>
              <a:t>Döner sermaye gelirleri ile bütçe kaynakları birlikte kullanılarak </a:t>
            </a:r>
          </a:p>
          <a:p>
            <a:pPr marL="457200" indent="-457200"/>
            <a:r>
              <a:rPr lang="tr-TR" sz="2000" dirty="0" smtClean="0"/>
              <a:t>        yürütülen hizmetlerde ,döner sermaye aracılığıyla karşılanabilecek ihtiyaçlar için bütçeden ödenek talebinde bulunulmayacaktır. </a:t>
            </a:r>
          </a:p>
          <a:p>
            <a:pPr marL="457200" indent="-457200"/>
            <a:endParaRPr lang="tr-TR" sz="2000" dirty="0" smtClean="0"/>
          </a:p>
          <a:p>
            <a:pPr marL="457200" indent="-457200"/>
            <a:endParaRPr lang="tr-TR" sz="2000" dirty="0" smtClean="0"/>
          </a:p>
          <a:p>
            <a:pPr marL="342900" indent="-342900"/>
            <a:endParaRPr lang="tr-TR" sz="2000" dirty="0" smtClean="0"/>
          </a:p>
          <a:p>
            <a:endParaRPr lang="tr-TR" dirty="0" smtClean="0"/>
          </a:p>
          <a:p>
            <a:pPr>
              <a:buFontTx/>
              <a:buChar char="-"/>
            </a:pPr>
            <a:endParaRPr lang="tr-TR" dirty="0"/>
          </a:p>
          <a:p>
            <a:pPr>
              <a:buFontTx/>
              <a:buChar char="-"/>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0224" y="489446"/>
            <a:ext cx="8858280" cy="923330"/>
          </a:xfrm>
          <a:prstGeom prst="rect">
            <a:avLst/>
          </a:prstGeom>
          <a:noFill/>
        </p:spPr>
        <p:txBody>
          <a:bodyPr wrap="square" rtlCol="0">
            <a:spAutoFit/>
          </a:bodyPr>
          <a:lstStyle/>
          <a:p>
            <a:r>
              <a:rPr lang="tr-TR" dirty="0" smtClean="0"/>
              <a:t>Bu formda birimler, gerçekten özellik arz eden kesin oluşacak ihtiyaçlarını gireceklerdir. Bu formu dolduran birimler gerekçelerini de ayrıntılı olarak hazırlayarak Başkanlığımıza teslim edeceklerdir.</a:t>
            </a:r>
          </a:p>
        </p:txBody>
      </p:sp>
      <p:pic>
        <p:nvPicPr>
          <p:cNvPr id="3074" name="Picture 2"/>
          <p:cNvPicPr>
            <a:picLocks noChangeAspect="1" noChangeArrowheads="1"/>
          </p:cNvPicPr>
          <p:nvPr/>
        </p:nvPicPr>
        <p:blipFill>
          <a:blip r:embed="rId2" cstate="print"/>
          <a:srcRect/>
          <a:stretch>
            <a:fillRect/>
          </a:stretch>
        </p:blipFill>
        <p:spPr bwMode="auto">
          <a:xfrm>
            <a:off x="1000100" y="1484784"/>
            <a:ext cx="6715172" cy="3777285"/>
          </a:xfrm>
          <a:prstGeom prst="rect">
            <a:avLst/>
          </a:prstGeom>
          <a:noFill/>
          <a:ln w="9525">
            <a:noFill/>
            <a:miter lim="800000"/>
            <a:headEnd/>
            <a:tailEnd/>
          </a:ln>
          <a:effectLst/>
        </p:spPr>
      </p:pic>
      <p:sp>
        <p:nvSpPr>
          <p:cNvPr id="6" name="5 Metin kutusu"/>
          <p:cNvSpPr txBox="1"/>
          <p:nvPr/>
        </p:nvSpPr>
        <p:spPr>
          <a:xfrm>
            <a:off x="214282" y="5408056"/>
            <a:ext cx="8929718" cy="1477328"/>
          </a:xfrm>
          <a:prstGeom prst="rect">
            <a:avLst/>
          </a:prstGeom>
          <a:noFill/>
        </p:spPr>
        <p:txBody>
          <a:bodyPr wrap="square" rtlCol="0">
            <a:spAutoFit/>
          </a:bodyPr>
          <a:lstStyle/>
          <a:p>
            <a:r>
              <a:rPr lang="tr-TR" b="1" dirty="0" smtClean="0"/>
              <a:t>Açıklama Bölümüne; </a:t>
            </a:r>
            <a:r>
              <a:rPr lang="tr-TR" dirty="0" smtClean="0"/>
              <a:t>‘Kurumsal Sınıflandırmanın 4. düzeyi – Ekonomik Sınıflandırmanın 4.Düzeyi- 4. Düzey Ekonomik Kodun Açılımı‘(Örn; 38.15.04.43-03.7.1.3-Avadanlık ve Yedek Parça Alımları) şeklinde girilecek olup 4.düzeydeki her ayrı ihtiyaç yeni bir satıra yazılacak ve ödenekler doğru ekonomik kod sütununa girilecektir.</a:t>
            </a:r>
          </a:p>
          <a:p>
            <a:endParaRPr lang="tr-TR" dirty="0" smtClean="0"/>
          </a:p>
        </p:txBody>
      </p:sp>
      <p:sp>
        <p:nvSpPr>
          <p:cNvPr id="5" name="4 Metin kutusu"/>
          <p:cNvSpPr txBox="1"/>
          <p:nvPr/>
        </p:nvSpPr>
        <p:spPr>
          <a:xfrm>
            <a:off x="251520" y="44624"/>
            <a:ext cx="757242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25/2</a:t>
            </a:r>
            <a:r>
              <a:rPr lang="tr-TR" sz="2000" b="1" u="sng" dirty="0" smtClean="0">
                <a:solidFill>
                  <a:schemeClr val="lt1"/>
                </a:solidFill>
              </a:rPr>
              <a:t>: Tavanı Aşan İlave Ödenek Teklifleri Formu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778049298"/>
              </p:ext>
            </p:extLst>
          </p:nvPr>
        </p:nvGraphicFramePr>
        <p:xfrm>
          <a:off x="539552" y="1340768"/>
          <a:ext cx="8089899" cy="4448175"/>
        </p:xfrm>
        <a:graphic>
          <a:graphicData uri="http://schemas.openxmlformats.org/drawingml/2006/table">
            <a:tbl>
              <a:tblPr/>
              <a:tblGrid>
                <a:gridCol w="1750446"/>
                <a:gridCol w="1747489"/>
                <a:gridCol w="1703137"/>
                <a:gridCol w="1442935"/>
                <a:gridCol w="1445892"/>
              </a:tblGrid>
              <a:tr h="400050">
                <a:tc gridSpan="5">
                  <a:txBody>
                    <a:bodyPr/>
                    <a:lstStyle/>
                    <a:p>
                      <a:pPr algn="ctr" fontAlgn="ctr"/>
                      <a:r>
                        <a:rPr lang="tr-TR" sz="1200" b="1" i="0" u="none" strike="noStrike">
                          <a:effectLst/>
                          <a:latin typeface="Times New Roman"/>
                        </a:rPr>
                        <a:t>AKADEMİK ETKİLEŞİM BİLGİ FORMU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33425">
                <a:tc gridSpan="2">
                  <a:txBody>
                    <a:bodyPr/>
                    <a:lstStyle/>
                    <a:p>
                      <a:pPr algn="ctr"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200" b="0" i="0" u="none" strike="noStrike">
                          <a:effectLst/>
                          <a:latin typeface="Times New Roman"/>
                        </a:rPr>
                        <a:t>Uluslararası Ortak Eğitim-Öğretim (2547/43)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Times New Roman"/>
                        </a:rPr>
                        <a:t>FARABİ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Times New Roman"/>
                        </a:rPr>
                        <a:t>ERASMUS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6275">
                <a:tc rowSpan="3">
                  <a:txBody>
                    <a:bodyPr/>
                    <a:lstStyle/>
                    <a:p>
                      <a:pPr algn="ctr" fontAlgn="ctr"/>
                      <a:r>
                        <a:rPr lang="tr-TR" sz="1200" b="0" i="0" u="none" strike="noStrike">
                          <a:effectLst/>
                          <a:latin typeface="Times New Roman"/>
                        </a:rPr>
                        <a:t>Öğrenci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effectLst/>
                          <a:latin typeface="Times New Roman"/>
                        </a:rPr>
                        <a:t>Gelen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200" b="1" i="0" u="none" strike="noStrike">
                          <a:solidFill>
                            <a:srgbClr val="FF0000"/>
                          </a:solidFill>
                          <a:effectLst/>
                          <a:latin typeface="Times New Roman"/>
                        </a:rPr>
                        <a:t>Teknik Bilimler MYO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200" b="1" i="0" u="none" strike="noStrike">
                          <a:solidFill>
                            <a:srgbClr val="FF0000"/>
                          </a:solidFill>
                          <a:effectLst/>
                          <a:latin typeface="Times New Roman"/>
                        </a:rPr>
                        <a:t>Öğrenci İşleri </a:t>
                      </a:r>
                      <a:br>
                        <a:rPr lang="tr-TR" sz="1200" b="1" i="0" u="none" strike="noStrike">
                          <a:solidFill>
                            <a:srgbClr val="FF0000"/>
                          </a:solidFill>
                          <a:effectLst/>
                          <a:latin typeface="Times New Roman"/>
                        </a:rPr>
                      </a:br>
                      <a:r>
                        <a:rPr lang="tr-TR" sz="1200" b="1" i="0" u="none" strike="noStrike">
                          <a:solidFill>
                            <a:srgbClr val="FF0000"/>
                          </a:solidFill>
                          <a:effectLst/>
                          <a:latin typeface="Times New Roman"/>
                        </a:rPr>
                        <a:t>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solidFill>
                            <a:srgbClr val="FF0000"/>
                          </a:solidFill>
                          <a:effectLst/>
                          <a:latin typeface="Times New Roman"/>
                        </a:rPr>
                        <a:t>Rektörlük</a:t>
                      </a:r>
                      <a:br>
                        <a:rPr lang="tr-TR" sz="1200" b="1" i="0" u="none" strike="noStrike">
                          <a:solidFill>
                            <a:srgbClr val="FF0000"/>
                          </a:solidFill>
                          <a:effectLst/>
                          <a:latin typeface="Times New Roman"/>
                        </a:rPr>
                      </a:br>
                      <a:r>
                        <a:rPr lang="tr-TR" sz="1200" b="1" i="0" u="none" strike="noStrike">
                          <a:solidFill>
                            <a:srgbClr val="FF0000"/>
                          </a:solidFill>
                          <a:effectLst/>
                          <a:latin typeface="Times New Roman"/>
                        </a:rPr>
                        <a:t>Uluslar arası İlişkiler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6275">
                <a:tc vMerge="1">
                  <a:txBody>
                    <a:bodyPr/>
                    <a:lstStyle/>
                    <a:p>
                      <a:endParaRPr lang="tr-TR"/>
                    </a:p>
                  </a:txBody>
                  <a:tcPr/>
                </a:tc>
                <a:tc>
                  <a:txBody>
                    <a:bodyPr/>
                    <a:lstStyle/>
                    <a:p>
                      <a:pPr algn="l" fontAlgn="ctr"/>
                      <a:r>
                        <a:rPr lang="tr-TR" sz="1200" b="0" i="0" u="none" strike="noStrike">
                          <a:effectLst/>
                          <a:latin typeface="Times New Roman"/>
                        </a:rPr>
                        <a:t>Gönderilen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200" b="1" i="0" u="none" strike="noStrike">
                          <a:solidFill>
                            <a:srgbClr val="FF0000"/>
                          </a:solidFill>
                          <a:effectLst/>
                          <a:latin typeface="Times New Roman"/>
                        </a:rPr>
                        <a:t>Tüm Eğitim Öğretim </a:t>
                      </a:r>
                      <a:br>
                        <a:rPr lang="tr-TR" sz="1200" b="1" i="0" u="none" strike="noStrike">
                          <a:solidFill>
                            <a:srgbClr val="FF0000"/>
                          </a:solidFill>
                          <a:effectLst/>
                          <a:latin typeface="Times New Roman"/>
                        </a:rPr>
                      </a:br>
                      <a:r>
                        <a:rPr lang="tr-TR" sz="1200" b="1" i="0" u="none" strike="noStrike">
                          <a:solidFill>
                            <a:srgbClr val="FF0000"/>
                          </a:solidFill>
                          <a:effectLst/>
                          <a:latin typeface="Times New Roman"/>
                        </a:rPr>
                        <a:t>Birimleri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200" b="1" i="0" u="none" strike="noStrike">
                          <a:solidFill>
                            <a:srgbClr val="FF0000"/>
                          </a:solidFill>
                          <a:effectLst/>
                          <a:latin typeface="Times New Roman"/>
                        </a:rPr>
                        <a:t>Öğrenci İşleri </a:t>
                      </a:r>
                      <a:br>
                        <a:rPr lang="tr-TR" sz="1200" b="1" i="0" u="none" strike="noStrike">
                          <a:solidFill>
                            <a:srgbClr val="FF0000"/>
                          </a:solidFill>
                          <a:effectLst/>
                          <a:latin typeface="Times New Roman"/>
                        </a:rPr>
                      </a:br>
                      <a:r>
                        <a:rPr lang="tr-TR" sz="1200" b="1" i="0" u="none" strike="noStrike">
                          <a:solidFill>
                            <a:srgbClr val="FF0000"/>
                          </a:solidFill>
                          <a:effectLst/>
                          <a:latin typeface="Times New Roman"/>
                        </a:rPr>
                        <a:t>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solidFill>
                            <a:srgbClr val="FF0000"/>
                          </a:solidFill>
                          <a:effectLst/>
                          <a:latin typeface="Times New Roman"/>
                        </a:rPr>
                        <a:t>Rektörlük</a:t>
                      </a:r>
                      <a:br>
                        <a:rPr lang="tr-TR" sz="1200" b="1" i="0" u="none" strike="noStrike">
                          <a:solidFill>
                            <a:srgbClr val="FF0000"/>
                          </a:solidFill>
                          <a:effectLst/>
                          <a:latin typeface="Times New Roman"/>
                        </a:rPr>
                      </a:br>
                      <a:r>
                        <a:rPr lang="tr-TR" sz="1200" b="1" i="0" u="none" strike="noStrike">
                          <a:solidFill>
                            <a:srgbClr val="FF0000"/>
                          </a:solidFill>
                          <a:effectLst/>
                          <a:latin typeface="Times New Roman"/>
                        </a:rPr>
                        <a:t>Uluslar arası İlişkiler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5325">
                <a:tc vMerge="1">
                  <a:txBody>
                    <a:bodyPr/>
                    <a:lstStyle/>
                    <a:p>
                      <a:endParaRPr lang="tr-TR"/>
                    </a:p>
                  </a:txBody>
                  <a:tcPr/>
                </a:tc>
                <a:tc>
                  <a:txBody>
                    <a:bodyPr/>
                    <a:lstStyle/>
                    <a:p>
                      <a:pPr algn="l" fontAlgn="ctr"/>
                      <a:r>
                        <a:rPr lang="tr-TR" sz="1200" b="0" i="0" u="none" strike="noStrike">
                          <a:effectLst/>
                          <a:latin typeface="Times New Roman"/>
                        </a:rPr>
                        <a:t>Değişim/Ortak Eğitim-Öğretim Yürütülen Program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FF0000"/>
                          </a:solidFill>
                          <a:effectLst/>
                          <a:latin typeface="Times New Roman"/>
                        </a:rPr>
                        <a:t>Tüm Eğitim Öğretim </a:t>
                      </a:r>
                      <a:br>
                        <a:rPr lang="tr-TR" sz="1200" b="1" i="0" u="none" strike="noStrike">
                          <a:solidFill>
                            <a:srgbClr val="FF0000"/>
                          </a:solidFill>
                          <a:effectLst/>
                          <a:latin typeface="Times New Roman"/>
                        </a:rPr>
                      </a:br>
                      <a:r>
                        <a:rPr lang="tr-TR" sz="1200" b="1" i="0" u="none" strike="noStrike">
                          <a:solidFill>
                            <a:srgbClr val="FF0000"/>
                          </a:solidFill>
                          <a:effectLst/>
                          <a:latin typeface="Times New Roman"/>
                        </a:rPr>
                        <a:t>Birimleri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FF0000"/>
                          </a:solidFill>
                          <a:effectLst/>
                          <a:latin typeface="Times New Roman"/>
                        </a:rPr>
                        <a:t>Öğrenci İşleri </a:t>
                      </a:r>
                      <a:br>
                        <a:rPr lang="tr-TR" sz="1200" b="1" i="0" u="none" strike="noStrike">
                          <a:solidFill>
                            <a:srgbClr val="FF0000"/>
                          </a:solidFill>
                          <a:effectLst/>
                          <a:latin typeface="Times New Roman"/>
                        </a:rPr>
                      </a:br>
                      <a:r>
                        <a:rPr lang="tr-TR" sz="1200" b="1" i="0" u="none" strike="noStrike">
                          <a:solidFill>
                            <a:srgbClr val="FF0000"/>
                          </a:solidFill>
                          <a:effectLst/>
                          <a:latin typeface="Times New Roman"/>
                        </a:rPr>
                        <a:t>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solidFill>
                            <a:srgbClr val="FF0000"/>
                          </a:solidFill>
                          <a:effectLst/>
                          <a:latin typeface="Times New Roman"/>
                        </a:rPr>
                        <a:t>Rektörlük</a:t>
                      </a:r>
                      <a:br>
                        <a:rPr lang="tr-TR" sz="1200" b="1" i="0" u="none" strike="noStrike">
                          <a:solidFill>
                            <a:srgbClr val="FF0000"/>
                          </a:solidFill>
                          <a:effectLst/>
                          <a:latin typeface="Times New Roman"/>
                        </a:rPr>
                      </a:br>
                      <a:r>
                        <a:rPr lang="tr-TR" sz="1200" b="1" i="0" u="none" strike="noStrike">
                          <a:solidFill>
                            <a:srgbClr val="FF0000"/>
                          </a:solidFill>
                          <a:effectLst/>
                          <a:latin typeface="Times New Roman"/>
                        </a:rPr>
                        <a:t>Uluslar arası İlişkiler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750">
                <a:tc rowSpan="2">
                  <a:txBody>
                    <a:bodyPr/>
                    <a:lstStyle/>
                    <a:p>
                      <a:pPr algn="ctr" fontAlgn="ctr"/>
                      <a:r>
                        <a:rPr lang="tr-TR" sz="1200" b="0" i="0" u="none" strike="noStrike">
                          <a:effectLst/>
                          <a:latin typeface="Times New Roman"/>
                        </a:rPr>
                        <a:t>Öğretim Elemanı/</a:t>
                      </a:r>
                      <a:br>
                        <a:rPr lang="tr-TR" sz="1200" b="0" i="0" u="none" strike="noStrike">
                          <a:effectLst/>
                          <a:latin typeface="Times New Roman"/>
                        </a:rPr>
                      </a:br>
                      <a:r>
                        <a:rPr lang="tr-TR" sz="1200" b="0" i="0" u="none" strike="noStrike">
                          <a:effectLst/>
                          <a:latin typeface="Times New Roman"/>
                        </a:rPr>
                        <a:t>Öğretim Üyesi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effectLst/>
                          <a:latin typeface="Times New Roman"/>
                        </a:rPr>
                        <a:t>Gelen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200" b="1" i="0" u="none" strike="noStrike">
                          <a:solidFill>
                            <a:srgbClr val="FF0000"/>
                          </a:solidFill>
                          <a:effectLst/>
                          <a:latin typeface="Times New Roman"/>
                        </a:rPr>
                        <a:t>Teknik Bilimler MYO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200" b="1" i="0" u="none" strike="noStrike">
                          <a:solidFill>
                            <a:srgbClr val="FF0000"/>
                          </a:solidFill>
                          <a:effectLst/>
                          <a:latin typeface="Times New Roman"/>
                        </a:rPr>
                        <a:t>Öğrenci İşleri </a:t>
                      </a:r>
                      <a:br>
                        <a:rPr lang="tr-TR" sz="1200" b="1" i="0" u="none" strike="noStrike">
                          <a:solidFill>
                            <a:srgbClr val="FF0000"/>
                          </a:solidFill>
                          <a:effectLst/>
                          <a:latin typeface="Times New Roman"/>
                        </a:rPr>
                      </a:br>
                      <a:r>
                        <a:rPr lang="tr-TR" sz="1200" b="1" i="0" u="none" strike="noStrike">
                          <a:solidFill>
                            <a:srgbClr val="FF0000"/>
                          </a:solidFill>
                          <a:effectLst/>
                          <a:latin typeface="Times New Roman"/>
                        </a:rPr>
                        <a:t>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solidFill>
                            <a:srgbClr val="FF0000"/>
                          </a:solidFill>
                          <a:effectLst/>
                          <a:latin typeface="Times New Roman"/>
                        </a:rPr>
                        <a:t>Rektörlük</a:t>
                      </a:r>
                      <a:br>
                        <a:rPr lang="tr-TR" sz="1200" b="1" i="0" u="none" strike="noStrike">
                          <a:solidFill>
                            <a:srgbClr val="FF0000"/>
                          </a:solidFill>
                          <a:effectLst/>
                          <a:latin typeface="Times New Roman"/>
                        </a:rPr>
                      </a:br>
                      <a:r>
                        <a:rPr lang="tr-TR" sz="1200" b="1" i="0" u="none" strike="noStrike">
                          <a:solidFill>
                            <a:srgbClr val="FF0000"/>
                          </a:solidFill>
                          <a:effectLst/>
                          <a:latin typeface="Times New Roman"/>
                        </a:rPr>
                        <a:t>Uluslar arası İlişkiler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0075">
                <a:tc vMerge="1">
                  <a:txBody>
                    <a:bodyPr/>
                    <a:lstStyle/>
                    <a:p>
                      <a:endParaRPr lang="tr-TR"/>
                    </a:p>
                  </a:txBody>
                  <a:tcPr/>
                </a:tc>
                <a:tc>
                  <a:txBody>
                    <a:bodyPr/>
                    <a:lstStyle/>
                    <a:p>
                      <a:pPr algn="l" fontAlgn="ctr"/>
                      <a:r>
                        <a:rPr lang="tr-TR" sz="1200" b="0" i="0" u="none" strike="noStrike">
                          <a:effectLst/>
                          <a:latin typeface="Times New Roman"/>
                        </a:rPr>
                        <a:t>Gönderilen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FF0000"/>
                          </a:solidFill>
                          <a:effectLst/>
                          <a:latin typeface="Times New Roman"/>
                        </a:rPr>
                        <a:t>Tüm Eğitim Öğretim </a:t>
                      </a:r>
                      <a:br>
                        <a:rPr lang="tr-TR" sz="1200" b="1" i="0" u="none" strike="noStrike">
                          <a:solidFill>
                            <a:srgbClr val="FF0000"/>
                          </a:solidFill>
                          <a:effectLst/>
                          <a:latin typeface="Times New Roman"/>
                        </a:rPr>
                      </a:br>
                      <a:r>
                        <a:rPr lang="tr-TR" sz="1200" b="1" i="0" u="none" strike="noStrike">
                          <a:solidFill>
                            <a:srgbClr val="FF0000"/>
                          </a:solidFill>
                          <a:effectLst/>
                          <a:latin typeface="Times New Roman"/>
                        </a:rPr>
                        <a:t>Birimleri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200" b="1" i="0" u="none" strike="noStrike">
                          <a:solidFill>
                            <a:srgbClr val="FF0000"/>
                          </a:solidFill>
                          <a:effectLst/>
                          <a:latin typeface="Times New Roman"/>
                        </a:rPr>
                        <a:t>Öğrenci İşleri </a:t>
                      </a:r>
                      <a:br>
                        <a:rPr lang="tr-TR" sz="1200" b="1" i="0" u="none" strike="noStrike">
                          <a:solidFill>
                            <a:srgbClr val="FF0000"/>
                          </a:solidFill>
                          <a:effectLst/>
                          <a:latin typeface="Times New Roman"/>
                        </a:rPr>
                      </a:br>
                      <a:r>
                        <a:rPr lang="tr-TR" sz="1200" b="1" i="0" u="none" strike="noStrike">
                          <a:solidFill>
                            <a:srgbClr val="FF0000"/>
                          </a:solidFill>
                          <a:effectLst/>
                          <a:latin typeface="Times New Roman"/>
                        </a:rPr>
                        <a:t>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dirty="0">
                          <a:solidFill>
                            <a:srgbClr val="FF0000"/>
                          </a:solidFill>
                          <a:effectLst/>
                          <a:latin typeface="Times New Roman"/>
                        </a:rPr>
                        <a:t>Rektörlük</a:t>
                      </a:r>
                      <a:br>
                        <a:rPr lang="tr-TR" sz="1200" b="1" i="0" u="none" strike="noStrike" dirty="0">
                          <a:solidFill>
                            <a:srgbClr val="FF0000"/>
                          </a:solidFill>
                          <a:effectLst/>
                          <a:latin typeface="Times New Roman"/>
                        </a:rPr>
                      </a:br>
                      <a:r>
                        <a:rPr lang="tr-TR" sz="1200" b="1" i="0" u="none" strike="noStrike" dirty="0">
                          <a:solidFill>
                            <a:srgbClr val="FF0000"/>
                          </a:solidFill>
                          <a:effectLst/>
                          <a:latin typeface="Times New Roman"/>
                        </a:rPr>
                        <a:t>Uluslar arası İlişkiler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4 Metin kutusu"/>
          <p:cNvSpPr txBox="1"/>
          <p:nvPr/>
        </p:nvSpPr>
        <p:spPr>
          <a:xfrm>
            <a:off x="179512" y="188640"/>
            <a:ext cx="757242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27/6: Akademik Etkileşim Bilgi Formu </a:t>
            </a:r>
            <a:endParaRPr lang="tr-TR" sz="2000" b="1" u="sng" dirty="0" smtClean="0">
              <a:solidFill>
                <a:schemeClr val="lt1"/>
              </a:solidFill>
            </a:endParaRPr>
          </a:p>
        </p:txBody>
      </p:sp>
    </p:spTree>
    <p:extLst>
      <p:ext uri="{BB962C8B-B14F-4D97-AF65-F5344CB8AC3E}">
        <p14:creationId xmlns:p14="http://schemas.microsoft.com/office/powerpoint/2010/main" val="2151135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79512" y="188640"/>
            <a:ext cx="757242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27/9: Diğer Bilgiler Formu </a:t>
            </a:r>
            <a:endParaRPr lang="tr-TR" sz="2000" b="1" u="sng" dirty="0" smtClean="0">
              <a:solidFill>
                <a:schemeClr val="lt1"/>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2943642358"/>
              </p:ext>
            </p:extLst>
          </p:nvPr>
        </p:nvGraphicFramePr>
        <p:xfrm>
          <a:off x="205782" y="1196752"/>
          <a:ext cx="8686698" cy="4232498"/>
        </p:xfrm>
        <a:graphic>
          <a:graphicData uri="http://schemas.openxmlformats.org/presentationml/2006/ole">
            <mc:AlternateContent xmlns:mc="http://schemas.openxmlformats.org/markup-compatibility/2006">
              <mc:Choice xmlns:v="urn:schemas-microsoft-com:vml" Requires="v">
                <p:oleObj spid="_x0000_s1069" name="Çalışma Sayfası" r:id="rId3" imgW="8210685" imgH="4000500" progId="Excel.Sheet.12">
                  <p:embed/>
                </p:oleObj>
              </mc:Choice>
              <mc:Fallback>
                <p:oleObj name="Çalışma Sayfası" r:id="rId3" imgW="8210685" imgH="4000500" progId="Excel.Sheet.12">
                  <p:embed/>
                  <p:pic>
                    <p:nvPicPr>
                      <p:cNvPr id="0" name="Picture 2"/>
                      <p:cNvPicPr>
                        <a:picLocks noChangeAspect="1" noChangeArrowheads="1"/>
                      </p:cNvPicPr>
                      <p:nvPr/>
                    </p:nvPicPr>
                    <p:blipFill>
                      <a:blip r:embed="rId4"/>
                      <a:srcRect/>
                      <a:stretch>
                        <a:fillRect/>
                      </a:stretch>
                    </p:blipFill>
                    <p:spPr bwMode="auto">
                      <a:xfrm>
                        <a:off x="205782" y="1196752"/>
                        <a:ext cx="8686698" cy="42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4201587053"/>
              </p:ext>
            </p:extLst>
          </p:nvPr>
        </p:nvGraphicFramePr>
        <p:xfrm>
          <a:off x="827584" y="836712"/>
          <a:ext cx="7416824" cy="5832649"/>
        </p:xfrm>
        <a:graphic>
          <a:graphicData uri="http://schemas.openxmlformats.org/presentationml/2006/ole">
            <mc:AlternateContent xmlns:mc="http://schemas.openxmlformats.org/markup-compatibility/2006">
              <mc:Choice xmlns:v="urn:schemas-microsoft-com:vml" Requires="v">
                <p:oleObj spid="_x0000_s2066" name="Çalışma Sayfası" r:id="rId3" imgW="8848657" imgH="7981860" progId="Excel.Sheet.12">
                  <p:embed/>
                </p:oleObj>
              </mc:Choice>
              <mc:Fallback>
                <p:oleObj name="Çalışma Sayfası" r:id="rId3" imgW="8848657" imgH="7981860" progId="Excel.Sheet.12">
                  <p:embed/>
                  <p:pic>
                    <p:nvPicPr>
                      <p:cNvPr id="0" name=""/>
                      <p:cNvPicPr/>
                      <p:nvPr/>
                    </p:nvPicPr>
                    <p:blipFill>
                      <a:blip r:embed="rId4"/>
                      <a:stretch>
                        <a:fillRect/>
                      </a:stretch>
                    </p:blipFill>
                    <p:spPr>
                      <a:xfrm>
                        <a:off x="827584" y="836712"/>
                        <a:ext cx="7416824" cy="5832649"/>
                      </a:xfrm>
                      <a:prstGeom prst="rect">
                        <a:avLst/>
                      </a:prstGeom>
                    </p:spPr>
                  </p:pic>
                </p:oleObj>
              </mc:Fallback>
            </mc:AlternateContent>
          </a:graphicData>
        </a:graphic>
      </p:graphicFrame>
      <p:sp>
        <p:nvSpPr>
          <p:cNvPr id="5" name="4 Metin kutusu"/>
          <p:cNvSpPr txBox="1"/>
          <p:nvPr/>
        </p:nvSpPr>
        <p:spPr>
          <a:xfrm>
            <a:off x="179512" y="188640"/>
            <a:ext cx="757242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01.4-02.4 Çalışma Tablosu</a:t>
            </a:r>
            <a:endParaRPr lang="tr-TR" sz="2000" b="1" u="sng" dirty="0" smtClean="0">
              <a:solidFill>
                <a:schemeClr val="lt1"/>
              </a:solidFill>
            </a:endParaRPr>
          </a:p>
        </p:txBody>
      </p:sp>
    </p:spTree>
    <p:extLst>
      <p:ext uri="{BB962C8B-B14F-4D97-AF65-F5344CB8AC3E}">
        <p14:creationId xmlns:p14="http://schemas.microsoft.com/office/powerpoint/2010/main" val="4006715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67546" y="548680"/>
            <a:ext cx="8251233" cy="5262979"/>
          </a:xfrm>
          <a:prstGeom prst="rect">
            <a:avLst/>
          </a:prstGeom>
          <a:noFill/>
        </p:spPr>
        <p:txBody>
          <a:bodyPr wrap="none" lIns="91440" tIns="45720" rIns="91440" bIns="45720">
            <a:spAutoFit/>
          </a:bodyPr>
          <a:lstStyle/>
          <a:p>
            <a:pPr algn="ctr"/>
            <a:r>
              <a:rPr lang="tr-TR"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BU BÖLÜME KADAR TÜM</a:t>
            </a:r>
          </a:p>
          <a:p>
            <a:pPr algn="ctr"/>
            <a:r>
              <a:rPr lang="tr-T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BİRİMLERİN DOLDURACAĞI </a:t>
            </a:r>
          </a:p>
          <a:p>
            <a:pPr algn="ctr"/>
            <a:r>
              <a:rPr lang="tr-T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FORMLARA YER VERİLDİ</a:t>
            </a:r>
          </a:p>
          <a:p>
            <a:pPr algn="ctr"/>
            <a:r>
              <a:rPr lang="tr-TR"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BUNDAN SONRA YER ALAN </a:t>
            </a:r>
          </a:p>
          <a:p>
            <a:pPr algn="ctr"/>
            <a:r>
              <a:rPr lang="tr-T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SLAYTLARDA İLGİLİ BİRİMLERİN </a:t>
            </a:r>
          </a:p>
          <a:p>
            <a:pPr algn="ctr"/>
            <a:r>
              <a:rPr lang="tr-TR"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AYRICA DOLDURACAĞI </a:t>
            </a:r>
          </a:p>
          <a:p>
            <a:pPr algn="ctr"/>
            <a:r>
              <a:rPr lang="tr-TR"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FORMLARA YER</a:t>
            </a:r>
            <a:r>
              <a:rPr lang="tr-T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tr-T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VERİLECEKTİR.</a:t>
            </a:r>
            <a:endParaRPr lang="tr-TR"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382" y="2060848"/>
            <a:ext cx="9139618" cy="2308324"/>
          </a:xfrm>
          <a:prstGeom prst="rect">
            <a:avLst/>
          </a:prstGeom>
          <a:noFill/>
        </p:spPr>
        <p:txBody>
          <a:bodyPr wrap="none" lIns="91440" tIns="45720" rIns="91440" bIns="45720">
            <a:spAutoFit/>
          </a:bodyPr>
          <a:lstStyle/>
          <a:p>
            <a:pPr algn="ctr"/>
            <a:r>
              <a:rPr lang="tr-TR" sz="4800" b="1" cap="none" spc="0" dirty="0" smtClean="0">
                <a:ln w="10541" cmpd="sng">
                  <a:solidFill>
                    <a:schemeClr val="accent1">
                      <a:shade val="88000"/>
                      <a:satMod val="110000"/>
                    </a:schemeClr>
                  </a:solidFill>
                  <a:prstDash val="solid"/>
                </a:ln>
                <a:solidFill>
                  <a:srgbClr val="FF0000"/>
                </a:solidFill>
                <a:effectLst/>
              </a:rPr>
              <a:t>İDARİ VE MALİ İŞLER</a:t>
            </a:r>
          </a:p>
          <a:p>
            <a:pPr algn="ctr"/>
            <a:r>
              <a:rPr lang="tr-TR" sz="4800" b="1" dirty="0" smtClean="0">
                <a:ln w="10541" cmpd="sng">
                  <a:solidFill>
                    <a:schemeClr val="accent1">
                      <a:shade val="88000"/>
                      <a:satMod val="110000"/>
                    </a:schemeClr>
                  </a:solidFill>
                  <a:prstDash val="solid"/>
                </a:ln>
                <a:solidFill>
                  <a:srgbClr val="FF0000"/>
                </a:solidFill>
              </a:rPr>
              <a:t>DAİRE BAŞKANLIĞI TARAFINDAN </a:t>
            </a:r>
          </a:p>
          <a:p>
            <a:pPr algn="ctr"/>
            <a:r>
              <a:rPr lang="tr-TR" sz="4800" b="1" cap="none" spc="0" dirty="0" smtClean="0">
                <a:ln w="10541" cmpd="sng">
                  <a:solidFill>
                    <a:schemeClr val="accent1">
                      <a:shade val="88000"/>
                      <a:satMod val="110000"/>
                    </a:schemeClr>
                  </a:solidFill>
                  <a:prstDash val="solid"/>
                </a:ln>
                <a:solidFill>
                  <a:srgbClr val="FF0000"/>
                </a:solidFill>
                <a:effectLst/>
              </a:rPr>
              <a:t>AYRICA DOLDURULACAK FORMLAR</a:t>
            </a:r>
            <a:endParaRPr lang="tr-TR" sz="48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3801430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85720" y="285728"/>
            <a:ext cx="757242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17: Uluslararası Kuruluşlara Üyelik Bilgi Formu:</a:t>
            </a:r>
          </a:p>
        </p:txBody>
      </p:sp>
      <p:graphicFrame>
        <p:nvGraphicFramePr>
          <p:cNvPr id="5" name="Tablo 4"/>
          <p:cNvGraphicFramePr>
            <a:graphicFrameLocks noGrp="1"/>
          </p:cNvGraphicFramePr>
          <p:nvPr>
            <p:extLst>
              <p:ext uri="{D42A27DB-BD31-4B8C-83A1-F6EECF244321}">
                <p14:modId xmlns:p14="http://schemas.microsoft.com/office/powerpoint/2010/main" val="1654389116"/>
              </p:ext>
            </p:extLst>
          </p:nvPr>
        </p:nvGraphicFramePr>
        <p:xfrm>
          <a:off x="179514" y="1916832"/>
          <a:ext cx="8712965" cy="2376264"/>
        </p:xfrm>
        <a:graphic>
          <a:graphicData uri="http://schemas.openxmlformats.org/drawingml/2006/table">
            <a:tbl>
              <a:tblPr/>
              <a:tblGrid>
                <a:gridCol w="430746"/>
                <a:gridCol w="265198"/>
                <a:gridCol w="610760"/>
                <a:gridCol w="1401532"/>
                <a:gridCol w="430746"/>
                <a:gridCol w="430746"/>
                <a:gridCol w="430746"/>
                <a:gridCol w="430746"/>
                <a:gridCol w="430746"/>
                <a:gridCol w="430746"/>
                <a:gridCol w="430746"/>
                <a:gridCol w="430746"/>
                <a:gridCol w="430746"/>
                <a:gridCol w="430746"/>
                <a:gridCol w="430746"/>
                <a:gridCol w="1266523"/>
              </a:tblGrid>
              <a:tr h="198386">
                <a:tc>
                  <a:txBody>
                    <a:bodyPr/>
                    <a:lstStyle/>
                    <a:p>
                      <a:pPr algn="ctr" fontAlgn="b"/>
                      <a:endParaRPr lang="tr-TR" sz="500" b="0" i="0" u="none" strike="noStrike">
                        <a:solidFill>
                          <a:srgbClr val="000000"/>
                        </a:solidFill>
                        <a:effectLst/>
                        <a:latin typeface="Tahoma"/>
                      </a:endParaRPr>
                    </a:p>
                  </a:txBody>
                  <a:tcPr marL="4620" marR="4620" marT="4620" marB="0" anchor="b">
                    <a:lnL>
                      <a:noFill/>
                    </a:lnL>
                    <a:lnR>
                      <a:noFill/>
                    </a:lnR>
                    <a:lnT>
                      <a:noFill/>
                    </a:lnT>
                    <a:lnB>
                      <a:noFill/>
                    </a:lnB>
                  </a:tcPr>
                </a:tc>
                <a:tc>
                  <a:txBody>
                    <a:bodyPr/>
                    <a:lstStyle/>
                    <a:p>
                      <a:pPr algn="ctr" fontAlgn="b"/>
                      <a:endParaRPr lang="tr-TR" sz="500" b="0" i="0" u="none" strike="noStrike">
                        <a:solidFill>
                          <a:srgbClr val="000000"/>
                        </a:solidFill>
                        <a:effectLst/>
                        <a:latin typeface="Tahoma"/>
                      </a:endParaRPr>
                    </a:p>
                  </a:txBody>
                  <a:tcPr marL="4620" marR="4620" marT="4620" marB="0" anchor="b">
                    <a:lnL>
                      <a:noFill/>
                    </a:lnL>
                    <a:lnR>
                      <a:noFill/>
                    </a:lnR>
                    <a:lnT>
                      <a:noFill/>
                    </a:lnT>
                    <a:lnB>
                      <a:noFill/>
                    </a:lnB>
                  </a:tcPr>
                </a:tc>
                <a:tc>
                  <a:txBody>
                    <a:bodyPr/>
                    <a:lstStyle/>
                    <a:p>
                      <a:pPr algn="ctr" fontAlgn="b"/>
                      <a:endParaRPr lang="tr-TR" sz="500" b="0" i="0" u="none" strike="noStrike">
                        <a:solidFill>
                          <a:srgbClr val="000000"/>
                        </a:solidFill>
                        <a:effectLst/>
                        <a:latin typeface="Tahoma"/>
                      </a:endParaRPr>
                    </a:p>
                  </a:txBody>
                  <a:tcPr marL="4620" marR="4620" marT="4620" marB="0" anchor="b">
                    <a:lnL>
                      <a:noFill/>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tr-TR" sz="500" b="1" i="0" u="none" strike="noStrike" dirty="0">
                          <a:solidFill>
                            <a:srgbClr val="000000"/>
                          </a:solidFill>
                          <a:effectLst/>
                          <a:latin typeface="Tahoma"/>
                        </a:rPr>
                        <a:t>BÜTÇE BİLGİLERİ</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500" b="1" i="0" u="none" strike="noStrike">
                          <a:solidFill>
                            <a:srgbClr val="000000"/>
                          </a:solidFill>
                          <a:effectLst/>
                          <a:latin typeface="Tahoma"/>
                        </a:rPr>
                        <a:t>2015</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a:rPr>
                        <a:t>2016</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1" i="0" u="none" strike="noStrike">
                          <a:solidFill>
                            <a:srgbClr val="000000"/>
                          </a:solidFill>
                          <a:effectLst/>
                          <a:latin typeface="Tahoma"/>
                        </a:rPr>
                        <a:t>2017</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2018</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2019</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effectLst/>
                          <a:latin typeface="Tahoma"/>
                        </a:rPr>
                        <a:t> </a:t>
                      </a:r>
                    </a:p>
                  </a:txBody>
                  <a:tcPr marL="4620" marR="4620" marT="4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600" b="1" i="0" u="none" strike="noStrike">
                        <a:solidFill>
                          <a:srgbClr val="000000"/>
                        </a:solidFill>
                        <a:effectLst/>
                        <a:latin typeface="Tahoma"/>
                      </a:endParaRPr>
                    </a:p>
                  </a:txBody>
                  <a:tcPr marL="4620" marR="4620" marT="4620" marB="0" anchor="ctr">
                    <a:lnL>
                      <a:noFill/>
                    </a:lnL>
                    <a:lnR>
                      <a:noFill/>
                    </a:lnR>
                    <a:lnT>
                      <a:noFill/>
                    </a:lnT>
                    <a:lnB>
                      <a:noFill/>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a:noFill/>
                    </a:lnT>
                    <a:lnB>
                      <a:noFill/>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a:noFill/>
                    </a:lnT>
                    <a:lnB>
                      <a:noFill/>
                    </a:lnB>
                  </a:tcPr>
                </a:tc>
              </a:tr>
              <a:tr h="486598">
                <a:tc>
                  <a:txBody>
                    <a:bodyPr/>
                    <a:lstStyle/>
                    <a:p>
                      <a:pPr algn="ctr" fontAlgn="b"/>
                      <a:endParaRPr lang="tr-TR" sz="500" b="0" i="0" u="none" strike="noStrike">
                        <a:solidFill>
                          <a:srgbClr val="000000"/>
                        </a:solidFill>
                        <a:effectLst/>
                        <a:latin typeface="Tahoma"/>
                      </a:endParaRPr>
                    </a:p>
                  </a:txBody>
                  <a:tcPr marL="4620" marR="4620" marT="4620" marB="0" anchor="b">
                    <a:lnL>
                      <a:noFill/>
                    </a:lnL>
                    <a:lnR>
                      <a:noFill/>
                    </a:lnR>
                    <a:lnT>
                      <a:noFill/>
                    </a:lnT>
                    <a:lnB>
                      <a:noFill/>
                    </a:lnB>
                  </a:tcPr>
                </a:tc>
                <a:tc>
                  <a:txBody>
                    <a:bodyPr/>
                    <a:lstStyle/>
                    <a:p>
                      <a:pPr algn="ctr" fontAlgn="b"/>
                      <a:endParaRPr lang="tr-TR" sz="500" b="0" i="0" u="none" strike="noStrike">
                        <a:solidFill>
                          <a:srgbClr val="000000"/>
                        </a:solidFill>
                        <a:effectLst/>
                        <a:latin typeface="Tahoma"/>
                      </a:endParaRPr>
                    </a:p>
                  </a:txBody>
                  <a:tcPr marL="4620" marR="4620" marT="4620" marB="0" anchor="b">
                    <a:lnL>
                      <a:noFill/>
                    </a:lnL>
                    <a:lnR>
                      <a:noFill/>
                    </a:lnR>
                    <a:lnT>
                      <a:noFill/>
                    </a:lnT>
                    <a:lnB>
                      <a:noFill/>
                    </a:lnB>
                  </a:tcPr>
                </a:tc>
                <a:tc>
                  <a:txBody>
                    <a:bodyPr/>
                    <a:lstStyle/>
                    <a:p>
                      <a:pPr algn="ctr" fontAlgn="b"/>
                      <a:endParaRPr lang="tr-TR" sz="500" b="0" i="0" u="none" strike="noStrike">
                        <a:solidFill>
                          <a:srgbClr val="000000"/>
                        </a:solidFill>
                        <a:effectLst/>
                        <a:latin typeface="Tahoma"/>
                      </a:endParaRPr>
                    </a:p>
                  </a:txBody>
                  <a:tcPr marL="4620" marR="4620" marT="462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a:txBody>
                    <a:bodyPr/>
                    <a:lstStyle/>
                    <a:p>
                      <a:pPr algn="ctr" fontAlgn="ctr"/>
                      <a:r>
                        <a:rPr lang="tr-TR" sz="500" b="1" i="0" u="none" strike="noStrike">
                          <a:solidFill>
                            <a:srgbClr val="000000"/>
                          </a:solidFill>
                          <a:effectLst/>
                          <a:latin typeface="Tahoma"/>
                        </a:rPr>
                        <a:t>BAŞLANGIÇ ÖDENEĞİ</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solidFill>
                            <a:srgbClr val="000000"/>
                          </a:solidFill>
                          <a:effectLst/>
                          <a:latin typeface="Tahoma"/>
                        </a:rPr>
                        <a:t>HARCAMA</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BAŞLANGIÇ ÖDENEĞİ</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HAZİRAN SONU HARCAMASI</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YIL SONU HARCAMA TAHMİNİ</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BÜTÇE TEKLİFİ</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BÜTÇE TAHMİNİ</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BÜTÇE TAHMİNİ</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 </a:t>
                      </a:r>
                    </a:p>
                  </a:txBody>
                  <a:tcPr marL="4620" marR="4620" marT="4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500" b="1" i="0" u="none" strike="noStrike">
                        <a:solidFill>
                          <a:srgbClr val="000000"/>
                        </a:solidFill>
                        <a:effectLst/>
                        <a:latin typeface="Tahoma"/>
                      </a:endParaRPr>
                    </a:p>
                  </a:txBody>
                  <a:tcPr marL="4620" marR="4620" marT="4620" marB="0" anchor="ctr">
                    <a:lnL>
                      <a:noFill/>
                    </a:lnL>
                    <a:lnR>
                      <a:noFill/>
                    </a:lnR>
                    <a:lnT>
                      <a:noFill/>
                    </a:lnT>
                    <a:lnB>
                      <a:noFill/>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a:noFill/>
                    </a:lnT>
                    <a:lnB>
                      <a:noFill/>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a:noFill/>
                    </a:lnT>
                    <a:lnB>
                      <a:noFill/>
                    </a:lnB>
                  </a:tcPr>
                </a:tc>
              </a:tr>
              <a:tr h="198386">
                <a:tc>
                  <a:txBody>
                    <a:bodyPr/>
                    <a:lstStyle/>
                    <a:p>
                      <a:pPr algn="ctr" fontAlgn="b"/>
                      <a:endParaRPr lang="tr-TR" sz="500" b="0" i="0" u="none" strike="noStrike">
                        <a:solidFill>
                          <a:srgbClr val="000000"/>
                        </a:solidFill>
                        <a:effectLst/>
                        <a:latin typeface="Tahoma"/>
                      </a:endParaRPr>
                    </a:p>
                  </a:txBody>
                  <a:tcPr marL="4620" marR="4620" marT="4620" marB="0" anchor="b">
                    <a:lnL>
                      <a:noFill/>
                    </a:lnL>
                    <a:lnR>
                      <a:noFill/>
                    </a:lnR>
                    <a:lnT>
                      <a:noFill/>
                    </a:lnT>
                    <a:lnB>
                      <a:noFill/>
                    </a:lnB>
                  </a:tcPr>
                </a:tc>
                <a:tc>
                  <a:txBody>
                    <a:bodyPr/>
                    <a:lstStyle/>
                    <a:p>
                      <a:pPr algn="ctr" fontAlgn="b"/>
                      <a:endParaRPr lang="tr-TR" sz="500" b="0" i="0" u="none" strike="noStrike">
                        <a:solidFill>
                          <a:srgbClr val="000000"/>
                        </a:solidFill>
                        <a:effectLst/>
                        <a:latin typeface="Tahoma"/>
                      </a:endParaRPr>
                    </a:p>
                  </a:txBody>
                  <a:tcPr marL="4620" marR="4620" marT="4620" marB="0" anchor="b">
                    <a:lnL>
                      <a:noFill/>
                    </a:lnL>
                    <a:lnR>
                      <a:noFill/>
                    </a:lnR>
                    <a:lnT>
                      <a:noFill/>
                    </a:lnT>
                    <a:lnB>
                      <a:noFill/>
                    </a:lnB>
                  </a:tcPr>
                </a:tc>
                <a:tc>
                  <a:txBody>
                    <a:bodyPr/>
                    <a:lstStyle/>
                    <a:p>
                      <a:pPr algn="ctr" fontAlgn="b"/>
                      <a:endParaRPr lang="tr-TR" sz="500" b="0" i="0" u="none" strike="noStrike">
                        <a:solidFill>
                          <a:srgbClr val="000000"/>
                        </a:solidFill>
                        <a:effectLst/>
                        <a:latin typeface="Tahoma"/>
                      </a:endParaRPr>
                    </a:p>
                  </a:txBody>
                  <a:tcPr marL="4620" marR="4620" marT="462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a:txBody>
                    <a:bodyPr/>
                    <a:lstStyle/>
                    <a:p>
                      <a:pPr algn="l" fontAlgn="ctr"/>
                      <a:r>
                        <a:rPr lang="tr-TR" sz="600" b="1" i="0" u="none" strike="noStrike">
                          <a:solidFill>
                            <a:srgbClr val="000000"/>
                          </a:solidFill>
                          <a:effectLst/>
                          <a:latin typeface="Tahoma"/>
                        </a:rPr>
                        <a:t> </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1" i="0" u="none" strike="noStrike">
                          <a:solidFill>
                            <a:srgbClr val="000000"/>
                          </a:solidFill>
                          <a:effectLst/>
                          <a:latin typeface="Tahoma"/>
                        </a:rPr>
                        <a:t> </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1" i="0" u="none" strike="noStrike" dirty="0">
                          <a:solidFill>
                            <a:srgbClr val="000000"/>
                          </a:solidFill>
                          <a:effectLst/>
                          <a:latin typeface="Tahoma"/>
                        </a:rPr>
                        <a:t> </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1" i="0" u="none" strike="noStrike">
                          <a:solidFill>
                            <a:srgbClr val="000000"/>
                          </a:solidFill>
                          <a:effectLst/>
                          <a:latin typeface="Tahoma"/>
                        </a:rPr>
                        <a:t> </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1" i="0" u="none" strike="noStrike">
                          <a:solidFill>
                            <a:srgbClr val="000000"/>
                          </a:solidFill>
                          <a:effectLst/>
                          <a:latin typeface="Tahoma"/>
                        </a:rPr>
                        <a:t> </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1" i="0" u="none" strike="noStrike">
                          <a:solidFill>
                            <a:srgbClr val="000000"/>
                          </a:solidFill>
                          <a:effectLst/>
                          <a:latin typeface="Tahoma"/>
                        </a:rPr>
                        <a:t> </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1" i="0" u="none" strike="noStrike">
                          <a:solidFill>
                            <a:srgbClr val="000000"/>
                          </a:solidFill>
                          <a:effectLst/>
                          <a:latin typeface="Tahoma"/>
                        </a:rPr>
                        <a:t> </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1" i="0" u="none" strike="noStrike">
                          <a:solidFill>
                            <a:srgbClr val="000000"/>
                          </a:solidFill>
                          <a:effectLst/>
                          <a:latin typeface="Tahoma"/>
                        </a:rPr>
                        <a:t> </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1" i="0" u="none" strike="noStrike">
                          <a:solidFill>
                            <a:srgbClr val="000000"/>
                          </a:solidFill>
                          <a:effectLst/>
                          <a:latin typeface="Tahoma"/>
                        </a:rPr>
                        <a:t> </a:t>
                      </a:r>
                    </a:p>
                  </a:txBody>
                  <a:tcPr marL="4620" marR="4620" marT="4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tr-TR" sz="600" b="1" i="0" u="none" strike="noStrike">
                        <a:solidFill>
                          <a:srgbClr val="000000"/>
                        </a:solidFill>
                        <a:effectLst/>
                        <a:latin typeface="Tahoma"/>
                      </a:endParaRPr>
                    </a:p>
                  </a:txBody>
                  <a:tcPr marL="4620" marR="4620" marT="4620" marB="0" anchor="ctr">
                    <a:lnL>
                      <a:noFill/>
                    </a:lnL>
                    <a:lnR>
                      <a:noFill/>
                    </a:lnR>
                    <a:lnT>
                      <a:noFill/>
                    </a:lnT>
                    <a:lnB>
                      <a:noFill/>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a:noFill/>
                    </a:lnT>
                    <a:lnB>
                      <a:noFill/>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a:noFill/>
                    </a:lnT>
                    <a:lnB>
                      <a:noFill/>
                    </a:lnB>
                  </a:tcPr>
                </a:tc>
              </a:tr>
              <a:tr h="166911">
                <a:tc>
                  <a:txBody>
                    <a:bodyPr/>
                    <a:lstStyle/>
                    <a:p>
                      <a:pPr algn="ctr" fontAlgn="b"/>
                      <a:endParaRPr lang="tr-TR" sz="500" b="0" i="0" u="none" strike="noStrike">
                        <a:solidFill>
                          <a:srgbClr val="000000"/>
                        </a:solidFill>
                        <a:effectLst/>
                        <a:latin typeface="Tahoma"/>
                      </a:endParaRPr>
                    </a:p>
                  </a:txBody>
                  <a:tcPr marL="4620" marR="4620" marT="4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500" b="0" i="0" u="none" strike="noStrike">
                        <a:solidFill>
                          <a:srgbClr val="000000"/>
                        </a:solidFill>
                        <a:effectLst/>
                        <a:latin typeface="Tahoma"/>
                      </a:endParaRPr>
                    </a:p>
                  </a:txBody>
                  <a:tcPr marL="4620" marR="4620" marT="4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500" b="0" i="0" u="none" strike="noStrike">
                        <a:solidFill>
                          <a:srgbClr val="000000"/>
                        </a:solidFill>
                        <a:effectLst/>
                        <a:latin typeface="Tahoma"/>
                      </a:endParaRPr>
                    </a:p>
                  </a:txBody>
                  <a:tcPr marL="4620" marR="4620" marT="4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dirty="0">
                        <a:solidFill>
                          <a:srgbClr val="000000"/>
                        </a:solidFill>
                        <a:effectLst/>
                        <a:latin typeface="Tahoma"/>
                      </a:endParaRPr>
                    </a:p>
                  </a:txBody>
                  <a:tcPr marL="4620" marR="4620" marT="4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dirty="0">
                        <a:solidFill>
                          <a:srgbClr val="000000"/>
                        </a:solidFill>
                        <a:effectLst/>
                        <a:latin typeface="Tahoma"/>
                      </a:endParaRPr>
                    </a:p>
                  </a:txBody>
                  <a:tcPr marL="4620" marR="4620" marT="4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dirty="0">
                        <a:solidFill>
                          <a:srgbClr val="000000"/>
                        </a:solidFill>
                        <a:effectLst/>
                        <a:latin typeface="Tahoma"/>
                      </a:endParaRPr>
                    </a:p>
                  </a:txBody>
                  <a:tcPr marL="4620" marR="4620" marT="4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solidFill>
                          <a:srgbClr val="000000"/>
                        </a:solidFill>
                        <a:effectLst/>
                        <a:latin typeface="Tahoma"/>
                      </a:endParaRPr>
                    </a:p>
                  </a:txBody>
                  <a:tcPr marL="4620" marR="4620" marT="4620" marB="0" anchor="b">
                    <a:lnL>
                      <a:noFill/>
                    </a:lnL>
                    <a:lnR>
                      <a:noFill/>
                    </a:lnR>
                    <a:lnT>
                      <a:noFill/>
                    </a:lnT>
                    <a:lnB w="12700" cap="flat" cmpd="sng" algn="ctr">
                      <a:solidFill>
                        <a:srgbClr val="000000"/>
                      </a:solidFill>
                      <a:prstDash val="solid"/>
                      <a:round/>
                      <a:headEnd type="none" w="med" len="med"/>
                      <a:tailEnd type="none" w="med" len="med"/>
                    </a:lnB>
                  </a:tcPr>
                </a:tc>
              </a:tr>
              <a:tr h="166911">
                <a:tc rowSpan="3">
                  <a:txBody>
                    <a:bodyPr/>
                    <a:lstStyle/>
                    <a:p>
                      <a:pPr algn="ctr" fontAlgn="ctr"/>
                      <a:r>
                        <a:rPr lang="tr-TR" sz="500" b="1" i="0" u="none" strike="noStrike">
                          <a:solidFill>
                            <a:srgbClr val="000000"/>
                          </a:solidFill>
                          <a:effectLst/>
                          <a:latin typeface="Tahoma"/>
                        </a:rPr>
                        <a:t>SIRA NO</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algn="ctr" fontAlgn="ctr"/>
                      <a:r>
                        <a:rPr lang="tr-TR" sz="500" b="1" i="0" u="none" strike="noStrike">
                          <a:solidFill>
                            <a:srgbClr val="000000"/>
                          </a:solidFill>
                          <a:effectLst/>
                          <a:latin typeface="Tahoma"/>
                        </a:rPr>
                        <a:t>ULUSLARARASI KURULUŞUN ADI</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tr-TR"/>
                    </a:p>
                  </a:txBody>
                  <a:tcPr/>
                </a:tc>
                <a:tc rowSpan="3">
                  <a:txBody>
                    <a:bodyPr/>
                    <a:lstStyle/>
                    <a:p>
                      <a:pPr algn="ctr" fontAlgn="ctr"/>
                      <a:r>
                        <a:rPr lang="tr-TR" sz="500" b="1" i="0" u="none" strike="noStrike" dirty="0">
                          <a:solidFill>
                            <a:srgbClr val="000000"/>
                          </a:solidFill>
                          <a:effectLst/>
                          <a:latin typeface="Tahoma"/>
                        </a:rPr>
                        <a:t>KURULUŞA ÜYELİĞİN YASAL DAYANAĞI (</a:t>
                      </a:r>
                      <a:r>
                        <a:rPr lang="tr-TR" sz="500" b="1" i="0" u="none" strike="noStrike" dirty="0" err="1">
                          <a:solidFill>
                            <a:srgbClr val="000000"/>
                          </a:solidFill>
                          <a:effectLst/>
                          <a:latin typeface="Tahoma"/>
                        </a:rPr>
                        <a:t>Kanun,Karar,Anlaşma,Protokol</a:t>
                      </a:r>
                      <a:r>
                        <a:rPr lang="tr-TR" sz="500" b="1" i="0" u="none" strike="noStrike" dirty="0">
                          <a:solidFill>
                            <a:srgbClr val="000000"/>
                          </a:solidFill>
                          <a:effectLst/>
                          <a:latin typeface="Tahoma"/>
                        </a:rPr>
                        <a:t> vb.)</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1" i="0" u="none" strike="noStrike">
                          <a:solidFill>
                            <a:srgbClr val="000000"/>
                          </a:solidFill>
                          <a:effectLst/>
                          <a:latin typeface="Tahoma"/>
                        </a:rPr>
                        <a:t>2015</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9">
                  <a:txBody>
                    <a:bodyPr/>
                    <a:lstStyle/>
                    <a:p>
                      <a:pPr algn="ctr" fontAlgn="b"/>
                      <a:r>
                        <a:rPr lang="tr-TR" sz="500" b="1" i="0" u="none" strike="noStrike" dirty="0">
                          <a:solidFill>
                            <a:srgbClr val="000000"/>
                          </a:solidFill>
                          <a:effectLst/>
                          <a:latin typeface="Tahoma"/>
                        </a:rPr>
                        <a:t>Yıllık Aidat veya Katkı Payı</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fontAlgn="ctr"/>
                      <a:r>
                        <a:rPr lang="tr-TR" sz="500" b="1" i="0" u="none" strike="noStrike">
                          <a:solidFill>
                            <a:srgbClr val="000000"/>
                          </a:solidFill>
                          <a:effectLst/>
                          <a:latin typeface="Tahoma"/>
                        </a:rPr>
                        <a:t>AÇIKLAMA</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911">
                <a:tc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rowSpan="2">
                  <a:txBody>
                    <a:bodyPr/>
                    <a:lstStyle/>
                    <a:p>
                      <a:pPr algn="ctr" fontAlgn="ctr"/>
                      <a:r>
                        <a:rPr lang="tr-TR" sz="500" b="1" i="0" u="none" strike="noStrike" dirty="0">
                          <a:solidFill>
                            <a:srgbClr val="000000"/>
                          </a:solidFill>
                          <a:effectLst/>
                          <a:latin typeface="Tahoma"/>
                        </a:rPr>
                        <a:t>TOPLANTI SAYISI</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1" i="0" u="none" strike="noStrike" dirty="0">
                          <a:solidFill>
                            <a:srgbClr val="000000"/>
                          </a:solidFill>
                          <a:effectLst/>
                          <a:latin typeface="Tahoma"/>
                        </a:rPr>
                        <a:t>TOPLANTIYA KATILAN KİŞİ SAYISI</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1" i="0" u="none" strike="noStrike">
                          <a:solidFill>
                            <a:srgbClr val="000000"/>
                          </a:solidFill>
                          <a:effectLst/>
                          <a:latin typeface="Tahoma"/>
                        </a:rPr>
                        <a:t>DÖVİZ CİNSİ</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1" i="0" u="none" strike="noStrike">
                          <a:solidFill>
                            <a:srgbClr val="000000"/>
                          </a:solidFill>
                          <a:effectLst/>
                          <a:latin typeface="Tahoma"/>
                        </a:rPr>
                        <a:t>2016</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500" b="1" i="0" u="none" strike="noStrike" dirty="0">
                          <a:solidFill>
                            <a:srgbClr val="000000"/>
                          </a:solidFill>
                          <a:effectLst/>
                          <a:latin typeface="Tahoma"/>
                        </a:rPr>
                        <a:t>2017</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a:rPr>
                        <a:t>2018</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a:rPr>
                        <a:t>2019</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vMerge="1">
                  <a:txBody>
                    <a:bodyPr/>
                    <a:lstStyle/>
                    <a:p>
                      <a:endParaRPr lang="tr-TR"/>
                    </a:p>
                  </a:txBody>
                  <a:tcPr/>
                </a:tc>
              </a:tr>
              <a:tr h="324400">
                <a:tc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000000"/>
                          </a:solidFill>
                          <a:effectLst/>
                          <a:latin typeface="Tahoma"/>
                        </a:rPr>
                        <a:t>MİKTAR DÖVİZ</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MİKTAR TL</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MİKTAR DÖVİZ</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solidFill>
                            <a:srgbClr val="000000"/>
                          </a:solidFill>
                          <a:effectLst/>
                          <a:latin typeface="Tahoma"/>
                        </a:rPr>
                        <a:t>MİKTAR TL</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solidFill>
                            <a:srgbClr val="000000"/>
                          </a:solidFill>
                          <a:effectLst/>
                          <a:latin typeface="Tahoma"/>
                        </a:rPr>
                        <a:t>MİKTAR DÖVİZ</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MİKTAR TL</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MİKTAR DÖVİZ</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a:rPr>
                        <a:t>MİKTAR TL</a:t>
                      </a:r>
                    </a:p>
                  </a:txBody>
                  <a:tcPr marL="4620" marR="4620" marT="4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171740">
                <a:tc>
                  <a:txBody>
                    <a:bodyPr/>
                    <a:lstStyle/>
                    <a:p>
                      <a:pPr algn="ctr" fontAlgn="b"/>
                      <a:r>
                        <a:rPr lang="tr-TR" sz="500" b="0" i="0" u="none" strike="noStrike">
                          <a:solidFill>
                            <a:srgbClr val="000000"/>
                          </a:solidFill>
                          <a:effectLst/>
                          <a:latin typeface="Tahoma"/>
                        </a:rPr>
                        <a:t>1</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solidFill>
                            <a:srgbClr val="000000"/>
                          </a:solidFill>
                          <a:effectLst/>
                          <a:latin typeface="Tahoma"/>
                        </a:rPr>
                        <a:t>Avrupa Üniversiteler Birliği</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500" b="0" i="0" u="none" strike="noStrike" dirty="0">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dirty="0">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1">
                <a:tc>
                  <a:txBody>
                    <a:bodyPr/>
                    <a:lstStyle/>
                    <a:p>
                      <a:pPr algn="ctr" fontAlgn="b"/>
                      <a:r>
                        <a:rPr lang="tr-TR" sz="500" b="0" i="0" u="none" strike="noStrike">
                          <a:solidFill>
                            <a:srgbClr val="000000"/>
                          </a:solidFill>
                          <a:effectLst/>
                          <a:latin typeface="Tahoma"/>
                        </a:rPr>
                        <a:t>2</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solidFill>
                            <a:srgbClr val="000000"/>
                          </a:solidFill>
                          <a:effectLst/>
                          <a:latin typeface="Tahoma"/>
                        </a:rPr>
                        <a:t>Uluslararası Üniversiteler Birliği</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dirty="0">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dirty="0">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740">
                <a:tc gridSpan="3">
                  <a:txBody>
                    <a:bodyPr/>
                    <a:lstStyle/>
                    <a:p>
                      <a:pPr algn="ctr" fontAlgn="b"/>
                      <a:r>
                        <a:rPr lang="tr-TR" sz="500" b="0" i="0" u="none" strike="noStrike">
                          <a:solidFill>
                            <a:srgbClr val="000000"/>
                          </a:solidFill>
                          <a:effectLst/>
                          <a:latin typeface="Tahoma"/>
                        </a:rPr>
                        <a:t>TOPLAM</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dirty="0">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dirty="0">
                          <a:solidFill>
                            <a:srgbClr val="000000"/>
                          </a:solidFill>
                          <a:effectLst/>
                          <a:latin typeface="Tahoma"/>
                        </a:rPr>
                        <a:t> </a:t>
                      </a:r>
                    </a:p>
                  </a:txBody>
                  <a:tcPr marL="4620" marR="4620" marT="4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0091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85720" y="285728"/>
            <a:ext cx="757242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18: 237 Sayılı Taşıt Kanununa Göre Edinilecek Taşıtlar Listesi:</a:t>
            </a:r>
          </a:p>
        </p:txBody>
      </p:sp>
      <p:graphicFrame>
        <p:nvGraphicFramePr>
          <p:cNvPr id="5" name="Tablo 4"/>
          <p:cNvGraphicFramePr>
            <a:graphicFrameLocks noGrp="1"/>
          </p:cNvGraphicFramePr>
          <p:nvPr>
            <p:extLst>
              <p:ext uri="{D42A27DB-BD31-4B8C-83A1-F6EECF244321}">
                <p14:modId xmlns:p14="http://schemas.microsoft.com/office/powerpoint/2010/main" val="2662060238"/>
              </p:ext>
            </p:extLst>
          </p:nvPr>
        </p:nvGraphicFramePr>
        <p:xfrm>
          <a:off x="899592" y="1052736"/>
          <a:ext cx="7538547" cy="4525956"/>
        </p:xfrm>
        <a:graphic>
          <a:graphicData uri="http://schemas.openxmlformats.org/drawingml/2006/table">
            <a:tbl>
              <a:tblPr/>
              <a:tblGrid>
                <a:gridCol w="699063"/>
                <a:gridCol w="1835041"/>
                <a:gridCol w="736851"/>
                <a:gridCol w="708510"/>
                <a:gridCol w="1615403"/>
                <a:gridCol w="1565807"/>
                <a:gridCol w="179489"/>
                <a:gridCol w="198383"/>
              </a:tblGrid>
              <a:tr h="191298">
                <a:tc gridSpan="6">
                  <a:txBody>
                    <a:bodyPr/>
                    <a:lstStyle/>
                    <a:p>
                      <a:pPr algn="ctr" fontAlgn="b"/>
                      <a:r>
                        <a:rPr lang="tr-TR" sz="1200" b="1" i="0" u="none" strike="noStrike">
                          <a:effectLst/>
                          <a:latin typeface="Times New Roman"/>
                        </a:rPr>
                        <a:t>237 SAYILI TAŞIT KANUNUNA GÖRE</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212553">
                <a:tc gridSpan="6">
                  <a:txBody>
                    <a:bodyPr/>
                    <a:lstStyle/>
                    <a:p>
                      <a:pPr algn="ctr" fontAlgn="b"/>
                      <a:r>
                        <a:rPr lang="tr-TR" sz="1200" b="1" i="0" u="none" strike="noStrike">
                          <a:solidFill>
                            <a:srgbClr val="FF0000"/>
                          </a:solidFill>
                          <a:effectLst/>
                          <a:latin typeface="Times New Roman"/>
                        </a:rPr>
                        <a:t>2017</a:t>
                      </a:r>
                      <a:r>
                        <a:rPr lang="tr-TR" sz="1200" b="1" i="0" u="none" strike="noStrike">
                          <a:effectLst/>
                          <a:latin typeface="Times New Roman"/>
                        </a:rPr>
                        <a:t> YILINDA EDİNİLECEK TAŞITLAR</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70042">
                <a:tc>
                  <a:txBody>
                    <a:bodyPr/>
                    <a:lstStyle/>
                    <a:p>
                      <a:pPr algn="l" fontAlgn="b"/>
                      <a:endParaRPr lang="tr-TR" sz="9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205468">
                <a:tc>
                  <a:txBody>
                    <a:bodyPr/>
                    <a:lstStyle/>
                    <a:p>
                      <a:pPr algn="l" fontAlgn="b"/>
                      <a:r>
                        <a:rPr lang="tr-TR" sz="900" b="1" i="0" u="none" strike="noStrike">
                          <a:effectLst/>
                          <a:latin typeface="Times New Roman"/>
                        </a:rPr>
                        <a:t>BÜTÇE YILI</a:t>
                      </a:r>
                    </a:p>
                  </a:txBody>
                  <a:tcPr marL="0" marR="0" marT="0" marB="0" anchor="b">
                    <a:lnL>
                      <a:noFill/>
                    </a:lnL>
                    <a:lnR>
                      <a:noFill/>
                    </a:lnR>
                    <a:lnT>
                      <a:noFill/>
                    </a:lnT>
                    <a:lnB>
                      <a:noFill/>
                    </a:lnB>
                  </a:tcPr>
                </a:tc>
                <a:tc>
                  <a:txBody>
                    <a:bodyPr/>
                    <a:lstStyle/>
                    <a:p>
                      <a:pPr algn="l" fontAlgn="b"/>
                      <a:r>
                        <a:rPr lang="tr-TR" sz="900" b="1" i="0" u="none" strike="noStrike">
                          <a:solidFill>
                            <a:srgbClr val="FF0000"/>
                          </a:solidFill>
                          <a:effectLst/>
                          <a:latin typeface="Times New Roman"/>
                        </a:rPr>
                        <a:t>: 2017</a:t>
                      </a:r>
                    </a:p>
                  </a:txBody>
                  <a:tcPr marL="0" marR="0" marT="0" marB="0" anchor="b">
                    <a:lnL>
                      <a:noFill/>
                    </a:lnL>
                    <a:lnR>
                      <a:noFill/>
                    </a:lnR>
                    <a:lnT>
                      <a:noFill/>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205468">
                <a:tc>
                  <a:txBody>
                    <a:bodyPr/>
                    <a:lstStyle/>
                    <a:p>
                      <a:pPr algn="l" fontAlgn="b"/>
                      <a:r>
                        <a:rPr lang="tr-TR" sz="900" b="1" i="0" u="none" strike="noStrike">
                          <a:effectLst/>
                          <a:latin typeface="Times New Roman"/>
                        </a:rPr>
                        <a:t>KURUM ADI</a:t>
                      </a:r>
                    </a:p>
                  </a:txBody>
                  <a:tcPr marL="0" marR="0" marT="0" marB="0" anchor="b">
                    <a:lnL>
                      <a:noFill/>
                    </a:lnL>
                    <a:lnR>
                      <a:noFill/>
                    </a:lnR>
                    <a:lnT>
                      <a:noFill/>
                    </a:lnT>
                    <a:lnB>
                      <a:noFill/>
                    </a:lnB>
                  </a:tcPr>
                </a:tc>
                <a:tc>
                  <a:txBody>
                    <a:bodyPr/>
                    <a:lstStyle/>
                    <a:p>
                      <a:pPr algn="l" fontAlgn="b"/>
                      <a:r>
                        <a:rPr lang="tr-TR" sz="900" b="1" i="0" u="none" strike="noStrike">
                          <a:effectLst/>
                          <a:latin typeface="Times New Roman"/>
                        </a:rPr>
                        <a:t>:</a:t>
                      </a:r>
                    </a:p>
                  </a:txBody>
                  <a:tcPr marL="0" marR="0" marT="0" marB="0" anchor="b">
                    <a:lnL>
                      <a:noFill/>
                    </a:lnL>
                    <a:lnR>
                      <a:noFill/>
                    </a:lnR>
                    <a:lnT>
                      <a:noFill/>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48787">
                <a:tc>
                  <a:txBody>
                    <a:bodyPr/>
                    <a:lstStyle/>
                    <a:p>
                      <a:pPr algn="l" fontAlgn="b"/>
                      <a:endParaRPr lang="tr-TR" sz="700" b="0" i="0" u="none" strike="noStrike">
                        <a:effectLst/>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a:effectLst/>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c>
                  <a:txBody>
                    <a:bodyPr/>
                    <a:lstStyle/>
                    <a:p>
                      <a:pPr algn="ctr" fontAlgn="b"/>
                      <a:endParaRPr lang="tr-TR" sz="900" b="1" i="0" u="none" strike="noStrike">
                        <a:effectLst/>
                        <a:latin typeface="Times New Roman"/>
                      </a:endParaRPr>
                    </a:p>
                  </a:txBody>
                  <a:tcPr marL="0" marR="0" marT="0" marB="0" vert="vert" anchor="b">
                    <a:lnL>
                      <a:noFill/>
                    </a:lnL>
                    <a:lnR>
                      <a:noFill/>
                    </a:lnR>
                    <a:lnT>
                      <a:noFill/>
                    </a:lnT>
                    <a:lnB>
                      <a:noFill/>
                    </a:lnB>
                  </a:tcPr>
                </a:tc>
              </a:tr>
              <a:tr h="161540">
                <a:tc rowSpan="2">
                  <a:txBody>
                    <a:bodyPr/>
                    <a:lstStyle/>
                    <a:p>
                      <a:pPr algn="ctr" fontAlgn="ctr"/>
                      <a:r>
                        <a:rPr lang="tr-TR" sz="900" b="1" i="0" u="none" strike="noStrike">
                          <a:effectLst/>
                          <a:latin typeface="Times New Roman"/>
                        </a:rPr>
                        <a:t>(T) Cetveli Sıra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900" b="1" i="0" u="none" strike="noStrike">
                          <a:effectLst/>
                          <a:latin typeface="Times New Roman"/>
                        </a:rPr>
                        <a:t>Taşıtın Cinsi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900" b="1" i="0" u="none" strike="noStrike">
                          <a:effectLst/>
                          <a:latin typeface="Times New Roman"/>
                        </a:rPr>
                        <a:t>Diferansiyel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900" b="1" i="0" u="none" strike="noStrike">
                          <a:effectLst/>
                          <a:latin typeface="Times New Roman"/>
                        </a:rPr>
                        <a:t>Adet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900" b="1" i="0" u="none" strike="noStrike">
                          <a:effectLst/>
                          <a:latin typeface="Times New Roman"/>
                        </a:rPr>
                        <a:t>Kullanım Yeri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900" b="1" i="0" u="none" strike="noStrike">
                          <a:effectLst/>
                          <a:latin typeface="Times New Roman"/>
                        </a:rPr>
                        <a:t>Finansman Kaynağı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rowSpan="5">
                  <a:txBody>
                    <a:bodyPr/>
                    <a:lstStyle/>
                    <a:p>
                      <a:pPr algn="ctr" fontAlgn="b"/>
                      <a:r>
                        <a:rPr lang="tr-TR" sz="900" b="1" i="0" u="none" strike="noStrike">
                          <a:effectLst/>
                          <a:latin typeface="Times New Roman"/>
                        </a:rPr>
                        <a:t>FORM : 18</a:t>
                      </a:r>
                    </a:p>
                  </a:txBody>
                  <a:tcPr marL="0" marR="0" marT="0" marB="0" vert="vert" anchor="b">
                    <a:lnL>
                      <a:noFill/>
                    </a:lnL>
                    <a:lnR>
                      <a:noFill/>
                    </a:lnR>
                    <a:lnT>
                      <a:noFill/>
                    </a:lnT>
                    <a:lnB>
                      <a:noFill/>
                    </a:lnB>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tr-TR"/>
                    </a:p>
                  </a:txBody>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tr-TR"/>
                    </a:p>
                  </a:txBody>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tr-TR"/>
                    </a:p>
                  </a:txBody>
                  <a:tcPr/>
                </a:tc>
              </a:tr>
              <a:tr h="161540">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dirty="0">
                        <a:effectLst/>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tr-TR"/>
                    </a:p>
                  </a:txBody>
                  <a:tcPr/>
                </a:tc>
              </a:tr>
            </a:tbl>
          </a:graphicData>
        </a:graphic>
      </p:graphicFrame>
    </p:spTree>
    <p:extLst>
      <p:ext uri="{BB962C8B-B14F-4D97-AF65-F5344CB8AC3E}">
        <p14:creationId xmlns:p14="http://schemas.microsoft.com/office/powerpoint/2010/main" val="570804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85720" y="285728"/>
            <a:ext cx="6590536"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19: Mevcut Taşıtlar İle Hizmet Alımı Suretiyle Kullanılan/Kullanılacak Taşıtlara İlişkin Bilgi Formu:</a:t>
            </a:r>
          </a:p>
        </p:txBody>
      </p:sp>
      <p:graphicFrame>
        <p:nvGraphicFramePr>
          <p:cNvPr id="6" name="Tablo 5"/>
          <p:cNvGraphicFramePr>
            <a:graphicFrameLocks noGrp="1"/>
          </p:cNvGraphicFramePr>
          <p:nvPr>
            <p:extLst>
              <p:ext uri="{D42A27DB-BD31-4B8C-83A1-F6EECF244321}">
                <p14:modId xmlns:p14="http://schemas.microsoft.com/office/powerpoint/2010/main" val="2616336549"/>
              </p:ext>
            </p:extLst>
          </p:nvPr>
        </p:nvGraphicFramePr>
        <p:xfrm>
          <a:off x="299834" y="1124744"/>
          <a:ext cx="8592645" cy="5458535"/>
        </p:xfrm>
        <a:graphic>
          <a:graphicData uri="http://schemas.openxmlformats.org/drawingml/2006/table">
            <a:tbl>
              <a:tblPr/>
              <a:tblGrid>
                <a:gridCol w="512207"/>
                <a:gridCol w="2463113"/>
                <a:gridCol w="720782"/>
                <a:gridCol w="522072"/>
                <a:gridCol w="342024"/>
                <a:gridCol w="215378"/>
                <a:gridCol w="360686"/>
                <a:gridCol w="504056"/>
                <a:gridCol w="204865"/>
                <a:gridCol w="468895"/>
                <a:gridCol w="478368"/>
                <a:gridCol w="504056"/>
                <a:gridCol w="179457"/>
                <a:gridCol w="579999"/>
                <a:gridCol w="536687"/>
              </a:tblGrid>
              <a:tr h="229443">
                <a:tc>
                  <a:txBody>
                    <a:bodyPr/>
                    <a:lstStyle/>
                    <a:p>
                      <a:pPr algn="l" fontAlgn="ctr"/>
                      <a:endParaRPr lang="tr-TR" sz="700" b="0" i="0" u="none" strike="noStrike" dirty="0">
                        <a:effectLst/>
                        <a:latin typeface="Times New Roman"/>
                      </a:endParaRPr>
                    </a:p>
                  </a:txBody>
                  <a:tcPr marL="0" marR="0" marT="0" marB="0" anchor="ctr">
                    <a:lnL>
                      <a:noFill/>
                    </a:lnL>
                    <a:lnR>
                      <a:noFill/>
                    </a:lnR>
                    <a:lnT>
                      <a:noFill/>
                    </a:lnT>
                    <a:lnB>
                      <a:noFill/>
                    </a:lnB>
                  </a:tcPr>
                </a:tc>
                <a:tc>
                  <a:txBody>
                    <a:bodyPr/>
                    <a:lstStyle/>
                    <a:p>
                      <a:pPr algn="l" fontAlgn="b"/>
                      <a:r>
                        <a:rPr lang="tr-TR" sz="700" b="0" i="0" u="none" strike="noStrike">
                          <a:effectLst/>
                          <a:latin typeface="Times New Roman"/>
                        </a:rPr>
                        <a:t>2017</a:t>
                      </a:r>
                    </a:p>
                  </a:txBody>
                  <a:tcPr marL="0" marR="0" marT="0" marB="0" anchor="b">
                    <a:lnL>
                      <a:noFill/>
                    </a:lnL>
                    <a:lnR>
                      <a:noFill/>
                    </a:lnR>
                    <a:lnT>
                      <a:noFill/>
                    </a:lnT>
                    <a:lnB>
                      <a:noFill/>
                    </a:lnB>
                  </a:tcPr>
                </a:tc>
                <a:tc gridSpan="2">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hMerge="1">
                  <a:txBody>
                    <a:bodyPr/>
                    <a:lstStyle/>
                    <a:p>
                      <a:endParaRPr lang="tr-TR"/>
                    </a:p>
                  </a:txBody>
                  <a:tcPr/>
                </a:tc>
                <a:tc gridSpan="2">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gridSpan="2">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gridSpan="2">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r>
              <a:tr h="229443">
                <a:tc>
                  <a:txBody>
                    <a:bodyPr/>
                    <a:lstStyle/>
                    <a:p>
                      <a:pPr algn="l" fontAlgn="ctr"/>
                      <a:endParaRPr lang="tr-TR" sz="700" b="0" i="0" u="none" strike="noStrike">
                        <a:effectLst/>
                        <a:latin typeface="Times New Roman"/>
                      </a:endParaRPr>
                    </a:p>
                  </a:txBody>
                  <a:tcPr marL="0" marR="0" marT="0" marB="0" anchor="ctr">
                    <a:lnL>
                      <a:noFill/>
                    </a:lnL>
                    <a:lnR>
                      <a:noFill/>
                    </a:lnR>
                    <a:lnT>
                      <a:noFill/>
                    </a:lnT>
                    <a:lnB>
                      <a:noFill/>
                    </a:lnB>
                  </a:tcPr>
                </a:tc>
                <a:tc>
                  <a:txBody>
                    <a:bodyPr/>
                    <a:lstStyle/>
                    <a:p>
                      <a:pPr algn="l" fontAlgn="b"/>
                      <a:r>
                        <a:rPr lang="tr-TR" sz="700" b="0" i="0" u="none" strike="noStrike">
                          <a:effectLst/>
                          <a:latin typeface="Times New Roman"/>
                        </a:rPr>
                        <a:t>38.15 - ULUDAĞ ÜNİVERSİTESİ </a:t>
                      </a:r>
                    </a:p>
                  </a:txBody>
                  <a:tcPr marL="0" marR="0" marT="0" marB="0" anchor="b">
                    <a:lnL>
                      <a:noFill/>
                    </a:lnL>
                    <a:lnR>
                      <a:noFill/>
                    </a:lnR>
                    <a:lnT>
                      <a:noFill/>
                    </a:lnT>
                    <a:lnB>
                      <a:noFill/>
                    </a:lnB>
                  </a:tcPr>
                </a:tc>
                <a:tc gridSpan="2">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hMerge="1">
                  <a:txBody>
                    <a:bodyPr/>
                    <a:lstStyle/>
                    <a:p>
                      <a:endParaRPr lang="tr-TR"/>
                    </a:p>
                  </a:txBody>
                  <a:tcPr/>
                </a:tc>
                <a:tc gridSpan="2">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gridSpan="2">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gridSpan="2">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r>
              <a:tr h="229443">
                <a:tc>
                  <a:txBody>
                    <a:bodyPr/>
                    <a:lstStyle/>
                    <a:p>
                      <a:pPr algn="l" fontAlgn="ctr"/>
                      <a:endParaRPr lang="tr-TR" sz="700" b="0" i="0" u="none" strike="noStrike">
                        <a:effectLst/>
                        <a:latin typeface="Times New Roman"/>
                      </a:endParaRPr>
                    </a:p>
                  </a:txBody>
                  <a:tcPr marL="0" marR="0" marT="0" marB="0" anchor="ctr">
                    <a:lnL>
                      <a:noFill/>
                    </a:lnL>
                    <a:lnR>
                      <a:noFill/>
                    </a:lnR>
                    <a:lnT>
                      <a:noFill/>
                    </a:lnT>
                    <a:lnB>
                      <a:noFill/>
                    </a:lnB>
                  </a:tcPr>
                </a:tc>
                <a:tc>
                  <a:txBody>
                    <a:bodyPr/>
                    <a:lstStyle/>
                    <a:p>
                      <a:pPr algn="l" fontAlgn="b"/>
                      <a:r>
                        <a:rPr lang="tr-TR" sz="700" b="0" i="0" u="none" strike="noStrike">
                          <a:effectLst/>
                          <a:latin typeface="Times New Roman"/>
                        </a:rPr>
                        <a:t>Kurum İcmali</a:t>
                      </a:r>
                    </a:p>
                  </a:txBody>
                  <a:tcPr marL="0" marR="0" marT="0" marB="0" anchor="b">
                    <a:lnL>
                      <a:noFill/>
                    </a:lnL>
                    <a:lnR>
                      <a:noFill/>
                    </a:lnR>
                    <a:lnT>
                      <a:noFill/>
                    </a:lnT>
                    <a:lnB>
                      <a:noFill/>
                    </a:lnB>
                  </a:tcPr>
                </a:tc>
                <a:tc gridSpan="2">
                  <a:txBody>
                    <a:bodyPr/>
                    <a:lstStyle/>
                    <a:p>
                      <a:pPr algn="l" fontAlgn="ctr"/>
                      <a:endParaRPr lang="tr-TR" sz="700" b="1" i="0" u="none" strike="noStrike" dirty="0">
                        <a:effectLst/>
                        <a:latin typeface="Times New Roman"/>
                      </a:endParaRPr>
                    </a:p>
                  </a:txBody>
                  <a:tcPr marL="0" marR="0" marT="0" marB="0" anchor="ctr">
                    <a:lnL>
                      <a:noFill/>
                    </a:lnL>
                    <a:lnR>
                      <a:noFill/>
                    </a:lnR>
                    <a:lnT>
                      <a:noFill/>
                    </a:lnT>
                    <a:lnB>
                      <a:noFill/>
                    </a:lnB>
                  </a:tcPr>
                </a:tc>
                <a:tc hMerge="1">
                  <a:txBody>
                    <a:bodyPr/>
                    <a:lstStyle/>
                    <a:p>
                      <a:endParaRPr lang="tr-TR"/>
                    </a:p>
                  </a:txBody>
                  <a:tcPr/>
                </a:tc>
                <a:tc gridSpan="2">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gridSpan="2">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gridSpan="2">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c>
                  <a:txBody>
                    <a:bodyPr/>
                    <a:lstStyle/>
                    <a:p>
                      <a:pPr algn="l" fontAlgn="ctr"/>
                      <a:endParaRPr lang="tr-TR" sz="700" b="1" i="0" u="none" strike="noStrike">
                        <a:effectLst/>
                        <a:latin typeface="Times New Roman"/>
                      </a:endParaRPr>
                    </a:p>
                  </a:txBody>
                  <a:tcPr marL="0" marR="0" marT="0" marB="0" anchor="ctr">
                    <a:lnL>
                      <a:noFill/>
                    </a:lnL>
                    <a:lnR>
                      <a:noFill/>
                    </a:lnR>
                    <a:lnT>
                      <a:noFill/>
                    </a:lnT>
                    <a:lnB>
                      <a:noFill/>
                    </a:lnB>
                  </a:tcPr>
                </a:tc>
              </a:tr>
              <a:tr h="277747">
                <a:tc gridSpan="2">
                  <a:txBody>
                    <a:bodyPr/>
                    <a:lstStyle/>
                    <a:p>
                      <a:pPr algn="l" fontAlgn="ctr"/>
                      <a:r>
                        <a:rPr lang="tr-TR" sz="700" b="1" i="0" u="none" strike="noStrike">
                          <a:effectLst/>
                          <a:latin typeface="Times New Roman"/>
                        </a:rPr>
                        <a:t>KURUM ADI:</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l" fontAlgn="ctr"/>
                      <a:endParaRPr lang="tr-TR" sz="7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fontAlgn="ctr"/>
                      <a:endParaRPr lang="tr-TR" sz="700" b="1"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endParaRPr lang="tr-TR" sz="7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tr-TR" sz="7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endParaRPr lang="tr-TR" sz="7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tr-TR" sz="7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endParaRPr lang="tr-TR" sz="7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60989">
                <a:tc rowSpan="3">
                  <a:txBody>
                    <a:bodyPr/>
                    <a:lstStyle/>
                    <a:p>
                      <a:pPr algn="ctr" fontAlgn="ctr"/>
                      <a:r>
                        <a:rPr lang="tr-TR" sz="800" b="0" i="0" u="none" strike="noStrike" dirty="0">
                          <a:effectLst/>
                          <a:latin typeface="Times New Roman"/>
                        </a:rPr>
                        <a:t>Sıra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800" b="0" i="0" u="none" strike="noStrike" dirty="0">
                          <a:effectLst/>
                          <a:latin typeface="Times New Roman"/>
                        </a:rPr>
                        <a:t>Taşıtın Cinsi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tr-TR" sz="800" b="0" i="0" u="none" strike="noStrike">
                          <a:effectLst/>
                          <a:latin typeface="Times New Roman"/>
                        </a:rPr>
                        <a:t>MEVCUT TAŞIT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800" b="0" i="0" u="none" strike="noStrike">
                          <a:effectLst/>
                          <a:latin typeface="Times New Roman"/>
                        </a:rPr>
                        <a:t>HİZMET ALIMI YÖNTEMİYLE KULLANILAN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800" b="0" i="0" u="none" strike="noStrike">
                          <a:effectLst/>
                          <a:latin typeface="Times New Roman"/>
                        </a:rPr>
                        <a:t>MEVCUT / HİZMET ALIMI YÖNTEMİYLE KULLANILAN  TAŞIT SAYISI  TOPLAMI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150950">
                <a:tc vMerge="1">
                  <a:txBody>
                    <a:bodyPr/>
                    <a:lstStyle/>
                    <a:p>
                      <a:endParaRPr lang="tr-TR"/>
                    </a:p>
                  </a:txBody>
                  <a:tcPr/>
                </a:tc>
                <a:tc vMerge="1">
                  <a:txBody>
                    <a:bodyPr/>
                    <a:lstStyle/>
                    <a:p>
                      <a:endParaRPr lang="tr-TR"/>
                    </a:p>
                  </a:txBody>
                  <a:tcPr/>
                </a:tc>
                <a:tc gridSpan="5">
                  <a:txBody>
                    <a:bodyPr/>
                    <a:lstStyle/>
                    <a:p>
                      <a:pPr algn="ctr" fontAlgn="ctr"/>
                      <a:r>
                        <a:rPr lang="tr-TR" sz="8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8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8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60989">
                <a:tc vMerge="1">
                  <a:txBody>
                    <a:bodyPr/>
                    <a:lstStyle/>
                    <a:p>
                      <a:endParaRPr lang="tr-TR"/>
                    </a:p>
                  </a:txBody>
                  <a:tcPr/>
                </a:tc>
                <a:tc vMerge="1">
                  <a:txBody>
                    <a:bodyPr/>
                    <a:lstStyle/>
                    <a:p>
                      <a:endParaRPr lang="tr-TR"/>
                    </a:p>
                  </a:txBody>
                  <a:tcPr/>
                </a:tc>
                <a:tc>
                  <a:txBody>
                    <a:bodyPr/>
                    <a:lstStyle/>
                    <a:p>
                      <a:pPr algn="ctr" fontAlgn="ctr"/>
                      <a:r>
                        <a:rPr lang="tr-TR" sz="800" b="0" i="0" u="none" strike="noStrike" dirty="0">
                          <a:effectLst/>
                          <a:latin typeface="Times New Roman"/>
                        </a:rPr>
                        <a:t>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0" i="0" u="none" strike="noStrike" dirty="0">
                          <a:effectLst/>
                          <a:latin typeface="Times New Roman"/>
                        </a:rPr>
                        <a:t>Döner </a:t>
                      </a:r>
                      <a:r>
                        <a:rPr lang="tr-TR" sz="800" b="0" i="0" u="none" strike="noStrike" dirty="0" err="1">
                          <a:effectLst/>
                          <a:latin typeface="Times New Roman"/>
                        </a:rPr>
                        <a:t>Sermaye+Diğer</a:t>
                      </a:r>
                      <a:endParaRPr lang="tr-TR" sz="800" b="0"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800" b="0"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0" i="0" u="none" strike="noStrike">
                          <a:effectLst/>
                          <a:latin typeface="Arial Tur"/>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800" b="0" i="0" u="none" strike="noStrike">
                        <a:effectLst/>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effectLst/>
                          <a:latin typeface="Times New Roman"/>
                        </a:rPr>
                        <a:t>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0" i="0" u="none" strike="noStrike" dirty="0">
                          <a:effectLst/>
                          <a:latin typeface="Times New Roman"/>
                        </a:rPr>
                        <a:t>Döner </a:t>
                      </a:r>
                      <a:r>
                        <a:rPr lang="tr-TR" sz="800" b="0" i="0" u="none" strike="noStrike" dirty="0" err="1">
                          <a:effectLst/>
                          <a:latin typeface="Times New Roman"/>
                        </a:rPr>
                        <a:t>Sermaye+Diğer</a:t>
                      </a:r>
                      <a:endParaRPr lang="tr-TR" sz="800" b="0"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800" b="0"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effectLst/>
                          <a:latin typeface="Arial Tur"/>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effectLst/>
                          <a:latin typeface="Times New Roman"/>
                        </a:rPr>
                        <a:t>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0" i="0" u="none" strike="noStrike" dirty="0">
                          <a:effectLst/>
                          <a:latin typeface="Times New Roman"/>
                        </a:rPr>
                        <a:t>Döner </a:t>
                      </a:r>
                      <a:r>
                        <a:rPr lang="tr-TR" sz="800" b="0" i="0" u="none" strike="noStrike" dirty="0" err="1">
                          <a:effectLst/>
                          <a:latin typeface="Times New Roman"/>
                        </a:rPr>
                        <a:t>Sermaye+Diğer</a:t>
                      </a:r>
                      <a:endParaRPr lang="tr-TR" sz="800" b="0"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800" b="0"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effectLst/>
                          <a:latin typeface="Arial Tur"/>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T01a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Binek otomobil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T01b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Binek otomobil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Binek otomobil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Station-Wagon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Arazi binek (Enaz 4, en çok 8 kişilik)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Minibüs (Sürücü dahil en fazla 157 kişilik)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Kaptı-kaçtı (Arazi hizmetleri için)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Pick-up (Kamyonet, şoför sürücü dahil 3 veya 6 kişilik)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Pick-up (Kamyonet,arazi hizmetleri için şoför dahil 3 veya 6 kişilik)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Panel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Midibüs (Sürücü dahil en fazla 26 kişilik)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T11a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Otobüs (Sürücü dahil en az 27, en fazla 40 kişilik)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T11b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Otobüs (Sürücü dahil en az 41 kişilik)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Kamyon şasi-kabin tam yüklü ağırlığı en az 3.501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Kamyon şasi-kabin tam yüklü ağırlığı en az 12.000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Kamyon şasi-kabin tam yüklü ağırlığı en az 17.000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Ambulans (Tıbbi donanımlı)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Ambulans (Arazi hizmetleri için)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Pick-up (Kamyonet) cenaze arabası yapılmak üzere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700" b="0" i="0" u="none" strike="noStrike" dirty="0">
                          <a:effectLst/>
                          <a:latin typeface="Times New Roman"/>
                        </a:rPr>
                        <a:t>Motorsiklet (en az 45- 250 cc. lik fazla 600 cc.lik)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700" b="0" i="0" u="none" strike="noStrike" dirty="0">
                          <a:effectLst/>
                          <a:latin typeface="Times New Roman"/>
                        </a:rPr>
                        <a:t>Motorsiklet (en az 600 601 cc.lik)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effectLst/>
                          <a:latin typeface="Times New Roman"/>
                        </a:rPr>
                        <a:t>Bisiklet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77">
                <a:tc>
                  <a:txBody>
                    <a:bodyPr/>
                    <a:lstStyle/>
                    <a:p>
                      <a:pPr algn="l" fontAlgn="ctr"/>
                      <a:r>
                        <a:rPr lang="tr-TR" sz="700" b="0" i="0" u="none" strike="noStrike" dirty="0">
                          <a:effectLst/>
                          <a:latin typeface="Times New Roman"/>
                        </a:rPr>
                        <a:t>T21a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effectLst/>
                          <a:latin typeface="Times New Roman"/>
                        </a:rPr>
                        <a:t>Güvenlik önlemli binek otomobil (Cinsi ve fiyatı Maliye Bakanlığınca belirlenir.)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77">
                <a:tc>
                  <a:txBody>
                    <a:bodyPr/>
                    <a:lstStyle/>
                    <a:p>
                      <a:pPr algn="l" fontAlgn="ctr"/>
                      <a:r>
                        <a:rPr lang="tr-TR" sz="700" b="0" i="0" u="none" strike="noStrike" dirty="0">
                          <a:effectLst/>
                          <a:latin typeface="Times New Roman"/>
                        </a:rPr>
                        <a:t>T21b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Güvenlik önlemli servis taşıtı (Cinsi ve fiyatı Maliye Bakanlığınca belirlenir.)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a:txBody>
                    <a:bodyPr/>
                    <a:lstStyle/>
                    <a:p>
                      <a:pPr algn="l" fontAlgn="ctr"/>
                      <a:r>
                        <a:rPr lang="tr-TR" sz="700" b="0" i="0" u="none" strike="noStrike" dirty="0">
                          <a:effectLst/>
                          <a:latin typeface="Times New Roman"/>
                        </a:rPr>
                        <a:t>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Diğer Taşıtlar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dirty="0">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dirty="0">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5">
                <a:tc gridSpan="2">
                  <a:txBody>
                    <a:bodyPr/>
                    <a:lstStyle/>
                    <a:p>
                      <a:pPr algn="ctr" fontAlgn="ctr"/>
                      <a:r>
                        <a:rPr lang="pt-BR" sz="700" b="1" i="0" u="none" strike="noStrike" dirty="0">
                          <a:effectLst/>
                          <a:latin typeface="Times New Roman"/>
                        </a:rPr>
                        <a:t>T O P L A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fontAlgn="ctr"/>
                      <a:r>
                        <a:rPr lang="tr-TR" sz="7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tr-TR" sz="700" b="1" i="0" u="none" strike="noStrike" dirty="0">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tr-TR" sz="700" b="1" i="0" u="none" strike="noStrike" dirty="0">
                        <a:effectLst/>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dirty="0">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tr-TR" sz="7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tr-TR" sz="7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1" i="0" u="none" strike="noStrike" dirty="0">
                          <a:effectLst/>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77832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79512" y="116632"/>
            <a:ext cx="878497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20-(1-2): Hizmet Alımı Suretiyle Kullanılan Taşıtlara İlişkin Bilgi Formu:</a:t>
            </a:r>
          </a:p>
        </p:txBody>
      </p:sp>
      <p:graphicFrame>
        <p:nvGraphicFramePr>
          <p:cNvPr id="7" name="Tablo 6"/>
          <p:cNvGraphicFramePr>
            <a:graphicFrameLocks noGrp="1"/>
          </p:cNvGraphicFramePr>
          <p:nvPr>
            <p:extLst>
              <p:ext uri="{D42A27DB-BD31-4B8C-83A1-F6EECF244321}">
                <p14:modId xmlns:p14="http://schemas.microsoft.com/office/powerpoint/2010/main" val="1616042026"/>
              </p:ext>
            </p:extLst>
          </p:nvPr>
        </p:nvGraphicFramePr>
        <p:xfrm>
          <a:off x="249902" y="1124744"/>
          <a:ext cx="8714583" cy="5584717"/>
        </p:xfrm>
        <a:graphic>
          <a:graphicData uri="http://schemas.openxmlformats.org/drawingml/2006/table">
            <a:tbl>
              <a:tblPr/>
              <a:tblGrid>
                <a:gridCol w="317677"/>
                <a:gridCol w="495361"/>
                <a:gridCol w="296140"/>
                <a:gridCol w="294794"/>
                <a:gridCol w="258449"/>
                <a:gridCol w="301524"/>
                <a:gridCol w="302870"/>
                <a:gridCol w="258449"/>
                <a:gridCol w="301524"/>
                <a:gridCol w="302870"/>
                <a:gridCol w="258449"/>
                <a:gridCol w="290755"/>
                <a:gridCol w="290755"/>
                <a:gridCol w="258449"/>
                <a:gridCol w="258449"/>
                <a:gridCol w="301524"/>
                <a:gridCol w="302870"/>
                <a:gridCol w="258449"/>
                <a:gridCol w="296140"/>
                <a:gridCol w="294794"/>
                <a:gridCol w="258449"/>
                <a:gridCol w="317677"/>
                <a:gridCol w="314986"/>
                <a:gridCol w="258449"/>
                <a:gridCol w="296140"/>
                <a:gridCol w="294794"/>
                <a:gridCol w="258449"/>
                <a:gridCol w="258449"/>
                <a:gridCol w="258449"/>
                <a:gridCol w="258449"/>
              </a:tblGrid>
              <a:tr h="92388">
                <a:tc rowSpan="3">
                  <a:txBody>
                    <a:bodyPr/>
                    <a:lstStyle/>
                    <a:p>
                      <a:pPr algn="ctr" fontAlgn="ctr"/>
                      <a:r>
                        <a:rPr lang="tr-TR" sz="500" b="1" i="0" u="none" strike="noStrike" dirty="0">
                          <a:effectLst/>
                          <a:latin typeface="Times New Roman"/>
                        </a:rPr>
                        <a:t>SIRA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500" b="1" i="0" u="none" strike="noStrike" dirty="0">
                          <a:effectLst/>
                          <a:latin typeface="Times New Roman"/>
                        </a:rPr>
                        <a:t>TAŞITIN CİNSİ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ctr" fontAlgn="ctr"/>
                      <a:r>
                        <a:rPr lang="tr-TR" sz="500" b="1" i="0" u="none" strike="noStrike">
                          <a:effectLst/>
                          <a:latin typeface="Times New Roman"/>
                        </a:rPr>
                        <a:t>BÜTÇE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13">
                  <a:txBody>
                    <a:bodyPr/>
                    <a:lstStyle/>
                    <a:p>
                      <a:pPr algn="ctr" fontAlgn="ctr"/>
                      <a:r>
                        <a:rPr lang="tr-TR" sz="500" b="1" i="0" u="none" strike="noStrike">
                          <a:effectLst/>
                          <a:latin typeface="Times New Roman"/>
                        </a:rPr>
                        <a:t>DÖNER SERMAYE+DİĞER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5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9111">
                <a:tc vMerge="1">
                  <a:txBody>
                    <a:bodyPr/>
                    <a:lstStyle/>
                    <a:p>
                      <a:endParaRPr lang="tr-TR"/>
                    </a:p>
                  </a:txBody>
                  <a:tcPr/>
                </a:tc>
                <a:tc vMerge="1">
                  <a:txBody>
                    <a:bodyPr/>
                    <a:lstStyle/>
                    <a:p>
                      <a:endParaRPr lang="tr-TR"/>
                    </a:p>
                  </a:txBody>
                  <a:tcPr/>
                </a:tc>
                <a:tc gridSpan="3">
                  <a:txBody>
                    <a:bodyPr/>
                    <a:lstStyle/>
                    <a:p>
                      <a:pPr algn="ctr" fontAlgn="ctr"/>
                      <a:r>
                        <a:rPr lang="tr-TR" sz="500" b="1" i="0" u="none" strike="noStrike" dirty="0">
                          <a:effectLst/>
                          <a:latin typeface="Times New Roman"/>
                        </a:rPr>
                        <a:t>Şoförlü </a:t>
                      </a:r>
                      <a:br>
                        <a:rPr lang="tr-TR" sz="500" b="1" i="0" u="none" strike="noStrike" dirty="0">
                          <a:effectLst/>
                          <a:latin typeface="Times New Roman"/>
                        </a:rPr>
                      </a:br>
                      <a:r>
                        <a:rPr lang="tr-TR" sz="500" b="1" i="0" u="none" strike="noStrike" dirty="0">
                          <a:effectLst/>
                          <a:latin typeface="Times New Roman"/>
                        </a:rPr>
                        <a:t>Yakıt Gideri Dahil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dirty="0">
                          <a:effectLst/>
                          <a:latin typeface="Times New Roman"/>
                        </a:rPr>
                        <a:t>Şoförlü</a:t>
                      </a:r>
                      <a:br>
                        <a:rPr lang="tr-TR" sz="500" b="1" i="0" u="none" strike="noStrike" dirty="0">
                          <a:effectLst/>
                          <a:latin typeface="Times New Roman"/>
                        </a:rPr>
                      </a:br>
                      <a:r>
                        <a:rPr lang="tr-TR" sz="500" b="1" i="0" u="none" strike="noStrike" dirty="0">
                          <a:effectLst/>
                          <a:latin typeface="Times New Roman"/>
                        </a:rPr>
                        <a:t>Yakıt Gideri Hariç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dirty="0">
                          <a:effectLst/>
                          <a:latin typeface="Times New Roman"/>
                        </a:rPr>
                        <a:t>Şoförsüz </a:t>
                      </a:r>
                      <a:br>
                        <a:rPr lang="tr-TR" sz="500" b="1" i="0" u="none" strike="noStrike" dirty="0">
                          <a:effectLst/>
                          <a:latin typeface="Times New Roman"/>
                        </a:rPr>
                      </a:br>
                      <a:r>
                        <a:rPr lang="tr-TR" sz="500" b="1" i="0" u="none" strike="noStrike" dirty="0">
                          <a:effectLst/>
                          <a:latin typeface="Times New Roman"/>
                        </a:rPr>
                        <a:t>Yakıt Gideri Dahil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effectLst/>
                          <a:latin typeface="Times New Roman"/>
                        </a:rPr>
                        <a:t>Şoförsüz </a:t>
                      </a:r>
                      <a:br>
                        <a:rPr lang="tr-TR" sz="500" b="1" i="0" u="none" strike="noStrike">
                          <a:effectLst/>
                          <a:latin typeface="Times New Roman"/>
                        </a:rPr>
                      </a:br>
                      <a:r>
                        <a:rPr lang="tr-TR" sz="500" b="1" i="0" u="none" strike="noStrike">
                          <a:effectLst/>
                          <a:latin typeface="Times New Roman"/>
                        </a:rPr>
                        <a:t>Yakıt Gideri Hariç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1" i="0" u="none" strike="noStrike">
                          <a:effectLst/>
                          <a:latin typeface="Times New Roman"/>
                        </a:rPr>
                        <a:t>Toplam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1" i="0" u="none" strike="noStrike">
                          <a:effectLst/>
                          <a:latin typeface="Times New Roman"/>
                        </a:rPr>
                        <a:t>Şoförlü </a:t>
                      </a:r>
                      <a:br>
                        <a:rPr lang="tr-TR" sz="500" b="1" i="0" u="none" strike="noStrike">
                          <a:effectLst/>
                          <a:latin typeface="Times New Roman"/>
                        </a:rPr>
                      </a:br>
                      <a:r>
                        <a:rPr lang="tr-TR" sz="500" b="1" i="0" u="none" strike="noStrike">
                          <a:effectLst/>
                          <a:latin typeface="Times New Roman"/>
                        </a:rPr>
                        <a:t>Yakıt Gideri Dahil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effectLst/>
                          <a:latin typeface="Times New Roman"/>
                        </a:rPr>
                        <a:t>Şoförlü</a:t>
                      </a:r>
                      <a:br>
                        <a:rPr lang="tr-TR" sz="500" b="1" i="0" u="none" strike="noStrike">
                          <a:effectLst/>
                          <a:latin typeface="Times New Roman"/>
                        </a:rPr>
                      </a:br>
                      <a:r>
                        <a:rPr lang="tr-TR" sz="500" b="1" i="0" u="none" strike="noStrike">
                          <a:effectLst/>
                          <a:latin typeface="Times New Roman"/>
                        </a:rPr>
                        <a:t>Yakıt Gideri Hariç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effectLst/>
                          <a:latin typeface="Times New Roman"/>
                        </a:rPr>
                        <a:t>Şoförsüz </a:t>
                      </a:r>
                      <a:br>
                        <a:rPr lang="tr-TR" sz="500" b="1" i="0" u="none" strike="noStrike">
                          <a:effectLst/>
                          <a:latin typeface="Times New Roman"/>
                        </a:rPr>
                      </a:br>
                      <a:r>
                        <a:rPr lang="tr-TR" sz="500" b="1" i="0" u="none" strike="noStrike">
                          <a:effectLst/>
                          <a:latin typeface="Times New Roman"/>
                        </a:rPr>
                        <a:t>Yakıt Gideri Dahil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effectLst/>
                          <a:latin typeface="Times New Roman"/>
                        </a:rPr>
                        <a:t>Şoförsüz  </a:t>
                      </a:r>
                      <a:br>
                        <a:rPr lang="tr-TR" sz="500" b="1" i="0" u="none" strike="noStrike">
                          <a:effectLst/>
                          <a:latin typeface="Times New Roman"/>
                        </a:rPr>
                      </a:br>
                      <a:r>
                        <a:rPr lang="tr-TR" sz="500" b="1" i="0" u="none" strike="noStrike">
                          <a:effectLst/>
                          <a:latin typeface="Times New Roman"/>
                        </a:rPr>
                        <a:t>Yakıt Gideri Hariç</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1" i="0" u="none" strike="noStrike">
                          <a:effectLst/>
                          <a:latin typeface="Times New Roman"/>
                        </a:rPr>
                        <a:t>Toplam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500" b="1" i="0" u="none" strike="noStrike">
                          <a:effectLst/>
                          <a:latin typeface="Times New Roman"/>
                        </a:rPr>
                        <a:t>Toplam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64418">
                <a:tc vMerge="1">
                  <a:txBody>
                    <a:bodyPr/>
                    <a:lstStyle/>
                    <a:p>
                      <a:endParaRPr lang="tr-TR"/>
                    </a:p>
                  </a:txBody>
                  <a:tcPr/>
                </a:tc>
                <a:tc vMerge="1">
                  <a:txBody>
                    <a:bodyPr/>
                    <a:lstStyle/>
                    <a:p>
                      <a:endParaRPr lang="tr-TR"/>
                    </a:p>
                  </a:txBody>
                  <a:tcPr/>
                </a:tc>
                <a:tc>
                  <a:txBody>
                    <a:bodyPr/>
                    <a:lstStyle/>
                    <a:p>
                      <a:pPr algn="ctr" fontAlgn="ctr"/>
                      <a:r>
                        <a:rPr lang="tr-TR" sz="500" b="1" i="0" u="none" strike="noStrike" dirty="0">
                          <a:effectLst/>
                          <a:latin typeface="Times New Roman"/>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1 ARACIN  ORT. KULLANIM          SÜRESİ(AY)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effectLst/>
                          <a:latin typeface="Times New Roman"/>
                        </a:rPr>
                        <a:t>1 ARACIN AYLIK ORT. KİRA BEDELİ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effectLst/>
                          <a:latin typeface="Times New Roman"/>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1 ARACIN  ORT. KULLANIM          SÜRESİ(AY)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1 ARACIN AYLIK ORT. KİRA BEDELİ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1 ARACIN  ORT. KULLANIM          SÜRESİ(AY)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1 ARACIN AYLIK ORT. KİRA BEDELİ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effectLst/>
                          <a:latin typeface="Times New Roman"/>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effectLst/>
                          <a:latin typeface="Times New Roman"/>
                        </a:rPr>
                        <a:t>1 ARACIN  ORT. KULLANIM          SÜRESİ(AY)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effectLst/>
                          <a:latin typeface="Times New Roman"/>
                        </a:rPr>
                        <a:t>1 ARACIN AYLIK ORT. KİRA BEDELİ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ADET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1 ARACIN  ORT. KULLANIM          SÜRESİ(AY)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effectLst/>
                          <a:latin typeface="Times New Roman"/>
                        </a:rPr>
                        <a:t>1 ARACIN AYLIK ORT. KİRA BEDELİ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effectLst/>
                          <a:latin typeface="Times New Roman"/>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1 ARACIN  ORT. KULLANIM          SÜRESİ(AY)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1 ARACIN AYLIK ORT. KİRA BEDELİ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effectLst/>
                          <a:latin typeface="Times New Roman"/>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1 ARACIN  ORT. KULLANIM          SÜRESİ(AY)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1 ARACIN AYLIK ORT. KİRA BEDELİ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effectLst/>
                          <a:latin typeface="Times New Roman"/>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1 ARACIN  ORT. KULLANIM          SÜRESİ(AY)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1 ARACIN AYLIK ORT. KİRA BEDELİ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Times New Roman"/>
                        </a:rPr>
                        <a:t>ADET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500" b="1" i="0" u="none" strike="noStrike">
                          <a:effectLst/>
                          <a:latin typeface="Times New Roman"/>
                        </a:rPr>
                        <a:t>ADET        (3)= (1)+(2)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53">
                <a:tc>
                  <a:txBody>
                    <a:bodyPr/>
                    <a:lstStyle/>
                    <a:p>
                      <a:pPr algn="l" fontAlgn="ctr"/>
                      <a:r>
                        <a:rPr lang="tr-TR" sz="500" b="0" i="0" u="none" strike="noStrike">
                          <a:effectLst/>
                          <a:latin typeface="Times New Roman"/>
                        </a:rPr>
                        <a:t>T1a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Binek otomobil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653">
                <a:tc>
                  <a:txBody>
                    <a:bodyPr/>
                    <a:lstStyle/>
                    <a:p>
                      <a:pPr algn="l" fontAlgn="ctr"/>
                      <a:r>
                        <a:rPr lang="tr-TR" sz="500" b="0" i="0" u="none" strike="noStrike">
                          <a:effectLst/>
                          <a:latin typeface="Times New Roman"/>
                        </a:rPr>
                        <a:t>T1b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Binek otomobil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653">
                <a:tc>
                  <a:txBody>
                    <a:bodyPr/>
                    <a:lstStyle/>
                    <a:p>
                      <a:pPr algn="l" fontAlgn="ctr"/>
                      <a:r>
                        <a:rPr lang="tr-TR" sz="500" b="0" i="0" u="none" strike="noStrike">
                          <a:effectLst/>
                          <a:latin typeface="Times New Roman"/>
                        </a:rPr>
                        <a:t>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Binek otomobil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653">
                <a:tc>
                  <a:txBody>
                    <a:bodyPr/>
                    <a:lstStyle/>
                    <a:p>
                      <a:pPr algn="l" fontAlgn="ctr"/>
                      <a:r>
                        <a:rPr lang="tr-TR" sz="500" b="0" i="0" u="none" strike="noStrike">
                          <a:effectLst/>
                          <a:latin typeface="Times New Roman"/>
                        </a:rPr>
                        <a:t>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Station-Wagon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0">
                <a:tc>
                  <a:txBody>
                    <a:bodyPr/>
                    <a:lstStyle/>
                    <a:p>
                      <a:pPr algn="l" fontAlgn="ctr"/>
                      <a:r>
                        <a:rPr lang="tr-TR" sz="500" b="0" i="0" u="none" strike="noStrike">
                          <a:effectLst/>
                          <a:latin typeface="Times New Roman"/>
                        </a:rPr>
                        <a:t>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Arazi binek (Enaz 4, en çok 8 kişilik)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0">
                <a:tc>
                  <a:txBody>
                    <a:bodyPr/>
                    <a:lstStyle/>
                    <a:p>
                      <a:pPr algn="l" fontAlgn="ctr"/>
                      <a:r>
                        <a:rPr lang="tr-TR" sz="500" b="0" i="0" u="none" strike="noStrike">
                          <a:effectLst/>
                          <a:latin typeface="Times New Roman"/>
                        </a:rPr>
                        <a:t>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Minibüs (Sürücü dahil en fazla 15 kişilik)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653">
                <a:tc>
                  <a:txBody>
                    <a:bodyPr/>
                    <a:lstStyle/>
                    <a:p>
                      <a:pPr algn="l" fontAlgn="ctr"/>
                      <a:r>
                        <a:rPr lang="tr-TR" sz="500" b="0" i="0" u="none" strike="noStrike">
                          <a:effectLst/>
                          <a:latin typeface="Times New Roman"/>
                        </a:rPr>
                        <a:t>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Kaptı-kaçtı (Arazi)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969">
                <a:tc>
                  <a:txBody>
                    <a:bodyPr/>
                    <a:lstStyle/>
                    <a:p>
                      <a:pPr algn="l" fontAlgn="ctr"/>
                      <a:r>
                        <a:rPr lang="tr-TR" sz="500" b="0" i="0" u="none" strike="noStrike">
                          <a:effectLst/>
                          <a:latin typeface="Times New Roman"/>
                        </a:rPr>
                        <a:t>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Pick-up (Kamyonet, şoför dahil 3 veya 6 kişilik)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959">
                <a:tc>
                  <a:txBody>
                    <a:bodyPr/>
                    <a:lstStyle/>
                    <a:p>
                      <a:pPr algn="l" fontAlgn="ctr"/>
                      <a:r>
                        <a:rPr lang="tr-TR" sz="500" b="0" i="0" u="none" strike="noStrike">
                          <a:effectLst/>
                          <a:latin typeface="Times New Roman"/>
                        </a:rPr>
                        <a:t>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Pick-up (Kamyonet, arazi hizmetleri için şoför dahil 3 veya 6 kişilik)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653">
                <a:tc>
                  <a:txBody>
                    <a:bodyPr/>
                    <a:lstStyle/>
                    <a:p>
                      <a:pPr algn="l" fontAlgn="ctr"/>
                      <a:r>
                        <a:rPr lang="tr-TR" sz="500" b="0" i="0" u="none" strike="noStrike">
                          <a:effectLst/>
                          <a:latin typeface="Times New Roman"/>
                        </a:rPr>
                        <a:t>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Panel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0">
                <a:tc>
                  <a:txBody>
                    <a:bodyPr/>
                    <a:lstStyle/>
                    <a:p>
                      <a:pPr algn="l" fontAlgn="ctr"/>
                      <a:r>
                        <a:rPr lang="tr-TR" sz="500" b="0" i="0" u="none" strike="noStrike">
                          <a:effectLst/>
                          <a:latin typeface="Times New Roman"/>
                        </a:rPr>
                        <a:t>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Midibüs (Sürücü dahil en fazla 26 kişilik)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0">
                <a:tc>
                  <a:txBody>
                    <a:bodyPr/>
                    <a:lstStyle/>
                    <a:p>
                      <a:pPr algn="l" fontAlgn="ctr"/>
                      <a:r>
                        <a:rPr lang="tr-TR" sz="500" b="0" i="0" u="none" strike="noStrike">
                          <a:effectLst/>
                          <a:latin typeface="Times New Roman"/>
                        </a:rPr>
                        <a:t>T11-a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Otobüs (Sürücü dahil en az 27 kişilik)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0">
                <a:tc>
                  <a:txBody>
                    <a:bodyPr/>
                    <a:lstStyle/>
                    <a:p>
                      <a:pPr algn="l" fontAlgn="ctr"/>
                      <a:r>
                        <a:rPr lang="tr-TR" sz="500" b="0" i="0" u="none" strike="noStrike">
                          <a:effectLst/>
                          <a:latin typeface="Times New Roman"/>
                        </a:rPr>
                        <a:t>T11-b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Otobüs (Sürücü dahil en az 41 kişilik)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969">
                <a:tc>
                  <a:txBody>
                    <a:bodyPr/>
                    <a:lstStyle/>
                    <a:p>
                      <a:pPr algn="l" fontAlgn="ctr"/>
                      <a:r>
                        <a:rPr lang="tr-TR" sz="500" b="0" i="0" u="none" strike="noStrike">
                          <a:effectLst/>
                          <a:latin typeface="Times New Roman"/>
                        </a:rPr>
                        <a:t>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Kamyon şasi-kabin tam yüklü ağırlığı en az 3.501 Kg.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969">
                <a:tc>
                  <a:txBody>
                    <a:bodyPr/>
                    <a:lstStyle/>
                    <a:p>
                      <a:pPr algn="l" fontAlgn="ctr"/>
                      <a:r>
                        <a:rPr lang="tr-TR" sz="500" b="0" i="0" u="none" strike="noStrike">
                          <a:effectLst/>
                          <a:latin typeface="Times New Roman"/>
                        </a:rPr>
                        <a:t>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Kamyon şasi-kabin tam yüklü ağırlığı en az 12.000 Kg.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969">
                <a:tc>
                  <a:txBody>
                    <a:bodyPr/>
                    <a:lstStyle/>
                    <a:p>
                      <a:pPr algn="l" fontAlgn="ctr"/>
                      <a:r>
                        <a:rPr lang="tr-TR" sz="500" b="0" i="0" u="none" strike="noStrike">
                          <a:effectLst/>
                          <a:latin typeface="Times New Roman"/>
                        </a:rPr>
                        <a:t>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Kamyon şasi-kabin tam yüklü ağırlığı en az 17.000 Kg.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0">
                <a:tc>
                  <a:txBody>
                    <a:bodyPr/>
                    <a:lstStyle/>
                    <a:p>
                      <a:pPr algn="l" fontAlgn="ctr"/>
                      <a:r>
                        <a:rPr lang="tr-TR" sz="500" b="0" i="0" u="none" strike="noStrike">
                          <a:effectLst/>
                          <a:latin typeface="Times New Roman"/>
                        </a:rPr>
                        <a:t>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Ambulans (Tıbbi donanımlı)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0">
                <a:tc>
                  <a:txBody>
                    <a:bodyPr/>
                    <a:lstStyle/>
                    <a:p>
                      <a:pPr algn="l" fontAlgn="ctr"/>
                      <a:r>
                        <a:rPr lang="tr-TR" sz="500" b="0" i="0" u="none" strike="noStrike">
                          <a:effectLst/>
                          <a:latin typeface="Times New Roman"/>
                        </a:rPr>
                        <a:t>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Ambulans arazi hizmetleri için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969">
                <a:tc>
                  <a:txBody>
                    <a:bodyPr/>
                    <a:lstStyle/>
                    <a:p>
                      <a:pPr algn="l" fontAlgn="ctr"/>
                      <a:r>
                        <a:rPr lang="tr-TR" sz="500" b="0" i="0" u="none" strike="noStrike">
                          <a:effectLst/>
                          <a:latin typeface="Times New Roman"/>
                        </a:rPr>
                        <a:t>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Pick-up (Kamyonet) cenaze arabası yapılmak üzere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0">
                <a:tc>
                  <a:txBody>
                    <a:bodyPr/>
                    <a:lstStyle/>
                    <a:p>
                      <a:pPr algn="l" fontAlgn="ctr"/>
                      <a:r>
                        <a:rPr lang="tr-TR" sz="500" b="0" i="0" u="none" strike="noStrike">
                          <a:effectLst/>
                          <a:latin typeface="Times New Roman"/>
                        </a:rPr>
                        <a:t>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500" b="0" i="0" u="none" strike="noStrike">
                          <a:effectLst/>
                          <a:latin typeface="Times New Roman"/>
                        </a:rPr>
                        <a:t>Motorsiklet en az 45-250 cc.lik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0">
                <a:tc>
                  <a:txBody>
                    <a:bodyPr/>
                    <a:lstStyle/>
                    <a:p>
                      <a:pPr algn="l" fontAlgn="ctr"/>
                      <a:r>
                        <a:rPr lang="tr-TR" sz="500" b="0" i="0" u="none" strike="noStrike">
                          <a:effectLst/>
                          <a:latin typeface="Times New Roman"/>
                        </a:rPr>
                        <a:t>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500" b="0" i="0" u="none" strike="noStrike">
                          <a:effectLst/>
                          <a:latin typeface="Times New Roman"/>
                        </a:rPr>
                        <a:t>Motorsiklet en az 600 cc.lik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653">
                <a:tc>
                  <a:txBody>
                    <a:bodyPr/>
                    <a:lstStyle/>
                    <a:p>
                      <a:pPr algn="l" fontAlgn="ctr"/>
                      <a:r>
                        <a:rPr lang="tr-TR" sz="500" b="0" i="0" u="none" strike="noStrike">
                          <a:effectLst/>
                          <a:latin typeface="Times New Roman"/>
                        </a:rPr>
                        <a:t>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Bisiklet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0">
                <a:tc>
                  <a:txBody>
                    <a:bodyPr/>
                    <a:lstStyle/>
                    <a:p>
                      <a:pPr algn="l" fontAlgn="ctr"/>
                      <a:r>
                        <a:rPr lang="tr-TR" sz="500" b="0" i="0" u="none" strike="noStrike">
                          <a:effectLst/>
                          <a:latin typeface="Times New Roman"/>
                        </a:rPr>
                        <a:t>T21-a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Güvenlik önlemli binek otomobil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0">
                <a:tc>
                  <a:txBody>
                    <a:bodyPr/>
                    <a:lstStyle/>
                    <a:p>
                      <a:pPr algn="l" fontAlgn="ctr"/>
                      <a:r>
                        <a:rPr lang="tr-TR" sz="500" b="0" i="0" u="none" strike="noStrike">
                          <a:effectLst/>
                          <a:latin typeface="Times New Roman"/>
                        </a:rPr>
                        <a:t>T21-b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Güvenlik önlemli servis taşıtı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786">
                <a:tc>
                  <a:txBody>
                    <a:bodyPr/>
                    <a:lstStyle/>
                    <a:p>
                      <a:pPr algn="l" fontAlgn="ctr"/>
                      <a:r>
                        <a:rPr lang="tr-TR" sz="500" b="0" i="0" u="none" strike="noStrike">
                          <a:effectLst/>
                          <a:latin typeface="Times New Roman"/>
                        </a:rPr>
                        <a:t>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Times New Roman"/>
                        </a:rPr>
                        <a:t>Diğer Taşıtlar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786">
                <a:tc gridSpan="2">
                  <a:txBody>
                    <a:bodyPr/>
                    <a:lstStyle/>
                    <a:p>
                      <a:pPr algn="ctr" fontAlgn="ctr"/>
                      <a:r>
                        <a:rPr lang="tr-TR" sz="500" b="1" i="0" u="none" strike="noStrike">
                          <a:effectLst/>
                          <a:latin typeface="Times New Roman"/>
                        </a:rPr>
                        <a:t>TOPLAM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dirty="0">
                        <a:effectLst/>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tr-TR" sz="500" b="0" i="0" u="none" strike="noStrike" dirty="0">
                          <a:effectLst/>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53">
                <a:tc>
                  <a:txBody>
                    <a:bodyPr/>
                    <a:lstStyle/>
                    <a:p>
                      <a:pPr algn="ctr" fontAlgn="ctr"/>
                      <a:endParaRPr lang="tr-TR" sz="300" b="1"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300" b="1"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tr-TR" sz="300" b="0" i="0" u="none" strike="noStrike">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300" b="0" i="0" u="none" strike="noStrike" dirty="0">
                        <a:effectLst/>
                        <a:latin typeface="Times New Roman"/>
                      </a:endParaRPr>
                    </a:p>
                  </a:txBody>
                  <a:tcPr marL="0" marR="0" marT="0" marB="0" anchor="b">
                    <a:lnL>
                      <a:noFill/>
                    </a:lnL>
                    <a:lnR>
                      <a:noFill/>
                    </a:lnR>
                    <a:lnT>
                      <a:noFill/>
                    </a:lnT>
                    <a:lnB>
                      <a:noFill/>
                    </a:lnB>
                  </a:tcPr>
                </a:tc>
                <a:tc>
                  <a:txBody>
                    <a:bodyPr/>
                    <a:lstStyle/>
                    <a:p>
                      <a:pPr algn="l" fontAlgn="ctr"/>
                      <a:r>
                        <a:rPr lang="tr-TR" sz="400" b="1" i="0" u="none" strike="noStrike" dirty="0">
                          <a:effectLst/>
                          <a:latin typeface="Times New Roman"/>
                        </a:rPr>
                        <a:t> </a:t>
                      </a:r>
                    </a:p>
                  </a:txBody>
                  <a:tcPr marL="0" marR="0" marT="0" marB="0" vert="vert" anchor="ctr">
                    <a:lnL>
                      <a:noFill/>
                    </a:lnL>
                    <a:lnR>
                      <a:noFill/>
                    </a:lnR>
                    <a:lnT w="12700" cap="flat" cmpd="sng" algn="ctr">
                      <a:solidFill>
                        <a:srgbClr val="000000"/>
                      </a:solidFill>
                      <a:prstDash val="solid"/>
                      <a:round/>
                      <a:headEnd type="none" w="med" len="med"/>
                      <a:tailEnd type="none" w="med" len="med"/>
                    </a:lnT>
                    <a:lnB>
                      <a:noFill/>
                    </a:lnB>
                  </a:tcPr>
                </a:tc>
              </a:tr>
              <a:tr h="87255">
                <a:tc gridSpan="12">
                  <a:txBody>
                    <a:bodyPr/>
                    <a:lstStyle/>
                    <a:p>
                      <a:pPr algn="l" fontAlgn="ctr"/>
                      <a:r>
                        <a:rPr lang="tr-TR" sz="300" b="0" i="0" u="none" strike="noStrike">
                          <a:effectLst/>
                          <a:latin typeface="Times New Roman"/>
                        </a:rPr>
                        <a:t>(1)  Taşıt kiralamasına ilişkin ortalama aylık maliyet hesaplanacak, e-bütçe sisteminde, aylık maliyetler esas alınarak adet ve ortalama aylık maliyet bilgilerine yer verilecektir. </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Tur"/>
                      </a:endParaRPr>
                    </a:p>
                  </a:txBody>
                  <a:tcPr marL="0" marR="0" marT="0" marB="0" anchor="b">
                    <a:lnL>
                      <a:noFill/>
                    </a:lnL>
                    <a:lnR>
                      <a:noFill/>
                    </a:lnR>
                    <a:lnT>
                      <a:noFill/>
                    </a:lnT>
                    <a:lnB>
                      <a:noFill/>
                    </a:lnB>
                  </a:tcPr>
                </a:tc>
                <a:tc>
                  <a:txBody>
                    <a:bodyPr/>
                    <a:lstStyle/>
                    <a:p>
                      <a:pPr algn="l" fontAlgn="b"/>
                      <a:endParaRPr lang="tr-TR" sz="300" b="0" i="0" u="none" strike="noStrike">
                        <a:effectLst/>
                        <a:latin typeface="Times New Roman"/>
                      </a:endParaRPr>
                    </a:p>
                  </a:txBody>
                  <a:tcPr marL="0" marR="0" marT="0" marB="0" anchor="b">
                    <a:lnL>
                      <a:noFill/>
                    </a:lnL>
                    <a:lnR>
                      <a:noFill/>
                    </a:lnR>
                    <a:lnT>
                      <a:noFill/>
                    </a:lnT>
                    <a:lnB>
                      <a:noFill/>
                    </a:lnB>
                  </a:tcPr>
                </a:tc>
                <a:tc>
                  <a:txBody>
                    <a:bodyPr/>
                    <a:lstStyle/>
                    <a:p>
                      <a:pPr algn="l" fontAlgn="ctr"/>
                      <a:endParaRPr lang="tr-TR" sz="400" b="1" i="0" u="none" strike="noStrike" dirty="0">
                        <a:effectLst/>
                        <a:latin typeface="Times New Roman"/>
                      </a:endParaRPr>
                    </a:p>
                  </a:txBody>
                  <a:tcPr marL="0" marR="0" marT="0" marB="0" vert="vert" anchor="ctr">
                    <a:lnL>
                      <a:noFill/>
                    </a:lnL>
                    <a:lnR>
                      <a:noFill/>
                    </a:lnR>
                    <a:lnT>
                      <a:noFill/>
                    </a:lnT>
                    <a:lnB>
                      <a:noFill/>
                    </a:lnB>
                  </a:tcPr>
                </a:tc>
              </a:tr>
            </a:tbl>
          </a:graphicData>
        </a:graphic>
      </p:graphicFrame>
    </p:spTree>
    <p:extLst>
      <p:ext uri="{BB962C8B-B14F-4D97-AF65-F5344CB8AC3E}">
        <p14:creationId xmlns:p14="http://schemas.microsoft.com/office/powerpoint/2010/main" val="4193500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683568" y="692696"/>
            <a:ext cx="7992888" cy="5324535"/>
          </a:xfrm>
          <a:prstGeom prst="rect">
            <a:avLst/>
          </a:prstGeom>
        </p:spPr>
        <p:txBody>
          <a:bodyPr wrap="square">
            <a:spAutoFit/>
          </a:bodyPr>
          <a:lstStyle/>
          <a:p>
            <a:pPr marL="342900" indent="-342900">
              <a:buAutoNum type="arabicParenR" startAt="3"/>
            </a:pPr>
            <a:r>
              <a:rPr lang="tr-TR" sz="2000" dirty="0" smtClean="0"/>
              <a:t>Birimler hazırlamış oldukları Stratejik Planlarındaki, </a:t>
            </a:r>
            <a:r>
              <a:rPr lang="tr-TR" sz="2000" dirty="0" err="1" smtClean="0"/>
              <a:t>maliyetlendirme</a:t>
            </a:r>
            <a:r>
              <a:rPr lang="tr-TR" sz="2000" dirty="0" smtClean="0"/>
              <a:t> </a:t>
            </a:r>
          </a:p>
          <a:p>
            <a:pPr marL="342900" indent="-342900"/>
            <a:r>
              <a:rPr lang="tr-TR" sz="2000" dirty="0" smtClean="0"/>
              <a:t>      yapılabilecek olan her bir performans hedefi için performans    </a:t>
            </a:r>
          </a:p>
          <a:p>
            <a:pPr marL="342900" indent="-342900"/>
            <a:r>
              <a:rPr lang="tr-TR" sz="2000" dirty="0" smtClean="0"/>
              <a:t>      göstergelerine ve önceki yıllar  harcamalarına dayanarak, Performans  Bütçe </a:t>
            </a:r>
            <a:r>
              <a:rPr lang="tr-TR" sz="2000" dirty="0" err="1" smtClean="0"/>
              <a:t>Maliyetlendirme</a:t>
            </a:r>
            <a:r>
              <a:rPr lang="tr-TR" sz="2000" dirty="0" smtClean="0"/>
              <a:t> çalışması yapacaklardır.</a:t>
            </a:r>
          </a:p>
          <a:p>
            <a:pPr>
              <a:buFontTx/>
              <a:buChar char="-"/>
            </a:pPr>
            <a:endParaRPr lang="tr-TR" sz="2000" dirty="0" smtClean="0"/>
          </a:p>
          <a:p>
            <a:pPr marL="342900" indent="-342900">
              <a:buAutoNum type="arabicParenR" startAt="4"/>
            </a:pPr>
            <a:r>
              <a:rPr lang="tr-TR" sz="2000" dirty="0" smtClean="0"/>
              <a:t>Yapılacak olan çalışmanın etkin ve gerçekçi olabilmesi amacıyla birim yöneticilerinin süreçte aktif rol alması önem arz etmektedir.</a:t>
            </a:r>
          </a:p>
          <a:p>
            <a:pPr marL="342900" indent="-342900">
              <a:buAutoNum type="arabicParenR" startAt="4"/>
            </a:pPr>
            <a:endParaRPr lang="tr-TR" sz="2000" dirty="0" smtClean="0"/>
          </a:p>
          <a:p>
            <a:pPr>
              <a:buFontTx/>
              <a:buChar char="-"/>
            </a:pPr>
            <a:endParaRPr lang="tr-TR" sz="2000" dirty="0" smtClean="0"/>
          </a:p>
          <a:p>
            <a:pPr marL="342900" indent="-342900">
              <a:buAutoNum type="arabicParenR" startAt="5"/>
            </a:pPr>
            <a:r>
              <a:rPr lang="tr-TR" sz="2000" dirty="0" smtClean="0"/>
              <a:t>Bütçe Hazırlık Sürecinin yaz dönemine denk gelmesinden dolayı süreçte </a:t>
            </a:r>
          </a:p>
          <a:p>
            <a:pPr marL="342900" indent="-342900"/>
            <a:r>
              <a:rPr lang="tr-TR" sz="2000" dirty="0" smtClean="0"/>
              <a:t>       yer alacak personelin izin kullanımlarında Bütçe Hazırlık Dönemini de göz önünde bulundurmaları önem arz etmektedir. </a:t>
            </a:r>
          </a:p>
          <a:p>
            <a:pPr marL="342900" indent="-342900"/>
            <a:endParaRPr lang="tr-TR" sz="2000" dirty="0" smtClean="0"/>
          </a:p>
          <a:p>
            <a:pPr>
              <a:buFontTx/>
              <a:buChar char="-"/>
            </a:pPr>
            <a:endParaRPr lang="tr-TR" sz="2000" dirty="0" smtClean="0"/>
          </a:p>
          <a:p>
            <a:pPr marL="342900" indent="-342900">
              <a:buAutoNum type="arabicParenR" startAt="6"/>
            </a:pPr>
            <a:r>
              <a:rPr lang="tr-TR" sz="2000" dirty="0" smtClean="0"/>
              <a:t>Bütçe çalışmalarının etkin ve planlı bir şekilde yürütülebilmesi için </a:t>
            </a:r>
          </a:p>
          <a:p>
            <a:pPr marL="342900" indent="-342900"/>
            <a:r>
              <a:rPr lang="tr-TR" sz="2000" dirty="0" smtClean="0"/>
              <a:t>       birimlerin randevu saatlerinde Strateji Geliştirme Daire Başkanlığında bulunmaları gerekmektedir.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16632"/>
            <a:ext cx="5940152"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21-Özel Güvenlik Hizmetine İlişkin Bilgi Formu:</a:t>
            </a:r>
          </a:p>
        </p:txBody>
      </p:sp>
      <p:graphicFrame>
        <p:nvGraphicFramePr>
          <p:cNvPr id="5" name="Tablo 4"/>
          <p:cNvGraphicFramePr>
            <a:graphicFrameLocks noGrp="1"/>
          </p:cNvGraphicFramePr>
          <p:nvPr>
            <p:extLst>
              <p:ext uri="{D42A27DB-BD31-4B8C-83A1-F6EECF244321}">
                <p14:modId xmlns:p14="http://schemas.microsoft.com/office/powerpoint/2010/main" val="223077596"/>
              </p:ext>
            </p:extLst>
          </p:nvPr>
        </p:nvGraphicFramePr>
        <p:xfrm>
          <a:off x="539552" y="764704"/>
          <a:ext cx="7848872" cy="5616627"/>
        </p:xfrm>
        <a:graphic>
          <a:graphicData uri="http://schemas.openxmlformats.org/drawingml/2006/table">
            <a:tbl>
              <a:tblPr/>
              <a:tblGrid>
                <a:gridCol w="992676"/>
                <a:gridCol w="2919140"/>
                <a:gridCol w="1312352"/>
                <a:gridCol w="1312352"/>
                <a:gridCol w="1312352"/>
              </a:tblGrid>
              <a:tr h="198804">
                <a:tc gridSpan="2">
                  <a:txBody>
                    <a:bodyPr/>
                    <a:lstStyle/>
                    <a:p>
                      <a:pPr algn="ctr" fontAlgn="b"/>
                      <a:r>
                        <a:rPr lang="tr-TR" sz="700" b="0" i="0" u="none" strike="noStrike" dirty="0">
                          <a:effectLst/>
                          <a:latin typeface="Times New Roman"/>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900" b="1" i="0" u="none" strike="noStrike">
                          <a:solidFill>
                            <a:srgbClr val="FF0000"/>
                          </a:solidFill>
                          <a:effectLst/>
                          <a:latin typeface="Times New Roman"/>
                        </a:rPr>
                        <a:t>2015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Times New Roman"/>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Times New Roman"/>
                        </a:rPr>
                        <a:t>2017</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1-  HİZMET ALANI (m</a:t>
                      </a:r>
                      <a:r>
                        <a:rPr lang="tr-TR" sz="700" b="1" i="0" u="none" strike="noStrike" baseline="30000">
                          <a:effectLst/>
                          <a:latin typeface="Times New Roman"/>
                        </a:rPr>
                        <a:t>2</a:t>
                      </a:r>
                      <a:r>
                        <a:rPr lang="tr-TR" sz="700" b="1" i="0" u="none" strike="noStrike">
                          <a:effectLst/>
                          <a:latin typeface="Times New Roman"/>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2-  GÜVENLİK GÖREVLİSİ SAYISI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3-  İŞE BAŞLAMA VE BİTİŞ TARİHLERİ</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4- SÜRE (AY)</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14895">
                <a:tc gridSpan="2">
                  <a:txBody>
                    <a:bodyPr/>
                    <a:lstStyle/>
                    <a:p>
                      <a:pPr algn="ctr" fontAlgn="b"/>
                      <a:r>
                        <a:rPr lang="tr-TR" sz="700" b="1" i="0" u="none" strike="noStrike" dirty="0">
                          <a:effectLst/>
                          <a:latin typeface="Times New Roman"/>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Times New Roman"/>
                        </a:rPr>
                        <a:t>HARCAMA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YIL SONU HARCAMA TAHMİNİ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 BÜTÇE TEKLİFİ</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5-  GÜVENLİK GÖREVLİSİ MALİYETİ (A+B+C+D)</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              A- GÜVENLİK GÖREVLİSİ ÜCRETLERİ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1649">
                <a:tc gridSpan="2">
                  <a:txBody>
                    <a:bodyPr/>
                    <a:lstStyle/>
                    <a:p>
                      <a:pPr algn="l" fontAlgn="b"/>
                      <a:r>
                        <a:rPr lang="tr-TR" sz="600" b="0" i="0" u="none" strike="noStrike">
                          <a:effectLst/>
                          <a:latin typeface="Times New Roman"/>
                        </a:rPr>
                        <a:t>                  (Güvenlik Görevlisi Sayısı x 1 Güvenlik Görevlisinin 1 Aylık Ücreti x (...) Ay)</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231649">
                <a:tc gridSpan="2">
                  <a:txBody>
                    <a:bodyPr/>
                    <a:lstStyle/>
                    <a:p>
                      <a:pPr algn="l" fontAlgn="b"/>
                      <a:r>
                        <a:rPr lang="tr-TR" sz="600" b="0" i="0" u="none" strike="noStrike">
                          <a:effectLst/>
                          <a:latin typeface="Times New Roman"/>
                        </a:rPr>
                        <a:t>                  (İlgili mevzuat gereğince ödenmesi gereken çeşitli ödentiler dahil.)</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              B- YOL BEDELİ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1649">
                <a:tc gridSpan="2">
                  <a:txBody>
                    <a:bodyPr/>
                    <a:lstStyle/>
                    <a:p>
                      <a:pPr algn="l" fontAlgn="b"/>
                      <a:r>
                        <a:rPr lang="tr-TR" sz="600" b="0" i="0" u="none" strike="noStrike">
                          <a:effectLst/>
                          <a:latin typeface="Times New Roman"/>
                        </a:rPr>
                        <a:t>                  Güvenlik Görevlisi Sayısı x 1 Güvenlik Görevlisinin 1 Aylık Yol Bedeli x  (...) Ay</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              C- YEMEK BEDELİ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1649">
                <a:tc gridSpan="2">
                  <a:txBody>
                    <a:bodyPr/>
                    <a:lstStyle/>
                    <a:p>
                      <a:pPr algn="l" fontAlgn="b"/>
                      <a:r>
                        <a:rPr lang="tr-TR" sz="600" b="0" i="0" u="none" strike="noStrike">
                          <a:effectLst/>
                          <a:latin typeface="Times New Roman"/>
                        </a:rPr>
                        <a:t>                  Güvenlik Görevlisi Sayısı x 1  Güvenlik Görevlisinin 1 Aylık Yemek  Bedeli x  (...) Ay</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              D- GİYECEK BEDELİ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1649">
                <a:tc gridSpan="2">
                  <a:txBody>
                    <a:bodyPr/>
                    <a:lstStyle/>
                    <a:p>
                      <a:pPr algn="l" fontAlgn="b"/>
                      <a:r>
                        <a:rPr lang="tr-TR" sz="600" b="0" i="0" u="none" strike="noStrike">
                          <a:effectLst/>
                          <a:latin typeface="Times New Roman"/>
                        </a:rPr>
                        <a:t>                  Güvenlik Görevlisi Sayısı x 1  Güvenlik Görevlisinin Giyecek  Bedeli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6- GÜVENLİK EKİPMANLARININ MALİYETİ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7- FİRMA KARI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8- SÖZLEŞME GİDERİ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TOPLAM (5+6+7+8)</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KDV DAHİLTOPLAM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38299">
                <a:tc>
                  <a:txBody>
                    <a:bodyPr/>
                    <a:lstStyle/>
                    <a:p>
                      <a:pPr algn="l" fontAlgn="b"/>
                      <a:endParaRPr lang="tr-TR" sz="700" b="0" i="0" u="none" strike="noStrike">
                        <a:effectLst/>
                        <a:latin typeface="Times New Roman"/>
                      </a:endParaRP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BÜTÇEDEN KARŞILANAN TUTAR</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DİĞER KAYNAKLARDAN KARŞILANAN TUTAR</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0178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7504" y="148680"/>
            <a:ext cx="540060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22-Temizlik Hizmetine İlişkin Bilgi Formu:</a:t>
            </a:r>
          </a:p>
        </p:txBody>
      </p:sp>
      <p:graphicFrame>
        <p:nvGraphicFramePr>
          <p:cNvPr id="5" name="Tablo 4"/>
          <p:cNvGraphicFramePr>
            <a:graphicFrameLocks noGrp="1"/>
          </p:cNvGraphicFramePr>
          <p:nvPr>
            <p:extLst>
              <p:ext uri="{D42A27DB-BD31-4B8C-83A1-F6EECF244321}">
                <p14:modId xmlns:p14="http://schemas.microsoft.com/office/powerpoint/2010/main" val="3001747730"/>
              </p:ext>
            </p:extLst>
          </p:nvPr>
        </p:nvGraphicFramePr>
        <p:xfrm>
          <a:off x="467545" y="692697"/>
          <a:ext cx="7992887" cy="5184583"/>
        </p:xfrm>
        <a:graphic>
          <a:graphicData uri="http://schemas.openxmlformats.org/drawingml/2006/table">
            <a:tbl>
              <a:tblPr/>
              <a:tblGrid>
                <a:gridCol w="1010891"/>
                <a:gridCol w="2972703"/>
                <a:gridCol w="1336431"/>
                <a:gridCol w="1336431"/>
                <a:gridCol w="1336431"/>
              </a:tblGrid>
              <a:tr h="183512">
                <a:tc gridSpan="2">
                  <a:txBody>
                    <a:bodyPr/>
                    <a:lstStyle/>
                    <a:p>
                      <a:pPr algn="ctr" fontAlgn="b"/>
                      <a:r>
                        <a:rPr lang="tr-TR" sz="700" b="0" i="0" u="none" strike="noStrike" dirty="0">
                          <a:effectLst/>
                          <a:latin typeface="Times New Roman"/>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900" b="1" i="0" u="none" strike="noStrike">
                          <a:solidFill>
                            <a:srgbClr val="FF0000"/>
                          </a:solidFill>
                          <a:effectLst/>
                          <a:latin typeface="Times New Roman"/>
                        </a:rPr>
                        <a:t>2015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Times New Roman"/>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Times New Roman"/>
                        </a:rPr>
                        <a:t>2017</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1-  HİZMET ALANI (m</a:t>
                      </a:r>
                      <a:r>
                        <a:rPr lang="tr-TR" sz="700" b="1" i="0" u="none" strike="noStrike" baseline="30000">
                          <a:effectLst/>
                          <a:latin typeface="Times New Roman"/>
                        </a:rPr>
                        <a:t>2</a:t>
                      </a:r>
                      <a:r>
                        <a:rPr lang="tr-TR" sz="700" b="1" i="0" u="none" strike="noStrike">
                          <a:effectLst/>
                          <a:latin typeface="Times New Roman"/>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2- TEMİZLİK GÖREVLİSİ SAYISI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3-  İŞE BAŞLAMA VE BİTİŞ TARİHLERİ</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4- SÜRE (AY)</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82980">
                <a:tc gridSpan="2">
                  <a:txBody>
                    <a:bodyPr/>
                    <a:lstStyle/>
                    <a:p>
                      <a:pPr algn="ctr" fontAlgn="b"/>
                      <a:r>
                        <a:rPr lang="tr-TR" sz="700" b="1" i="0" u="none" strike="noStrike">
                          <a:effectLst/>
                          <a:latin typeface="Times New Roman"/>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Times New Roman"/>
                        </a:rPr>
                        <a:t>HARCAMA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YIL SONU HARCAMA TAHMİNİ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 BÜTÇE TEKLİFİ</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5-  TEMİZLİK GÖREVLİSİ MALİYETİ (A+B+C+D)</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              A- TEMİZLİK GÖREVLİSİ ÜCRETLERİ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3830">
                <a:tc gridSpan="2">
                  <a:txBody>
                    <a:bodyPr/>
                    <a:lstStyle/>
                    <a:p>
                      <a:pPr algn="l" fontAlgn="b"/>
                      <a:r>
                        <a:rPr lang="tr-TR" sz="600" b="0" i="0" u="none" strike="noStrike">
                          <a:effectLst/>
                          <a:latin typeface="Times New Roman"/>
                        </a:rPr>
                        <a:t>                  (Temizlik Görevlisi Sayısı x 1 Temizlik Görevlisinin 1 Aylık Ücreti x (...) Ay)</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213830">
                <a:tc gridSpan="2">
                  <a:txBody>
                    <a:bodyPr/>
                    <a:lstStyle/>
                    <a:p>
                      <a:pPr algn="l" fontAlgn="b"/>
                      <a:r>
                        <a:rPr lang="tr-TR" sz="600" b="0" i="0" u="none" strike="noStrike">
                          <a:effectLst/>
                          <a:latin typeface="Times New Roman"/>
                        </a:rPr>
                        <a:t>                  (İlgili mevzuat gereğince ödenmesi gereken çeşitli ödentiler dahil.)</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              B- YOL BEDELİ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3830">
                <a:tc gridSpan="2">
                  <a:txBody>
                    <a:bodyPr/>
                    <a:lstStyle/>
                    <a:p>
                      <a:pPr algn="l" fontAlgn="b"/>
                      <a:r>
                        <a:rPr lang="tr-TR" sz="600" b="0" i="0" u="none" strike="noStrike">
                          <a:effectLst/>
                          <a:latin typeface="Times New Roman"/>
                        </a:rPr>
                        <a:t>                  Temizlik Görevlisi Sayısı x 1 Temizlik Görevlisinin 1 Aylık Yol Bedeli x  (...) Ay</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              C- YEMEK BEDELİ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3830">
                <a:tc gridSpan="2">
                  <a:txBody>
                    <a:bodyPr/>
                    <a:lstStyle/>
                    <a:p>
                      <a:pPr algn="l" fontAlgn="b"/>
                      <a:r>
                        <a:rPr lang="tr-TR" sz="600" b="0" i="0" u="none" strike="noStrike">
                          <a:effectLst/>
                          <a:latin typeface="Times New Roman"/>
                        </a:rPr>
                        <a:t>                 Temizlik Görevlisi Sayısı x 1 Temizlik Görevlisinin 1 Aylık Yemek  Bedeli x  (...) Ay</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              D- GİYECEK BEDELİ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3830">
                <a:tc gridSpan="2">
                  <a:txBody>
                    <a:bodyPr/>
                    <a:lstStyle/>
                    <a:p>
                      <a:pPr algn="l" fontAlgn="b"/>
                      <a:r>
                        <a:rPr lang="tr-TR" sz="600" b="0" i="0" u="none" strike="noStrike">
                          <a:effectLst/>
                          <a:latin typeface="Times New Roman"/>
                        </a:rPr>
                        <a:t>                  Temizlik Görevlisi Sayısı x 1 Temizlik Görevlisinin Giyecek  Bedeli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6- TEMİZLİK MALZEMELERİNİN MALİYETİ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7- FİRMA KARI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8- SÖZLEŞME GİDERİ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TOPLAM (5+6+7+8)</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KDV DAHİLTOPLAM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27661">
                <a:tc>
                  <a:txBody>
                    <a:bodyPr/>
                    <a:lstStyle/>
                    <a:p>
                      <a:pPr algn="l" fontAlgn="b"/>
                      <a:endParaRPr lang="tr-TR" sz="700" b="0" i="0" u="none" strike="noStrike">
                        <a:effectLst/>
                        <a:latin typeface="Times New Roman"/>
                      </a:endParaRP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a:effectLst/>
                          <a:latin typeface="Times New Roman"/>
                        </a:rPr>
                        <a:t>BÜTÇEDEN KARŞILANAN TUTAR</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830">
                <a:tc gridSpan="2">
                  <a:txBody>
                    <a:bodyPr/>
                    <a:lstStyle/>
                    <a:p>
                      <a:pPr algn="l" fontAlgn="b"/>
                      <a:r>
                        <a:rPr lang="tr-TR" sz="700" b="1" i="0" u="none" strike="noStrike" dirty="0">
                          <a:effectLst/>
                          <a:latin typeface="Times New Roman"/>
                        </a:rPr>
                        <a:t>DİĞER KAYNAKLARDAN KARŞILANAN TUTAR</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7027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886353512"/>
              </p:ext>
            </p:extLst>
          </p:nvPr>
        </p:nvGraphicFramePr>
        <p:xfrm>
          <a:off x="1763688" y="692691"/>
          <a:ext cx="5544616" cy="6104103"/>
        </p:xfrm>
        <a:graphic>
          <a:graphicData uri="http://schemas.openxmlformats.org/drawingml/2006/table">
            <a:tbl>
              <a:tblPr/>
              <a:tblGrid>
                <a:gridCol w="960077"/>
                <a:gridCol w="624099"/>
                <a:gridCol w="1653031"/>
                <a:gridCol w="806787"/>
                <a:gridCol w="758380"/>
                <a:gridCol w="742242"/>
              </a:tblGrid>
              <a:tr h="54090">
                <a:tc gridSpan="6">
                  <a:txBody>
                    <a:bodyPr/>
                    <a:lstStyle/>
                    <a:p>
                      <a:pPr algn="ctr" fontAlgn="ctr"/>
                      <a:r>
                        <a:rPr lang="tr-TR" sz="800" b="1" i="0" u="none" strike="noStrike" dirty="0">
                          <a:effectLst/>
                          <a:latin typeface="Times New Roman"/>
                        </a:rPr>
                        <a:t>FİZİKİ DEĞERLER BİLGİLER FORMU (1)</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4090">
                <a:tc gridSpan="3">
                  <a:txBody>
                    <a:bodyPr/>
                    <a:lstStyle/>
                    <a:p>
                      <a:pPr algn="l" fontAlgn="ctr"/>
                      <a:r>
                        <a:rPr lang="tr-TR" sz="800" b="1"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800" b="1" i="0" u="none" strike="noStrike" dirty="0" smtClean="0">
                          <a:effectLst/>
                          <a:latin typeface="Times New Roman"/>
                        </a:rPr>
                        <a:t>2015</a:t>
                      </a:r>
                      <a:endParaRPr lang="tr-TR" sz="8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smtClean="0">
                          <a:effectLst/>
                          <a:latin typeface="Times New Roman"/>
                        </a:rPr>
                        <a:t>2016</a:t>
                      </a:r>
                      <a:endParaRPr lang="tr-TR" sz="8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smtClean="0">
                          <a:effectLst/>
                          <a:latin typeface="Times New Roman"/>
                        </a:rPr>
                        <a:t>2017</a:t>
                      </a:r>
                      <a:endParaRPr lang="tr-TR" sz="8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444">
                <a:tc rowSpan="5">
                  <a:txBody>
                    <a:bodyPr/>
                    <a:lstStyle/>
                    <a:p>
                      <a:pPr algn="ctr" fontAlgn="ctr"/>
                      <a:r>
                        <a:rPr lang="tr-TR" sz="700" b="0" i="0" u="none" strike="noStrike" dirty="0">
                          <a:effectLst/>
                          <a:latin typeface="Times New Roman"/>
                        </a:rPr>
                        <a:t>Akademik Birim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Fakülte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8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gridSpan="2">
                  <a:txBody>
                    <a:bodyPr/>
                    <a:lstStyle/>
                    <a:p>
                      <a:pPr algn="l" fontAlgn="ctr"/>
                      <a:r>
                        <a:rPr lang="tr-TR" sz="800" b="1" i="0" u="none" strike="noStrike" dirty="0">
                          <a:solidFill>
                            <a:srgbClr val="FF0000"/>
                          </a:solidFill>
                          <a:effectLst/>
                          <a:latin typeface="Times New Roman"/>
                        </a:rPr>
                        <a:t>Öğrenci İşleri Daire Başkanlığı</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hMerge="1">
                  <a:txBody>
                    <a:bodyPr/>
                    <a:lstStyle/>
                    <a:p>
                      <a:endParaRPr lang="tr-TR"/>
                    </a:p>
                  </a:txBody>
                  <a:tcPr/>
                </a:tc>
                <a:tc>
                  <a:txBody>
                    <a:bodyPr/>
                    <a:lstStyle/>
                    <a:p>
                      <a:pPr algn="l" fontAlgn="ctr"/>
                      <a:r>
                        <a:rPr lang="tr-TR" sz="700" b="1" i="0" u="none" strike="noStrike">
                          <a:solidFill>
                            <a:srgbClr val="FF0000"/>
                          </a:solidFill>
                          <a:effectLst/>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64848">
                <a:tc vMerge="1">
                  <a:txBody>
                    <a:bodyPr/>
                    <a:lstStyle/>
                    <a:p>
                      <a:endParaRPr lang="tr-TR"/>
                    </a:p>
                  </a:txBody>
                  <a:tcPr/>
                </a:tc>
                <a:tc>
                  <a:txBody>
                    <a:bodyPr/>
                    <a:lstStyle/>
                    <a:p>
                      <a:pPr algn="l" fontAlgn="ctr"/>
                      <a:r>
                        <a:rPr lang="tr-TR" sz="700" b="0" i="0" u="none" strike="noStrike" dirty="0">
                          <a:effectLst/>
                          <a:latin typeface="Times New Roman"/>
                        </a:rPr>
                        <a:t>Yüksekokul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64848">
                <a:tc vMerge="1">
                  <a:txBody>
                    <a:bodyPr/>
                    <a:lstStyle/>
                    <a:p>
                      <a:endParaRPr lang="tr-TR"/>
                    </a:p>
                  </a:txBody>
                  <a:tcPr/>
                </a:tc>
                <a:tc>
                  <a:txBody>
                    <a:bodyPr/>
                    <a:lstStyle/>
                    <a:p>
                      <a:pPr algn="l" fontAlgn="ctr"/>
                      <a:r>
                        <a:rPr lang="tr-TR" sz="700" b="0" i="0" u="none" strike="noStrike" dirty="0">
                          <a:effectLst/>
                          <a:latin typeface="Times New Roman"/>
                        </a:rPr>
                        <a:t>Meslek 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dirty="0">
                          <a:effectLst/>
                          <a:latin typeface="Times New Roman"/>
                        </a:rPr>
                        <a:t>Enstitü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23636">
                <a:tc vMerge="1">
                  <a:txBody>
                    <a:bodyPr/>
                    <a:lstStyle/>
                    <a:p>
                      <a:endParaRPr lang="tr-TR"/>
                    </a:p>
                  </a:txBody>
                  <a:tcPr/>
                </a:tc>
                <a:tc>
                  <a:txBody>
                    <a:bodyPr/>
                    <a:lstStyle/>
                    <a:p>
                      <a:pPr algn="l" fontAlgn="ctr"/>
                      <a:r>
                        <a:rPr lang="tr-TR" sz="700" b="0" i="0" u="none" strike="noStrike" dirty="0">
                          <a:effectLst/>
                          <a:latin typeface="Times New Roman"/>
                        </a:rPr>
                        <a:t>Merkez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r>
              <a:tr h="247270">
                <a:tc rowSpan="18">
                  <a:txBody>
                    <a:bodyPr/>
                    <a:lstStyle/>
                    <a:p>
                      <a:pPr algn="ctr" fontAlgn="ctr"/>
                      <a:r>
                        <a:rPr lang="tr-TR" sz="700" b="0" i="0" u="none" strike="noStrike" dirty="0">
                          <a:effectLst/>
                          <a:latin typeface="Times New Roman"/>
                        </a:rPr>
                        <a:t>Fiziki Kapasite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Hizmet Binası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gridSpan="3">
                  <a:txBody>
                    <a:bodyPr/>
                    <a:lstStyle/>
                    <a:p>
                      <a:pPr algn="l" fontAlgn="ctr"/>
                      <a:r>
                        <a:rPr lang="tr-TR" sz="700" b="1" i="0" u="none" strike="noStrike" dirty="0">
                          <a:solidFill>
                            <a:srgbClr val="FF0000"/>
                          </a:solidFill>
                          <a:effectLst/>
                          <a:latin typeface="Times New Roman"/>
                        </a:rPr>
                        <a:t>Yapı İşleri ve Teknik Daire Başkanlığı</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hMerge="1">
                  <a:txBody>
                    <a:bodyPr/>
                    <a:lstStyle/>
                    <a:p>
                      <a:endParaRPr lang="tr-TR"/>
                    </a:p>
                  </a:txBody>
                  <a:tcPr/>
                </a:tc>
                <a:tc hMerge="1">
                  <a:txBody>
                    <a:bodyPr/>
                    <a:lstStyle/>
                    <a:p>
                      <a:endParaRPr lang="tr-TR"/>
                    </a:p>
                  </a:txBody>
                  <a:tcPr/>
                </a:tc>
              </a:tr>
              <a:tr h="103444">
                <a:tc vMerge="1">
                  <a:txBody>
                    <a:bodyPr/>
                    <a:lstStyle/>
                    <a:p>
                      <a:endParaRPr lang="tr-TR"/>
                    </a:p>
                  </a:txBody>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Merkez kampüsteki bina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İlçelerdeki bina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Diğer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453330">
                <a:tc vMerge="1">
                  <a:txBody>
                    <a:bodyPr/>
                    <a:lstStyle/>
                    <a:p>
                      <a:endParaRPr lang="tr-TR"/>
                    </a:p>
                  </a:txBody>
                  <a:tcPr/>
                </a:tc>
                <a:tc>
                  <a:txBody>
                    <a:bodyPr/>
                    <a:lstStyle/>
                    <a:p>
                      <a:pPr algn="l" fontAlgn="ctr"/>
                      <a:r>
                        <a:rPr lang="tr-TR" sz="700" b="0" i="0" u="none" strike="noStrike" dirty="0">
                          <a:effectLst/>
                          <a:latin typeface="Times New Roman"/>
                        </a:rPr>
                        <a:t>Merkez Dışındaki Yerleşke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İl içindeki yerleşke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İlçelerdeki yerleşke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Diğer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64848">
                <a:tc vMerge="1">
                  <a:txBody>
                    <a:bodyPr/>
                    <a:lstStyle/>
                    <a:p>
                      <a:endParaRPr lang="tr-TR"/>
                    </a:p>
                  </a:txBody>
                  <a:tcPr/>
                </a:tc>
                <a:tc>
                  <a:txBody>
                    <a:bodyPr/>
                    <a:lstStyle/>
                    <a:p>
                      <a:pPr algn="l" fontAlgn="ctr"/>
                      <a:r>
                        <a:rPr lang="tr-TR" sz="700" b="0" i="0" u="none" strike="noStrike">
                          <a:effectLst/>
                          <a:latin typeface="Times New Roman"/>
                        </a:rPr>
                        <a:t>Derslik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247270">
                <a:tc vMerge="1">
                  <a:txBody>
                    <a:bodyPr/>
                    <a:lstStyle/>
                    <a:p>
                      <a:endParaRPr lang="tr-TR"/>
                    </a:p>
                  </a:txBody>
                  <a:tcPr/>
                </a:tc>
                <a:tc>
                  <a:txBody>
                    <a:bodyPr/>
                    <a:lstStyle/>
                    <a:p>
                      <a:pPr algn="l" fontAlgn="ctr"/>
                      <a:r>
                        <a:rPr lang="tr-TR" sz="700" b="0" i="0" u="none" strike="noStrike">
                          <a:effectLst/>
                          <a:latin typeface="Times New Roman"/>
                        </a:rPr>
                        <a:t>Derslik Alanı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206059">
                <a:tc vMerge="1">
                  <a:txBody>
                    <a:bodyPr/>
                    <a:lstStyle/>
                    <a:p>
                      <a:endParaRPr lang="tr-TR"/>
                    </a:p>
                  </a:txBody>
                  <a:tcPr/>
                </a:tc>
                <a:tc>
                  <a:txBody>
                    <a:bodyPr/>
                    <a:lstStyle/>
                    <a:p>
                      <a:pPr algn="l" fontAlgn="ctr"/>
                      <a:r>
                        <a:rPr lang="tr-TR" sz="700" b="0" i="0" u="none" strike="noStrike">
                          <a:effectLst/>
                          <a:latin typeface="Times New Roman"/>
                        </a:rPr>
                        <a:t>Öğrenci Yurdu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Yurt Sayısı (Blok/Bina)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206887">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Yurt Kapasitesi (Öğrenci barındırma kapasitesi)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618178">
                <a:tc vMerge="1">
                  <a:txBody>
                    <a:bodyPr/>
                    <a:lstStyle/>
                    <a:p>
                      <a:endParaRPr lang="tr-TR"/>
                    </a:p>
                  </a:txBody>
                  <a:tcPr/>
                </a:tc>
                <a:tc>
                  <a:txBody>
                    <a:bodyPr/>
                    <a:lstStyle/>
                    <a:p>
                      <a:pPr algn="l" fontAlgn="ctr"/>
                      <a:r>
                        <a:rPr lang="tr-TR" sz="700" b="0" i="0" u="none" strike="noStrike">
                          <a:effectLst/>
                          <a:latin typeface="Times New Roman"/>
                        </a:rPr>
                        <a:t>Toplam Kullanımdaki Açık-Kapalı Alan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535754">
                <a:tc vMerge="1">
                  <a:txBody>
                    <a:bodyPr/>
                    <a:lstStyle/>
                    <a:p>
                      <a:endParaRPr lang="tr-TR"/>
                    </a:p>
                  </a:txBody>
                  <a:tcPr/>
                </a:tc>
                <a:tc>
                  <a:txBody>
                    <a:bodyPr/>
                    <a:lstStyle/>
                    <a:p>
                      <a:pPr algn="l" fontAlgn="ctr"/>
                      <a:r>
                        <a:rPr lang="sv-SE" sz="700" b="0" i="0" u="none" strike="noStrike">
                          <a:effectLst/>
                          <a:latin typeface="Times New Roman"/>
                        </a:rPr>
                        <a:t>Toplam Kullanımdaki Kapalı Alan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494543">
                <a:tc vMerge="1">
                  <a:txBody>
                    <a:bodyPr/>
                    <a:lstStyle/>
                    <a:p>
                      <a:endParaRPr lang="tr-TR"/>
                    </a:p>
                  </a:txBody>
                  <a:tcPr/>
                </a:tc>
                <a:tc>
                  <a:txBody>
                    <a:bodyPr/>
                    <a:lstStyle/>
                    <a:p>
                      <a:pPr algn="l" fontAlgn="ctr"/>
                      <a:r>
                        <a:rPr lang="tr-TR" sz="700" b="0" i="0" u="none" strike="noStrike">
                          <a:effectLst/>
                          <a:latin typeface="Times New Roman"/>
                        </a:rPr>
                        <a:t>Kiralanan Hizmet Binası (eğitim-idari)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Kullanım Alanı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r>
              <a:tr h="164848">
                <a:tc rowSpan="6">
                  <a:txBody>
                    <a:bodyPr/>
                    <a:lstStyle/>
                    <a:p>
                      <a:pPr algn="ctr" fontAlgn="ctr"/>
                      <a:r>
                        <a:rPr lang="tr-TR" sz="700" b="0" i="0" u="none" strike="noStrike">
                          <a:effectLst/>
                          <a:latin typeface="Times New Roman"/>
                        </a:rPr>
                        <a:t>Lojmanlar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effectLst/>
                          <a:latin typeface="Times New Roman"/>
                        </a:rPr>
                        <a:t>Sahip Olunan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r>
              <a:tr h="164848">
                <a:tc vMerge="1">
                  <a:txBody>
                    <a:bodyPr/>
                    <a:lstStyle/>
                    <a:p>
                      <a:endParaRPr lang="tr-TR"/>
                    </a:p>
                  </a:txBody>
                  <a:tcPr/>
                </a:tc>
                <a:tc>
                  <a:txBody>
                    <a:bodyPr/>
                    <a:lstStyle/>
                    <a:p>
                      <a:pPr algn="l" fontAlgn="ctr"/>
                      <a:r>
                        <a:rPr lang="tr-TR" sz="700" b="0" i="0" u="none" strike="noStrike">
                          <a:effectLst/>
                          <a:latin typeface="Times New Roman"/>
                        </a:rPr>
                        <a:t>Tahsis Edilen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gridSpan="3">
                  <a:txBody>
                    <a:bodyPr/>
                    <a:lstStyle/>
                    <a:p>
                      <a:pPr algn="l" fontAlgn="ctr"/>
                      <a:r>
                        <a:rPr lang="tr-TR" sz="700" b="1" i="0" u="none" strike="noStrike" dirty="0">
                          <a:solidFill>
                            <a:srgbClr val="FF0000"/>
                          </a:solidFill>
                          <a:effectLst/>
                          <a:latin typeface="Times New Roman"/>
                        </a:rPr>
                        <a:t>İdari ve Mali İşler Daire Başkanlığı</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noFill/>
                  </a:tcPr>
                </a:tc>
                <a:tc hMerge="1">
                  <a:txBody>
                    <a:bodyPr/>
                    <a:lstStyle/>
                    <a:p>
                      <a:endParaRPr lang="tr-TR"/>
                    </a:p>
                  </a:txBody>
                  <a:tcPr/>
                </a:tc>
                <a:tc hMerge="1">
                  <a:txBody>
                    <a:bodyPr/>
                    <a:lstStyle/>
                    <a:p>
                      <a:endParaRPr lang="tr-TR"/>
                    </a:p>
                  </a:txBody>
                  <a:tcPr/>
                </a:tc>
              </a:tr>
              <a:tr h="123636">
                <a:tc vMerge="1">
                  <a:txBody>
                    <a:bodyPr/>
                    <a:lstStyle/>
                    <a:p>
                      <a:endParaRPr lang="tr-TR"/>
                    </a:p>
                  </a:txBody>
                  <a:tcPr/>
                </a:tc>
                <a:tc>
                  <a:txBody>
                    <a:bodyPr/>
                    <a:lstStyle/>
                    <a:p>
                      <a:pPr algn="l" fontAlgn="ctr"/>
                      <a:r>
                        <a:rPr lang="tr-TR" sz="700" b="0" i="0" u="none" strike="noStrike">
                          <a:effectLst/>
                          <a:latin typeface="Times New Roman"/>
                        </a:rPr>
                        <a:t>Kiralanan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70907">
                <a:tc vMerge="1">
                  <a:txBody>
                    <a:bodyPr/>
                    <a:lstStyle/>
                    <a:p>
                      <a:endParaRPr lang="tr-TR"/>
                    </a:p>
                  </a:txBody>
                  <a:tcPr/>
                </a:tc>
                <a:tc>
                  <a:txBody>
                    <a:bodyPr/>
                    <a:lstStyle/>
                    <a:p>
                      <a:pPr algn="l" fontAlgn="ctr"/>
                      <a:r>
                        <a:rPr lang="tr-TR" sz="700" b="0" i="0" u="none" strike="noStrike">
                          <a:effectLst/>
                          <a:latin typeface="Times New Roman"/>
                        </a:rPr>
                        <a:t>Ortalama Aylık Kira Tutarı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2707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İdare Bütçesinden Ödenen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2707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effectLst/>
                          <a:latin typeface="Times New Roman"/>
                        </a:rPr>
                        <a:t>Kullanıcı Personel Tarafından Ödenen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5" name="3 Metin kutusu"/>
          <p:cNvSpPr txBox="1"/>
          <p:nvPr/>
        </p:nvSpPr>
        <p:spPr>
          <a:xfrm>
            <a:off x="0" y="30907"/>
            <a:ext cx="565212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27/1 </a:t>
            </a:r>
            <a:r>
              <a:rPr lang="tr-TR" sz="2000" b="1" u="sng" dirty="0" smtClean="0"/>
              <a:t>: Fiziksel Değerler</a:t>
            </a:r>
            <a:r>
              <a:rPr lang="tr-TR" sz="2000" b="1" u="sng" dirty="0" smtClean="0">
                <a:solidFill>
                  <a:schemeClr val="lt1"/>
                </a:solidFill>
              </a:rPr>
              <a:t> Bilgi Formu:</a:t>
            </a:r>
          </a:p>
        </p:txBody>
      </p:sp>
    </p:spTree>
    <p:extLst>
      <p:ext uri="{BB962C8B-B14F-4D97-AF65-F5344CB8AC3E}">
        <p14:creationId xmlns:p14="http://schemas.microsoft.com/office/powerpoint/2010/main" val="1510886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7504" y="148680"/>
            <a:ext cx="540060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27/7-Sosyal Tesisler Bilgi Formu:</a:t>
            </a:r>
          </a:p>
        </p:txBody>
      </p:sp>
      <p:graphicFrame>
        <p:nvGraphicFramePr>
          <p:cNvPr id="3" name="Tablo 2"/>
          <p:cNvGraphicFramePr>
            <a:graphicFrameLocks noGrp="1"/>
          </p:cNvGraphicFramePr>
          <p:nvPr>
            <p:extLst>
              <p:ext uri="{D42A27DB-BD31-4B8C-83A1-F6EECF244321}">
                <p14:modId xmlns:p14="http://schemas.microsoft.com/office/powerpoint/2010/main" val="2041762288"/>
              </p:ext>
            </p:extLst>
          </p:nvPr>
        </p:nvGraphicFramePr>
        <p:xfrm>
          <a:off x="539552" y="908720"/>
          <a:ext cx="7776863" cy="4968550"/>
        </p:xfrm>
        <a:graphic>
          <a:graphicData uri="http://schemas.openxmlformats.org/drawingml/2006/table">
            <a:tbl>
              <a:tblPr/>
              <a:tblGrid>
                <a:gridCol w="1293036"/>
                <a:gridCol w="2461740"/>
                <a:gridCol w="1296144"/>
                <a:gridCol w="1296144"/>
                <a:gridCol w="1429799"/>
              </a:tblGrid>
              <a:tr h="187855">
                <a:tc>
                  <a:txBody>
                    <a:bodyPr/>
                    <a:lstStyle/>
                    <a:p>
                      <a:pPr algn="l" fontAlgn="ctr"/>
                      <a:endParaRPr lang="tr-TR" sz="1100" b="0" i="0" u="none" strike="noStrike" dirty="0">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11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11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11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11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39929">
                <a:tc gridSpan="5">
                  <a:txBody>
                    <a:bodyPr/>
                    <a:lstStyle/>
                    <a:p>
                      <a:pPr algn="ctr" fontAlgn="ctr"/>
                      <a:r>
                        <a:rPr lang="tr-TR" sz="1100" b="1" i="0" u="none" strike="noStrike">
                          <a:effectLst/>
                          <a:latin typeface="Times New Roman"/>
                        </a:rPr>
                        <a:t>SOSYAL TESİSLER BİLGİ FORMU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11493">
                <a:tc rowSpan="2" gridSpan="2">
                  <a:txBody>
                    <a:bodyPr/>
                    <a:lstStyle/>
                    <a:p>
                      <a:pPr algn="ctr" fontAlgn="ctr"/>
                      <a:r>
                        <a:rPr lang="tr-TR" sz="1100" b="1"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gridSpan="2">
                  <a:txBody>
                    <a:bodyPr/>
                    <a:lstStyle/>
                    <a:p>
                      <a:pPr algn="ctr" fontAlgn="ctr"/>
                      <a:r>
                        <a:rPr lang="tr-TR" sz="1100" b="1" i="0" u="none" strike="noStrike">
                          <a:effectLst/>
                          <a:latin typeface="Times New Roman"/>
                        </a:rPr>
                        <a:t>Bütçe İçinde İşletilenler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rowSpan="2">
                  <a:txBody>
                    <a:bodyPr/>
                    <a:lstStyle/>
                    <a:p>
                      <a:pPr algn="ctr" fontAlgn="ctr"/>
                      <a:r>
                        <a:rPr lang="tr-TR" sz="1100" b="1" i="0" u="none" strike="noStrike">
                          <a:effectLst/>
                          <a:latin typeface="Times New Roman"/>
                        </a:rPr>
                        <a:t>Bütçe Dışında İşletilenler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493">
                <a:tc gridSpan="2" vMerge="1">
                  <a:txBody>
                    <a:bodyPr/>
                    <a:lstStyle/>
                    <a:p>
                      <a:endParaRPr lang="tr-TR"/>
                    </a:p>
                  </a:txBody>
                  <a:tcPr/>
                </a:tc>
                <a:tc hMerge="1" vMerge="1">
                  <a:txBody>
                    <a:bodyPr/>
                    <a:lstStyle/>
                    <a:p>
                      <a:endParaRPr lang="tr-TR"/>
                    </a:p>
                  </a:txBody>
                  <a:tcPr/>
                </a:tc>
                <a:tc>
                  <a:txBody>
                    <a:bodyPr/>
                    <a:lstStyle/>
                    <a:p>
                      <a:pPr algn="ctr" fontAlgn="ctr"/>
                      <a:r>
                        <a:rPr lang="tr-TR" sz="1100" b="1" i="0" u="none" strike="noStrike">
                          <a:effectLst/>
                          <a:latin typeface="Times New Roman"/>
                        </a:rPr>
                        <a:t>İdarece İşletilenler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100" b="1" i="0" u="none" strike="noStrike">
                          <a:effectLst/>
                          <a:latin typeface="Times New Roman"/>
                        </a:rPr>
                        <a:t>Kiralama Suretiyle İşletilenler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r>
              <a:tr h="358242">
                <a:tc rowSpan="8">
                  <a:txBody>
                    <a:bodyPr/>
                    <a:lstStyle/>
                    <a:p>
                      <a:pPr algn="ctr" fontAlgn="ctr"/>
                      <a:r>
                        <a:rPr lang="tr-TR" sz="1100" b="1" i="0" u="none" strike="noStrike">
                          <a:effectLst/>
                          <a:latin typeface="Times New Roman"/>
                        </a:rPr>
                        <a:t>Tesis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effectLst/>
                          <a:latin typeface="Times New Roman"/>
                        </a:rPr>
                        <a:t>Eğitim ve Dinlenme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Bilimsel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Kültür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Spor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Beslenme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Barınma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Misafirhane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Diğer </a:t>
                      </a:r>
                      <a:r>
                        <a:rPr lang="tr-TR" sz="1100" b="1" i="0" u="none" strike="noStrike">
                          <a:solidFill>
                            <a:srgbClr val="FF0000"/>
                          </a:solidFill>
                          <a:effectLst/>
                          <a:latin typeface="Times New Roman"/>
                        </a:rPr>
                        <a:t>(Kiralık İşletmeler)</a:t>
                      </a:r>
                      <a:endParaRPr lang="tr-TR" sz="11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dirty="0">
                          <a:solidFill>
                            <a:srgbClr val="FF0000"/>
                          </a:solidFill>
                          <a:effectLst/>
                          <a:latin typeface="Times New Roman"/>
                        </a:rPr>
                        <a:t>İdari ve Mali İşler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358242">
                <a:tc rowSpan="2">
                  <a:txBody>
                    <a:bodyPr/>
                    <a:lstStyle/>
                    <a:p>
                      <a:pPr algn="ctr" fontAlgn="ctr"/>
                      <a:r>
                        <a:rPr lang="tr-TR" sz="1100" b="1" i="0" u="none" strike="noStrike">
                          <a:effectLst/>
                          <a:latin typeface="Times New Roman"/>
                        </a:rPr>
                        <a:t>Mali Bilgileri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effectLst/>
                          <a:latin typeface="Times New Roman"/>
                        </a:rPr>
                        <a:t>Gelir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dirty="0">
                          <a:solidFill>
                            <a:srgbClr val="FF0000"/>
                          </a:solidFill>
                          <a:effectLst/>
                          <a:latin typeface="Times New Roman"/>
                        </a:rPr>
                        <a:t>Strateji Geliştirme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93602">
                <a:tc vMerge="1">
                  <a:txBody>
                    <a:bodyPr/>
                    <a:lstStyle/>
                    <a:p>
                      <a:endParaRPr lang="tr-TR"/>
                    </a:p>
                  </a:txBody>
                  <a:tcPr/>
                </a:tc>
                <a:tc>
                  <a:txBody>
                    <a:bodyPr/>
                    <a:lstStyle/>
                    <a:p>
                      <a:pPr algn="l" fontAlgn="ctr"/>
                      <a:r>
                        <a:rPr lang="tr-TR" sz="1100" b="0" i="0" u="none" strike="noStrike">
                          <a:effectLst/>
                          <a:latin typeface="Times New Roman"/>
                        </a:rPr>
                        <a:t>Gider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100" b="1" i="0" u="none" strike="noStrike" dirty="0">
                          <a:solidFill>
                            <a:srgbClr val="FF0000"/>
                          </a:solidFill>
                          <a:effectLst/>
                          <a:latin typeface="Times New Roman"/>
                        </a:rPr>
                        <a:t>Strateji Geliştirme Daire Başkanlığı</a:t>
                      </a:r>
                      <a:br>
                        <a:rPr lang="tr-TR" sz="1100" b="1" i="0" u="none" strike="noStrike" dirty="0">
                          <a:solidFill>
                            <a:srgbClr val="FF0000"/>
                          </a:solidFill>
                          <a:effectLst/>
                          <a:latin typeface="Times New Roman"/>
                        </a:rPr>
                      </a:br>
                      <a:r>
                        <a:rPr lang="tr-TR" sz="1100" b="1" i="0" u="none" strike="noStrike" dirty="0">
                          <a:solidFill>
                            <a:srgbClr val="FF0000"/>
                          </a:solidFill>
                          <a:effectLst/>
                          <a:latin typeface="Times New Roman"/>
                        </a:rPr>
                        <a:t>Sağlık Kültür ve Spor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r>
                        <a:rPr lang="tr-TR" sz="11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84713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79512" y="148680"/>
            <a:ext cx="770485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28: </a:t>
            </a:r>
            <a:r>
              <a:rPr lang="tr-TR" sz="2000" b="1" u="sng" dirty="0"/>
              <a:t>Hizmet Alımı Suretiyle Kullanılan Taşıtlara İlişkin Bilgi Formu:</a:t>
            </a:r>
          </a:p>
        </p:txBody>
      </p:sp>
      <p:graphicFrame>
        <p:nvGraphicFramePr>
          <p:cNvPr id="6" name="Tablo 5"/>
          <p:cNvGraphicFramePr>
            <a:graphicFrameLocks noGrp="1"/>
          </p:cNvGraphicFramePr>
          <p:nvPr>
            <p:extLst>
              <p:ext uri="{D42A27DB-BD31-4B8C-83A1-F6EECF244321}">
                <p14:modId xmlns:p14="http://schemas.microsoft.com/office/powerpoint/2010/main" val="3617780244"/>
              </p:ext>
            </p:extLst>
          </p:nvPr>
        </p:nvGraphicFramePr>
        <p:xfrm>
          <a:off x="251520" y="980728"/>
          <a:ext cx="8496934" cy="4896545"/>
        </p:xfrm>
        <a:graphic>
          <a:graphicData uri="http://schemas.openxmlformats.org/drawingml/2006/table">
            <a:tbl>
              <a:tblPr/>
              <a:tblGrid>
                <a:gridCol w="219506"/>
                <a:gridCol w="219506"/>
                <a:gridCol w="326707"/>
                <a:gridCol w="325431"/>
                <a:gridCol w="219506"/>
                <a:gridCol w="326707"/>
                <a:gridCol w="325431"/>
                <a:gridCol w="219506"/>
                <a:gridCol w="326707"/>
                <a:gridCol w="325431"/>
                <a:gridCol w="219506"/>
                <a:gridCol w="326707"/>
                <a:gridCol w="325431"/>
                <a:gridCol w="326707"/>
                <a:gridCol w="325431"/>
                <a:gridCol w="219506"/>
                <a:gridCol w="326707"/>
                <a:gridCol w="325431"/>
                <a:gridCol w="219506"/>
                <a:gridCol w="326707"/>
                <a:gridCol w="325431"/>
                <a:gridCol w="219506"/>
                <a:gridCol w="326707"/>
                <a:gridCol w="325431"/>
                <a:gridCol w="219506"/>
                <a:gridCol w="326707"/>
                <a:gridCol w="325431"/>
                <a:gridCol w="326707"/>
                <a:gridCol w="325431"/>
              </a:tblGrid>
              <a:tr h="144557">
                <a:tc rowSpan="3">
                  <a:txBody>
                    <a:bodyPr/>
                    <a:lstStyle/>
                    <a:p>
                      <a:pPr algn="ctr" fontAlgn="ctr"/>
                      <a:r>
                        <a:rPr lang="tr-TR" sz="600" b="1" i="0" u="none" strike="noStrike" dirty="0">
                          <a:effectLst/>
                          <a:latin typeface="Tahoma"/>
                        </a:rPr>
                        <a:t>SIRA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algn="ctr" fontAlgn="ctr"/>
                      <a:r>
                        <a:rPr lang="tr-TR" sz="600" b="1" i="0" u="none" strike="noStrike">
                          <a:effectLst/>
                          <a:latin typeface="Tahoma"/>
                        </a:rPr>
                        <a:t>2015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14">
                  <a:txBody>
                    <a:bodyPr/>
                    <a:lstStyle/>
                    <a:p>
                      <a:pPr algn="ctr" fontAlgn="ctr"/>
                      <a:r>
                        <a:rPr lang="tr-TR" sz="600" b="1" i="0" u="none" strike="noStrike">
                          <a:effectLst/>
                          <a:latin typeface="Tahoma"/>
                        </a:rPr>
                        <a:t>2016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25663">
                <a:tc vMerge="1">
                  <a:txBody>
                    <a:bodyPr/>
                    <a:lstStyle/>
                    <a:p>
                      <a:endParaRPr lang="tr-TR"/>
                    </a:p>
                  </a:txBody>
                  <a:tcPr/>
                </a:tc>
                <a:tc gridSpan="3">
                  <a:txBody>
                    <a:bodyPr/>
                    <a:lstStyle/>
                    <a:p>
                      <a:pPr algn="ctr" fontAlgn="ctr"/>
                      <a:r>
                        <a:rPr lang="tr-TR" sz="600" b="1" i="0" u="none" strike="noStrike" dirty="0">
                          <a:effectLst/>
                          <a:latin typeface="Tahoma"/>
                        </a:rPr>
                        <a:t>ÖZEL TEMİZLİK GÖREVLİSİ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600" b="1" i="0" u="none" strike="noStrike" dirty="0">
                          <a:effectLst/>
                          <a:latin typeface="Tahoma"/>
                        </a:rPr>
                        <a:t>ÖZEL GÜVENLİK GÖREVLİSİ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600" b="1" i="0" u="none" strike="noStrike">
                          <a:effectLst/>
                          <a:latin typeface="Tahoma"/>
                        </a:rPr>
                        <a:t>ŞOFÖRLÜ TAŞIT KİRLAMA KAPSAMINDA ÇALIŞTIRILAN ŞOFÖR SAYISI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600" b="1" i="0" u="none" strike="noStrike">
                          <a:effectLst/>
                          <a:latin typeface="Tahoma"/>
                        </a:rPr>
                        <a:t>DİĞER GÖREVLİLER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600" b="1" i="0" u="none" strike="noStrike">
                          <a:effectLst/>
                          <a:latin typeface="Tahoma"/>
                        </a:rPr>
                        <a:t>TOPLAM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600" b="1" i="0" u="none" strike="noStrike">
                          <a:effectLst/>
                          <a:latin typeface="Tahoma"/>
                        </a:rPr>
                        <a:t>ÖZEL TEMİZLİK GÖREVLİSİ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600" b="1" i="0" u="none" strike="noStrike">
                          <a:effectLst/>
                          <a:latin typeface="Tahoma"/>
                        </a:rPr>
                        <a:t>ÖZEL GÜVENLİK GÖREVLİSİ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600" b="1" i="0" u="none" strike="noStrike">
                          <a:effectLst/>
                          <a:latin typeface="Tahoma"/>
                        </a:rPr>
                        <a:t>ŞOFÖRLÜ KİRALANAN TAŞIT İÇİN GÖREVLİ ŞOFÖR SAYISI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600" b="1" i="0" u="none" strike="noStrike">
                          <a:effectLst/>
                          <a:latin typeface="Tahoma"/>
                        </a:rPr>
                        <a:t>DİĞER GÖREVLİLER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600" b="1" i="0" u="none" strike="noStrike">
                          <a:effectLst/>
                          <a:latin typeface="Tahoma"/>
                        </a:rPr>
                        <a:t>TOPLAM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459955">
                <a:tc vMerge="1">
                  <a:txBody>
                    <a:bodyPr/>
                    <a:lstStyle/>
                    <a:p>
                      <a:endParaRPr lang="tr-TR"/>
                    </a:p>
                  </a:txBody>
                  <a:tcPr/>
                </a:tc>
                <a:tc>
                  <a:txBody>
                    <a:bodyPr/>
                    <a:lstStyle/>
                    <a:p>
                      <a:pPr algn="ctr" fontAlgn="ctr"/>
                      <a:r>
                        <a:rPr lang="tr-TR" sz="600" b="1" i="0" u="none" strike="noStrike">
                          <a:effectLst/>
                          <a:latin typeface="Tahoma"/>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SÜRE </a:t>
                      </a:r>
                      <a:br>
                        <a:rPr lang="tr-TR" sz="600" b="1" i="0" u="none" strike="noStrike">
                          <a:effectLst/>
                          <a:latin typeface="Tahoma"/>
                        </a:rPr>
                      </a:br>
                      <a:r>
                        <a:rPr lang="tr-TR" sz="600" b="1" i="0" u="none" strike="noStrike">
                          <a:effectLst/>
                          <a:latin typeface="Tahoma"/>
                        </a:rPr>
                        <a:t>(AY)</a:t>
                      </a:r>
                      <a:br>
                        <a:rPr lang="tr-TR" sz="600" b="1" i="0" u="none" strike="noStrike">
                          <a:effectLst/>
                          <a:latin typeface="Tahoma"/>
                        </a:rPr>
                      </a:br>
                      <a:r>
                        <a:rPr lang="tr-TR" sz="600" b="1" i="0" u="none" strike="noStrike">
                          <a:effectLst/>
                          <a:latin typeface="Tahom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MALİYET </a:t>
                      </a:r>
                      <a:br>
                        <a:rPr lang="tr-TR" sz="600" b="1" i="0" u="none" strike="noStrike">
                          <a:effectLst/>
                          <a:latin typeface="Tahoma"/>
                        </a:rPr>
                      </a:br>
                      <a:r>
                        <a:rPr lang="tr-TR" sz="600" b="1" i="0" u="none" strike="noStrike">
                          <a:effectLst/>
                          <a:latin typeface="Tahoma"/>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SÜRE </a:t>
                      </a:r>
                      <a:br>
                        <a:rPr lang="tr-TR" sz="600" b="1" i="0" u="none" strike="noStrike">
                          <a:effectLst/>
                          <a:latin typeface="Tahoma"/>
                        </a:rPr>
                      </a:br>
                      <a:r>
                        <a:rPr lang="tr-TR" sz="600" b="1" i="0" u="none" strike="noStrike">
                          <a:effectLst/>
                          <a:latin typeface="Tahoma"/>
                        </a:rPr>
                        <a:t>(AY)</a:t>
                      </a:r>
                      <a:br>
                        <a:rPr lang="tr-TR" sz="600" b="1" i="0" u="none" strike="noStrike">
                          <a:effectLst/>
                          <a:latin typeface="Tahoma"/>
                        </a:rPr>
                      </a:br>
                      <a:r>
                        <a:rPr lang="tr-TR" sz="600" b="1" i="0" u="none" strike="noStrike">
                          <a:effectLst/>
                          <a:latin typeface="Tahom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MALİYET </a:t>
                      </a:r>
                      <a:br>
                        <a:rPr lang="tr-TR" sz="600" b="1" i="0" u="none" strike="noStrike">
                          <a:effectLst/>
                          <a:latin typeface="Tahoma"/>
                        </a:rPr>
                      </a:br>
                      <a:r>
                        <a:rPr lang="tr-TR" sz="600" b="1" i="0" u="none" strike="noStrike">
                          <a:effectLst/>
                          <a:latin typeface="Tahoma"/>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SÜRE </a:t>
                      </a:r>
                      <a:br>
                        <a:rPr lang="tr-TR" sz="600" b="1" i="0" u="none" strike="noStrike">
                          <a:effectLst/>
                          <a:latin typeface="Tahoma"/>
                        </a:rPr>
                      </a:br>
                      <a:r>
                        <a:rPr lang="tr-TR" sz="600" b="1" i="0" u="none" strike="noStrike">
                          <a:effectLst/>
                          <a:latin typeface="Tahoma"/>
                        </a:rPr>
                        <a:t>(AY)</a:t>
                      </a:r>
                      <a:br>
                        <a:rPr lang="tr-TR" sz="600" b="1" i="0" u="none" strike="noStrike">
                          <a:effectLst/>
                          <a:latin typeface="Tahoma"/>
                        </a:rPr>
                      </a:br>
                      <a:r>
                        <a:rPr lang="tr-TR" sz="600" b="1" i="0" u="none" strike="noStrike">
                          <a:effectLst/>
                          <a:latin typeface="Tahom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effectLst/>
                          <a:latin typeface="Tahoma"/>
                        </a:rPr>
                        <a:t>MALİYET </a:t>
                      </a:r>
                      <a:br>
                        <a:rPr lang="tr-TR" sz="600" b="1" i="0" u="none" strike="noStrike" dirty="0">
                          <a:effectLst/>
                          <a:latin typeface="Tahoma"/>
                        </a:rPr>
                      </a:br>
                      <a:r>
                        <a:rPr lang="tr-TR" sz="600" b="1" i="0" u="none" strike="noStrike" dirty="0">
                          <a:effectLst/>
                          <a:latin typeface="Tahoma"/>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SÜRE </a:t>
                      </a:r>
                      <a:br>
                        <a:rPr lang="tr-TR" sz="600" b="1" i="0" u="none" strike="noStrike">
                          <a:effectLst/>
                          <a:latin typeface="Tahoma"/>
                        </a:rPr>
                      </a:br>
                      <a:r>
                        <a:rPr lang="tr-TR" sz="600" b="1" i="0" u="none" strike="noStrike">
                          <a:effectLst/>
                          <a:latin typeface="Tahoma"/>
                        </a:rPr>
                        <a:t>(AY)</a:t>
                      </a:r>
                      <a:br>
                        <a:rPr lang="tr-TR" sz="600" b="1" i="0" u="none" strike="noStrike">
                          <a:effectLst/>
                          <a:latin typeface="Tahoma"/>
                        </a:rPr>
                      </a:br>
                      <a:r>
                        <a:rPr lang="tr-TR" sz="600" b="1" i="0" u="none" strike="noStrike">
                          <a:effectLst/>
                          <a:latin typeface="Tahom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MALİYET </a:t>
                      </a:r>
                      <a:br>
                        <a:rPr lang="tr-TR" sz="600" b="1" i="0" u="none" strike="noStrike">
                          <a:effectLst/>
                          <a:latin typeface="Tahoma"/>
                        </a:rPr>
                      </a:br>
                      <a:r>
                        <a:rPr lang="tr-TR" sz="600" b="1" i="0" u="none" strike="noStrike">
                          <a:effectLst/>
                          <a:latin typeface="Tahoma"/>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MALİYET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SÜRE </a:t>
                      </a:r>
                      <a:br>
                        <a:rPr lang="tr-TR" sz="600" b="1" i="0" u="none" strike="noStrike">
                          <a:effectLst/>
                          <a:latin typeface="Tahoma"/>
                        </a:rPr>
                      </a:br>
                      <a:r>
                        <a:rPr lang="tr-TR" sz="600" b="1" i="0" u="none" strike="noStrike">
                          <a:effectLst/>
                          <a:latin typeface="Tahoma"/>
                        </a:rPr>
                        <a:t>(AY)</a:t>
                      </a:r>
                      <a:br>
                        <a:rPr lang="tr-TR" sz="600" b="1" i="0" u="none" strike="noStrike">
                          <a:effectLst/>
                          <a:latin typeface="Tahoma"/>
                        </a:rPr>
                      </a:br>
                      <a:r>
                        <a:rPr lang="tr-TR" sz="600" b="1" i="0" u="none" strike="noStrike">
                          <a:effectLst/>
                          <a:latin typeface="Tahom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MALİYET </a:t>
                      </a:r>
                      <a:br>
                        <a:rPr lang="tr-TR" sz="600" b="1" i="0" u="none" strike="noStrike">
                          <a:effectLst/>
                          <a:latin typeface="Tahoma"/>
                        </a:rPr>
                      </a:br>
                      <a:r>
                        <a:rPr lang="tr-TR" sz="600" b="1" i="0" u="none" strike="noStrike">
                          <a:effectLst/>
                          <a:latin typeface="Tahoma"/>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SÜRE </a:t>
                      </a:r>
                      <a:br>
                        <a:rPr lang="tr-TR" sz="600" b="1" i="0" u="none" strike="noStrike">
                          <a:effectLst/>
                          <a:latin typeface="Tahoma"/>
                        </a:rPr>
                      </a:br>
                      <a:r>
                        <a:rPr lang="tr-TR" sz="600" b="1" i="0" u="none" strike="noStrike">
                          <a:effectLst/>
                          <a:latin typeface="Tahoma"/>
                        </a:rPr>
                        <a:t>(AY)</a:t>
                      </a:r>
                      <a:br>
                        <a:rPr lang="tr-TR" sz="600" b="1" i="0" u="none" strike="noStrike">
                          <a:effectLst/>
                          <a:latin typeface="Tahoma"/>
                        </a:rPr>
                      </a:br>
                      <a:r>
                        <a:rPr lang="tr-TR" sz="600" b="1" i="0" u="none" strike="noStrike">
                          <a:effectLst/>
                          <a:latin typeface="Tahom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MALİYET </a:t>
                      </a:r>
                      <a:br>
                        <a:rPr lang="tr-TR" sz="600" b="1" i="0" u="none" strike="noStrike">
                          <a:effectLst/>
                          <a:latin typeface="Tahoma"/>
                        </a:rPr>
                      </a:br>
                      <a:r>
                        <a:rPr lang="tr-TR" sz="600" b="1" i="0" u="none" strike="noStrike">
                          <a:effectLst/>
                          <a:latin typeface="Tahoma"/>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SÜRE </a:t>
                      </a:r>
                      <a:br>
                        <a:rPr lang="tr-TR" sz="600" b="1" i="0" u="none" strike="noStrike">
                          <a:effectLst/>
                          <a:latin typeface="Tahoma"/>
                        </a:rPr>
                      </a:br>
                      <a:r>
                        <a:rPr lang="tr-TR" sz="600" b="1" i="0" u="none" strike="noStrike">
                          <a:effectLst/>
                          <a:latin typeface="Tahoma"/>
                        </a:rPr>
                        <a:t>(AY)</a:t>
                      </a:r>
                      <a:br>
                        <a:rPr lang="tr-TR" sz="600" b="1" i="0" u="none" strike="noStrike">
                          <a:effectLst/>
                          <a:latin typeface="Tahoma"/>
                        </a:rPr>
                      </a:br>
                      <a:r>
                        <a:rPr lang="tr-TR" sz="600" b="1" i="0" u="none" strike="noStrike">
                          <a:effectLst/>
                          <a:latin typeface="Tahom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MALİYET </a:t>
                      </a:r>
                      <a:br>
                        <a:rPr lang="tr-TR" sz="600" b="1" i="0" u="none" strike="noStrike">
                          <a:effectLst/>
                          <a:latin typeface="Tahoma"/>
                        </a:rPr>
                      </a:br>
                      <a:r>
                        <a:rPr lang="tr-TR" sz="600" b="1" i="0" u="none" strike="noStrike">
                          <a:effectLst/>
                          <a:latin typeface="Tahoma"/>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SÜRE </a:t>
                      </a:r>
                      <a:br>
                        <a:rPr lang="tr-TR" sz="600" b="1" i="0" u="none" strike="noStrike">
                          <a:effectLst/>
                          <a:latin typeface="Tahoma"/>
                        </a:rPr>
                      </a:br>
                      <a:r>
                        <a:rPr lang="tr-TR" sz="600" b="1" i="0" u="none" strike="noStrike">
                          <a:effectLst/>
                          <a:latin typeface="Tahoma"/>
                        </a:rPr>
                        <a:t>(AY)</a:t>
                      </a:r>
                      <a:br>
                        <a:rPr lang="tr-TR" sz="600" b="1" i="0" u="none" strike="noStrike">
                          <a:effectLst/>
                          <a:latin typeface="Tahoma"/>
                        </a:rPr>
                      </a:br>
                      <a:r>
                        <a:rPr lang="tr-TR" sz="600" b="1" i="0" u="none" strike="noStrike">
                          <a:effectLst/>
                          <a:latin typeface="Tahom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MALİYET </a:t>
                      </a:r>
                      <a:br>
                        <a:rPr lang="tr-TR" sz="600" b="1" i="0" u="none" strike="noStrike">
                          <a:effectLst/>
                          <a:latin typeface="Tahoma"/>
                        </a:rPr>
                      </a:br>
                      <a:r>
                        <a:rPr lang="tr-TR" sz="600" b="1" i="0" u="none" strike="noStrike">
                          <a:effectLst/>
                          <a:latin typeface="Tahoma"/>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ADET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Tahoma"/>
                        </a:rPr>
                        <a:t>MALİYET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48">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31">
                <a:tc>
                  <a:txBody>
                    <a:bodyPr/>
                    <a:lstStyle/>
                    <a:p>
                      <a:pPr algn="ct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097">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dirty="0">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52318">
                <a:tc gridSpan="29">
                  <a:txBody>
                    <a:bodyPr/>
                    <a:lstStyle/>
                    <a:p>
                      <a:pPr algn="l" fontAlgn="ctr"/>
                      <a:r>
                        <a:rPr lang="tr-TR" sz="600" b="1" i="0" u="none" strike="noStrike" dirty="0">
                          <a:effectLst/>
                          <a:latin typeface="Times New Roman"/>
                        </a:rPr>
                        <a:t>Not: (1) Hizmet alımı suretiyle çalıştırılanların çalışma süreleri ay olarak ifade edilecektir. Aynı çalışma süresini kapsayan farklı hizmet sözleşmelerine ilişkin veriler birleştirilerek aynı satıra, farklı çalışma sürelerini kapsayan hizmet sözleşmelerine ilişkin veriler farklı satıra yazılacaktır.</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1665984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854276744"/>
              </p:ext>
            </p:extLst>
          </p:nvPr>
        </p:nvGraphicFramePr>
        <p:xfrm>
          <a:off x="1835697" y="1124744"/>
          <a:ext cx="5321300" cy="3933825"/>
        </p:xfrm>
        <a:graphic>
          <a:graphicData uri="http://schemas.openxmlformats.org/drawingml/2006/table">
            <a:tbl>
              <a:tblPr/>
              <a:tblGrid>
                <a:gridCol w="314701"/>
                <a:gridCol w="190728"/>
                <a:gridCol w="1001320"/>
                <a:gridCol w="982247"/>
                <a:gridCol w="581719"/>
                <a:gridCol w="1106220"/>
                <a:gridCol w="162118"/>
                <a:gridCol w="143046"/>
                <a:gridCol w="839201"/>
              </a:tblGrid>
              <a:tr h="190500">
                <a:tc gridSpan="9">
                  <a:txBody>
                    <a:bodyPr/>
                    <a:lstStyle/>
                    <a:p>
                      <a:pPr algn="ctr" fontAlgn="b"/>
                      <a:r>
                        <a:rPr lang="tr-TR" sz="1100" b="1" i="0" u="none" strike="noStrike" dirty="0">
                          <a:solidFill>
                            <a:srgbClr val="000000"/>
                          </a:solidFill>
                          <a:effectLst/>
                          <a:latin typeface="Times New Roman"/>
                        </a:rPr>
                        <a:t>TEMİZLİK HİZMET ALIMI GİDERİNE İLİŞKİN AÇIKLAMA </a:t>
                      </a:r>
                    </a:p>
                  </a:txBody>
                  <a:tcPr marL="9525" marR="9525" marT="9525"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0500">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tr-TR" sz="1100" b="0" i="0" u="none" strike="noStrike">
                          <a:solidFill>
                            <a:srgbClr val="000000"/>
                          </a:solidFill>
                          <a:effectLst/>
                          <a:latin typeface="Times New Roman"/>
                        </a:rPr>
                        <a:t>Sıra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6">
                  <a:txBody>
                    <a:bodyPr/>
                    <a:lstStyle/>
                    <a:p>
                      <a:pPr algn="ctr" fontAlgn="b"/>
                      <a:r>
                        <a:rPr lang="tr-TR" sz="1100" b="1" i="0" u="none" strike="noStrike" dirty="0">
                          <a:solidFill>
                            <a:srgbClr val="000000"/>
                          </a:solidFill>
                          <a:effectLst/>
                          <a:latin typeface="Times New Roman"/>
                        </a:rPr>
                        <a:t>AÇIKLAMA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ctr" fontAlgn="b"/>
                      <a:r>
                        <a:rPr lang="tr-TR" sz="1100" b="1" i="0" u="none" strike="noStrike">
                          <a:solidFill>
                            <a:srgbClr val="000000"/>
                          </a:solidFill>
                          <a:effectLst/>
                          <a:latin typeface="Times New Roman"/>
                        </a:rPr>
                        <a:t>TUTAR</a:t>
                      </a:r>
                      <a:br>
                        <a:rPr lang="tr-TR" sz="1100" b="1" i="0" u="none" strike="noStrike">
                          <a:solidFill>
                            <a:srgbClr val="000000"/>
                          </a:solidFill>
                          <a:effectLst/>
                          <a:latin typeface="Times New Roman"/>
                        </a:rPr>
                      </a:br>
                      <a:r>
                        <a:rPr lang="tr-TR" sz="1100" b="1" i="0" u="none" strike="noStrike">
                          <a:solidFill>
                            <a:srgbClr val="000000"/>
                          </a:solidFill>
                          <a:effectLst/>
                          <a:latin typeface="Times New Roman"/>
                        </a:rPr>
                        <a:t>/ ORAN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r>
              <a:tr h="190500">
                <a:tc>
                  <a:txBody>
                    <a:bodyPr/>
                    <a:lstStyle/>
                    <a:p>
                      <a:pPr algn="l" fontAlgn="b"/>
                      <a:r>
                        <a:rPr lang="tr-TR" sz="1100" b="0" i="0" u="none" strike="noStrike">
                          <a:solidFill>
                            <a:srgbClr val="000000"/>
                          </a:solidFill>
                          <a:effectLst/>
                          <a:latin typeface="Times New Roman"/>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r>
              <a:tr h="190500">
                <a:tc>
                  <a:txBody>
                    <a:bodyPr/>
                    <a:lstStyle/>
                    <a:p>
                      <a:pPr algn="r" fontAlgn="b"/>
                      <a:r>
                        <a:rPr lang="tr-TR" sz="1100" b="0" i="0" u="none" strike="noStrike">
                          <a:solidFill>
                            <a:srgbClr val="000000"/>
                          </a:solidFill>
                          <a:effectLst/>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tr-TR" sz="1100" b="0" i="0" u="none" strike="noStrike">
                          <a:solidFill>
                            <a:srgbClr val="000000"/>
                          </a:solidFill>
                          <a:effectLst/>
                          <a:latin typeface="Times New Roman"/>
                        </a:rPr>
                        <a:t>BİRİM PERSONEL AYLIK MALİYET (2016 yılı  İhalesi)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tr-TR" sz="1100" b="0" i="0" u="none" strike="noStrike">
                          <a:solidFill>
                            <a:srgbClr val="000000"/>
                          </a:solidFill>
                          <a:effectLst/>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tr-TR" sz="1100" b="0" i="0" u="none" strike="noStrike">
                          <a:solidFill>
                            <a:srgbClr val="000000"/>
                          </a:solidFill>
                          <a:effectLst/>
                          <a:latin typeface="Times New Roman"/>
                        </a:rPr>
                        <a:t>2016 YILI İÇİN ÖNGÖRÜLEN Yİ - ÜFE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0,1025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tr-TR" sz="1100" b="0" i="0" u="none" strike="noStrike">
                          <a:solidFill>
                            <a:srgbClr val="000000"/>
                          </a:solidFill>
                          <a:effectLst/>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tr-TR" sz="1100" b="0" i="0" u="none" strike="noStrike">
                          <a:solidFill>
                            <a:srgbClr val="000000"/>
                          </a:solidFill>
                          <a:effectLst/>
                          <a:latin typeface="Times New Roman"/>
                        </a:rPr>
                        <a:t>BİRİM TEKLİF FİYATI (1 x 1,10)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r>
              <a:tr h="190500">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gridSpan="9">
                  <a:txBody>
                    <a:bodyPr/>
                    <a:lstStyle/>
                    <a:p>
                      <a:pPr algn="ctr" fontAlgn="b"/>
                      <a:r>
                        <a:rPr lang="tr-TR" sz="1100" b="1" i="0" u="none" strike="noStrike">
                          <a:solidFill>
                            <a:srgbClr val="000000"/>
                          </a:solidFill>
                          <a:effectLst/>
                          <a:latin typeface="Times New Roman"/>
                        </a:rPr>
                        <a:t>HESAPLAMA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0500">
                <a:tc rowSpan="2" gridSpan="3">
                  <a:txBody>
                    <a:bodyPr/>
                    <a:lstStyle/>
                    <a:p>
                      <a:pPr algn="ctr" fontAlgn="b"/>
                      <a:r>
                        <a:rPr lang="tr-TR" sz="1100" b="1" i="0" u="none" strike="noStrike">
                          <a:solidFill>
                            <a:srgbClr val="000000"/>
                          </a:solidFill>
                          <a:effectLst/>
                          <a:latin typeface="Times New Roman"/>
                        </a:rPr>
                        <a:t>GİDER UNSURU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b"/>
                      <a:r>
                        <a:rPr lang="tr-TR" sz="1100" b="1" i="0" u="none" strike="noStrike">
                          <a:solidFill>
                            <a:srgbClr val="000000"/>
                          </a:solidFill>
                          <a:effectLst/>
                          <a:latin typeface="Times New Roman"/>
                        </a:rPr>
                        <a:t>BİRİMİ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Times New Roman"/>
                        </a:rPr>
                        <a:t>KİŞİ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1100" b="1" i="0" u="none" strike="noStrike">
                          <a:solidFill>
                            <a:srgbClr val="000000"/>
                          </a:solidFill>
                          <a:effectLst/>
                          <a:latin typeface="Times New Roman"/>
                        </a:rPr>
                        <a:t>AYLIK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3">
                  <a:txBody>
                    <a:bodyPr/>
                    <a:lstStyle/>
                    <a:p>
                      <a:pPr algn="ctr" fontAlgn="b"/>
                      <a:r>
                        <a:rPr lang="tr-TR" sz="1100" b="1" i="0" u="none" strike="noStrike">
                          <a:solidFill>
                            <a:srgbClr val="000000"/>
                          </a:solidFill>
                          <a:effectLst/>
                          <a:latin typeface="Times New Roman"/>
                        </a:rPr>
                        <a:t>YILLIK MALİYET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r>
              <a:tr h="190500">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ctr" fontAlgn="b"/>
                      <a:r>
                        <a:rPr lang="tr-TR" sz="1100" b="1" i="0" u="none" strike="noStrike">
                          <a:solidFill>
                            <a:srgbClr val="000000"/>
                          </a:solidFill>
                          <a:effectLst/>
                          <a:latin typeface="Times New Roman"/>
                        </a:rPr>
                        <a:t>SAYISI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Times New Roman"/>
                        </a:rPr>
                        <a:t>BİR.MALİYET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323850">
                <a:tc gridSpan="3">
                  <a:txBody>
                    <a:bodyPr/>
                    <a:lstStyle/>
                    <a:p>
                      <a:pPr algn="ctr" fontAlgn="b"/>
                      <a:r>
                        <a:rPr lang="tr-TR" sz="1100" b="0" i="0" u="none" strike="noStrike">
                          <a:solidFill>
                            <a:srgbClr val="000000"/>
                          </a:solidFill>
                          <a:effectLst/>
                          <a:latin typeface="Times New Roman"/>
                        </a:rPr>
                        <a:t>TEMİZLİK HİZMETİ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r>
                        <a:rPr lang="tr-TR" sz="1100" b="0" i="0" u="none" strike="noStrike">
                          <a:solidFill>
                            <a:srgbClr val="000000"/>
                          </a:solidFill>
                          <a:effectLst/>
                          <a:latin typeface="Times New Roman"/>
                        </a:rPr>
                        <a:t>KİŞİ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tr-TR" sz="1100" b="0" i="0" u="none" strike="noStrike">
                          <a:solidFill>
                            <a:srgbClr val="000000"/>
                          </a:solidFill>
                          <a:effectLst/>
                          <a:latin typeface="Times New Roman"/>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90500">
                <a:tc>
                  <a:txBody>
                    <a:bodyPr/>
                    <a:lstStyle/>
                    <a:p>
                      <a:pPr algn="l" fontAlgn="b"/>
                      <a:r>
                        <a:rPr lang="tr-TR" sz="1100" b="1"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KDV %18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tr-TR" sz="1100" b="0" i="0" u="none" strike="noStrike">
                          <a:solidFill>
                            <a:srgbClr val="000000"/>
                          </a:solidFill>
                          <a:effectLst/>
                          <a:latin typeface="Times New Roman"/>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80975">
                <a:tc>
                  <a:txBody>
                    <a:bodyPr/>
                    <a:lstStyle/>
                    <a:p>
                      <a:pPr algn="l" fontAlgn="b"/>
                      <a:r>
                        <a:rPr lang="tr-TR" sz="1100" b="1" i="0" u="none" strike="noStrike">
                          <a:solidFill>
                            <a:srgbClr val="FF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FF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FF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100" b="1" i="0" u="none" strike="noStrike">
                          <a:solidFill>
                            <a:srgbClr val="FF0000"/>
                          </a:solidFill>
                          <a:effectLst/>
                          <a:latin typeface="Times New Roman"/>
                        </a:rPr>
                        <a:t>TOPLAM  MALİYET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100" b="1" i="0" u="none" strike="noStrike">
                          <a:solidFill>
                            <a:srgbClr val="FF0000"/>
                          </a:solidFill>
                          <a:effectLst/>
                          <a:latin typeface="Times New Roman"/>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tr-TR" sz="1100" b="1" i="0" u="none" strike="noStrike">
                          <a:solidFill>
                            <a:srgbClr val="FF0000"/>
                          </a:solidFill>
                          <a:effectLst/>
                          <a:latin typeface="Times New Roman"/>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90500">
                <a:tc>
                  <a:txBody>
                    <a:bodyPr/>
                    <a:lstStyle/>
                    <a:p>
                      <a:pPr algn="l" fontAlgn="b"/>
                      <a:r>
                        <a:rPr lang="tr-TR" sz="1100" b="1"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tr-TR" sz="1100" b="1" i="0" u="none" strike="noStrike">
                          <a:solidFill>
                            <a:srgbClr val="000000"/>
                          </a:solidFill>
                          <a:effectLst/>
                          <a:latin typeface="Times New Roman"/>
                        </a:rPr>
                        <a:t>2017 YILI TEKLİF TUTARI</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90500">
                <a:tc>
                  <a:txBody>
                    <a:bodyPr/>
                    <a:lstStyle/>
                    <a:p>
                      <a:pPr algn="l" fontAlgn="b"/>
                      <a:r>
                        <a:rPr lang="tr-TR" sz="1100" b="1" i="0" u="none" strike="noStrike">
                          <a:solidFill>
                            <a:srgbClr val="FF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FF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FF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tr-TR" sz="1100" b="1" i="0" u="none" strike="noStrike">
                          <a:solidFill>
                            <a:srgbClr val="FF0000"/>
                          </a:solidFill>
                          <a:effectLst/>
                          <a:latin typeface="Times New Roman"/>
                        </a:rPr>
                        <a:t>2017 Yılı Teklif ( Hazine )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a:solidFill>
                            <a:srgbClr val="FF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90500">
                <a:tc>
                  <a:txBody>
                    <a:bodyPr/>
                    <a:lstStyle/>
                    <a:p>
                      <a:pPr algn="l" fontAlgn="b"/>
                      <a:r>
                        <a:rPr lang="tr-TR" sz="1100" b="1" i="0" u="none" strike="noStrike">
                          <a:solidFill>
                            <a:srgbClr val="FF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FF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FF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tr-TR" sz="1100" b="1" i="0" u="none" strike="noStrike">
                          <a:solidFill>
                            <a:srgbClr val="FF0000"/>
                          </a:solidFill>
                          <a:effectLst/>
                          <a:latin typeface="Times New Roman"/>
                        </a:rPr>
                        <a:t>2017 Yılı Teklif ( Özgelir Toplamı)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a:solidFill>
                            <a:srgbClr val="FF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90500">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tr-TR" sz="1100" b="0" i="0" u="none" strike="noStrike" dirty="0">
                        <a:solidFill>
                          <a:srgbClr val="16365C"/>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gridSpan="3">
                  <a:txBody>
                    <a:bodyPr/>
                    <a:lstStyle/>
                    <a:p>
                      <a:pPr algn="r" fontAlgn="b"/>
                      <a:r>
                        <a:rPr lang="tr-TR" sz="1100" b="0" i="0" u="none" strike="noStrike" dirty="0">
                          <a:solidFill>
                            <a:srgbClr val="16365C"/>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r>
            </a:tbl>
          </a:graphicData>
        </a:graphic>
      </p:graphicFrame>
      <p:sp>
        <p:nvSpPr>
          <p:cNvPr id="5" name="3 Metin kutusu"/>
          <p:cNvSpPr txBox="1"/>
          <p:nvPr/>
        </p:nvSpPr>
        <p:spPr>
          <a:xfrm>
            <a:off x="125041" y="124005"/>
            <a:ext cx="171065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Bütçe Fişleri:</a:t>
            </a:r>
            <a:endParaRPr lang="tr-TR" sz="2000" b="1" u="sng" dirty="0" smtClean="0">
              <a:solidFill>
                <a:schemeClr val="lt1"/>
              </a:solidFill>
            </a:endParaRPr>
          </a:p>
        </p:txBody>
      </p:sp>
    </p:spTree>
    <p:extLst>
      <p:ext uri="{BB962C8B-B14F-4D97-AF65-F5344CB8AC3E}">
        <p14:creationId xmlns:p14="http://schemas.microsoft.com/office/powerpoint/2010/main" val="3771037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260764720"/>
              </p:ext>
            </p:extLst>
          </p:nvPr>
        </p:nvGraphicFramePr>
        <p:xfrm>
          <a:off x="1809776" y="980728"/>
          <a:ext cx="5321301" cy="4392930"/>
        </p:xfrm>
        <a:graphic>
          <a:graphicData uri="http://schemas.openxmlformats.org/drawingml/2006/table">
            <a:tbl>
              <a:tblPr/>
              <a:tblGrid>
                <a:gridCol w="314513"/>
                <a:gridCol w="190614"/>
                <a:gridCol w="1000722"/>
                <a:gridCol w="981661"/>
                <a:gridCol w="584549"/>
                <a:gridCol w="1105560"/>
                <a:gridCol w="162022"/>
                <a:gridCol w="142960"/>
                <a:gridCol w="838700"/>
              </a:tblGrid>
              <a:tr h="190500">
                <a:tc gridSpan="9">
                  <a:txBody>
                    <a:bodyPr/>
                    <a:lstStyle/>
                    <a:p>
                      <a:pPr algn="ctr" fontAlgn="b"/>
                      <a:r>
                        <a:rPr lang="tr-TR" sz="1100" b="1" i="0" u="none" strike="noStrike" dirty="0">
                          <a:solidFill>
                            <a:srgbClr val="000000"/>
                          </a:solidFill>
                          <a:effectLst/>
                          <a:latin typeface="Times New Roman"/>
                        </a:rPr>
                        <a:t>PERSONEL SERVİSİ HİZMET ALIMI GİDERİNE İLİŞKİN AÇIKLAMA </a:t>
                      </a:r>
                    </a:p>
                  </a:txBody>
                  <a:tcPr marL="9525" marR="9525" marT="9525"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0500">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tr-TR" sz="1100" b="0" i="0" u="none" strike="noStrike">
                          <a:solidFill>
                            <a:srgbClr val="000000"/>
                          </a:solidFill>
                          <a:effectLst/>
                          <a:latin typeface="Times New Roman"/>
                        </a:rPr>
                        <a:t>Sıra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6">
                  <a:txBody>
                    <a:bodyPr/>
                    <a:lstStyle/>
                    <a:p>
                      <a:pPr algn="ctr" fontAlgn="b"/>
                      <a:r>
                        <a:rPr lang="tr-TR" sz="1100" b="1" i="0" u="none" strike="noStrike">
                          <a:solidFill>
                            <a:srgbClr val="000000"/>
                          </a:solidFill>
                          <a:effectLst/>
                          <a:latin typeface="Times New Roman"/>
                        </a:rPr>
                        <a:t>AÇIKLAMA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ctr" fontAlgn="b"/>
                      <a:r>
                        <a:rPr lang="tr-TR" sz="1100" b="1" i="0" u="none" strike="noStrike">
                          <a:solidFill>
                            <a:srgbClr val="000000"/>
                          </a:solidFill>
                          <a:effectLst/>
                          <a:latin typeface="Times New Roman"/>
                        </a:rPr>
                        <a:t>TUTAR</a:t>
                      </a:r>
                      <a:br>
                        <a:rPr lang="tr-TR" sz="1100" b="1" i="0" u="none" strike="noStrike">
                          <a:solidFill>
                            <a:srgbClr val="000000"/>
                          </a:solidFill>
                          <a:effectLst/>
                          <a:latin typeface="Times New Roman"/>
                        </a:rPr>
                      </a:br>
                      <a:r>
                        <a:rPr lang="tr-TR" sz="1100" b="1" i="0" u="none" strike="noStrike">
                          <a:solidFill>
                            <a:srgbClr val="000000"/>
                          </a:solidFill>
                          <a:effectLst/>
                          <a:latin typeface="Times New Roman"/>
                        </a:rPr>
                        <a:t>/ ORAN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r>
              <a:tr h="190500">
                <a:tc>
                  <a:txBody>
                    <a:bodyPr/>
                    <a:lstStyle/>
                    <a:p>
                      <a:pPr algn="l" fontAlgn="b"/>
                      <a:r>
                        <a:rPr lang="tr-TR" sz="1100" b="0" i="0" u="none" strike="noStrike">
                          <a:solidFill>
                            <a:srgbClr val="000000"/>
                          </a:solidFill>
                          <a:effectLst/>
                          <a:latin typeface="Times New Roman"/>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r>
              <a:tr h="190500">
                <a:tc>
                  <a:txBody>
                    <a:bodyPr/>
                    <a:lstStyle/>
                    <a:p>
                      <a:pPr algn="r" fontAlgn="b"/>
                      <a:r>
                        <a:rPr lang="tr-TR" sz="1100" b="0" i="0" u="none" strike="noStrike">
                          <a:solidFill>
                            <a:srgbClr val="000000"/>
                          </a:solidFill>
                          <a:effectLst/>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tr-TR" sz="1100" b="0" i="0" u="none" strike="noStrike" dirty="0">
                          <a:solidFill>
                            <a:srgbClr val="000000"/>
                          </a:solidFill>
                          <a:effectLst/>
                          <a:latin typeface="Times New Roman"/>
                        </a:rPr>
                        <a:t>SEFER BİRİM FİYATI (2016 YILI 1.6 AY) -</a:t>
                      </a:r>
                      <a:r>
                        <a:rPr lang="tr-TR" sz="1100" b="0" i="0" u="none" strike="noStrike" dirty="0" smtClean="0">
                          <a:solidFill>
                            <a:srgbClr val="000000"/>
                          </a:solidFill>
                          <a:effectLst/>
                          <a:latin typeface="Times New Roman"/>
                        </a:rPr>
                        <a:t>2016 </a:t>
                      </a:r>
                      <a:r>
                        <a:rPr lang="tr-TR" sz="1100" b="0" i="0" u="none" strike="noStrike" dirty="0">
                          <a:solidFill>
                            <a:srgbClr val="000000"/>
                          </a:solidFill>
                          <a:effectLst/>
                          <a:latin typeface="Times New Roman"/>
                        </a:rPr>
                        <a:t>İHALESİ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tr-TR" sz="1100" b="0" i="0" u="none" strike="noStrike">
                          <a:solidFill>
                            <a:srgbClr val="000000"/>
                          </a:solidFill>
                          <a:effectLst/>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tr-TR" sz="1100" b="0" i="0" u="none" strike="noStrike" dirty="0" smtClean="0">
                          <a:solidFill>
                            <a:srgbClr val="000000"/>
                          </a:solidFill>
                          <a:effectLst/>
                          <a:latin typeface="Times New Roman"/>
                        </a:rPr>
                        <a:t>2015 </a:t>
                      </a:r>
                      <a:r>
                        <a:rPr lang="tr-TR" sz="1100" b="0" i="0" u="none" strike="noStrike" dirty="0">
                          <a:solidFill>
                            <a:srgbClr val="000000"/>
                          </a:solidFill>
                          <a:effectLst/>
                          <a:latin typeface="Times New Roman"/>
                        </a:rPr>
                        <a:t>YILI İÇİN ÖNGÖRÜLEN Yİ - ÜFE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tr-TR" sz="1100" b="0" i="0" u="none" strike="noStrike">
                          <a:solidFill>
                            <a:srgbClr val="000000"/>
                          </a:solidFill>
                          <a:effectLst/>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tr-TR" sz="1100" b="0" i="0" u="none" strike="noStrike" dirty="0">
                          <a:solidFill>
                            <a:srgbClr val="000000"/>
                          </a:solidFill>
                          <a:effectLst/>
                          <a:latin typeface="Times New Roman"/>
                        </a:rPr>
                        <a:t>SEFER BİRİM FİYATI (2016 YILI 2.6 AY) -</a:t>
                      </a:r>
                      <a:r>
                        <a:rPr lang="tr-TR" sz="1100" b="0" i="0" u="none" strike="noStrike" dirty="0" smtClean="0">
                          <a:solidFill>
                            <a:srgbClr val="000000"/>
                          </a:solidFill>
                          <a:effectLst/>
                          <a:latin typeface="Times New Roman"/>
                        </a:rPr>
                        <a:t>2016 </a:t>
                      </a:r>
                      <a:r>
                        <a:rPr lang="tr-TR" sz="1100" b="0" i="0" u="none" strike="noStrike" dirty="0">
                          <a:solidFill>
                            <a:srgbClr val="000000"/>
                          </a:solidFill>
                          <a:effectLst/>
                          <a:latin typeface="Times New Roman"/>
                        </a:rPr>
                        <a:t>İHALESİ TAHMİN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tr-TR" sz="1100" b="0" i="0" u="none" strike="noStrike">
                          <a:solidFill>
                            <a:srgbClr val="000000"/>
                          </a:solidFill>
                          <a:effectLst/>
                          <a:latin typeface="Times New Roman"/>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sv-SE" sz="1100" b="0" i="0" u="none" strike="noStrike">
                          <a:solidFill>
                            <a:srgbClr val="000000"/>
                          </a:solidFill>
                          <a:effectLst/>
                          <a:latin typeface="Times New Roman"/>
                        </a:rPr>
                        <a:t>ORTALAMA SEFER BİRİM TEKLİF FİYATI (1 x 1,10)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1" i="0" u="none" strike="noStrike">
                          <a:solidFill>
                            <a:srgbClr val="000000"/>
                          </a:solidFill>
                          <a:effectLst/>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r>
              <a:tr h="190500">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gridSpan="9">
                  <a:txBody>
                    <a:bodyPr/>
                    <a:lstStyle/>
                    <a:p>
                      <a:pPr algn="ctr" fontAlgn="b"/>
                      <a:r>
                        <a:rPr lang="tr-TR" sz="1100" b="1" i="0" u="none" strike="noStrike">
                          <a:solidFill>
                            <a:srgbClr val="000000"/>
                          </a:solidFill>
                          <a:effectLst/>
                          <a:latin typeface="Times New Roman"/>
                        </a:rPr>
                        <a:t>HESAPLAMA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0500">
                <a:tc rowSpan="2" gridSpan="3">
                  <a:txBody>
                    <a:bodyPr/>
                    <a:lstStyle/>
                    <a:p>
                      <a:pPr algn="ctr" fontAlgn="b"/>
                      <a:r>
                        <a:rPr lang="tr-TR" sz="1100" b="1" i="0" u="none" strike="noStrike">
                          <a:solidFill>
                            <a:srgbClr val="000000"/>
                          </a:solidFill>
                          <a:effectLst/>
                          <a:latin typeface="Times New Roman"/>
                        </a:rPr>
                        <a:t>GİDER UNSURU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b"/>
                      <a:r>
                        <a:rPr lang="tr-TR" sz="1100" b="1" i="0" u="none" strike="noStrike">
                          <a:solidFill>
                            <a:srgbClr val="000000"/>
                          </a:solidFill>
                          <a:effectLst/>
                          <a:latin typeface="Times New Roman"/>
                        </a:rPr>
                        <a:t>BİRİMİ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Times New Roman"/>
                        </a:rPr>
                        <a:t>KİŞİ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1100" b="1" i="0" u="none" strike="noStrike">
                          <a:solidFill>
                            <a:srgbClr val="000000"/>
                          </a:solidFill>
                          <a:effectLst/>
                          <a:latin typeface="Times New Roman"/>
                        </a:rPr>
                        <a:t>AYLIK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3">
                  <a:txBody>
                    <a:bodyPr/>
                    <a:lstStyle/>
                    <a:p>
                      <a:pPr algn="ctr" fontAlgn="b"/>
                      <a:r>
                        <a:rPr lang="tr-TR" sz="1100" b="1" i="0" u="none" strike="noStrike">
                          <a:solidFill>
                            <a:srgbClr val="000000"/>
                          </a:solidFill>
                          <a:effectLst/>
                          <a:latin typeface="Times New Roman"/>
                        </a:rPr>
                        <a:t>YILLIK MALİYET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r>
              <a:tr h="190500">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ctr" fontAlgn="b"/>
                      <a:r>
                        <a:rPr lang="tr-TR" sz="1100" b="1" i="0" u="none" strike="noStrike">
                          <a:solidFill>
                            <a:srgbClr val="000000"/>
                          </a:solidFill>
                          <a:effectLst/>
                          <a:latin typeface="Times New Roman"/>
                        </a:rPr>
                        <a:t>SAYISI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Times New Roman"/>
                        </a:rPr>
                        <a:t>BİR.MALİYET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428625">
                <a:tc gridSpan="3">
                  <a:txBody>
                    <a:bodyPr/>
                    <a:lstStyle/>
                    <a:p>
                      <a:pPr algn="ctr" fontAlgn="b"/>
                      <a:r>
                        <a:rPr lang="tr-TR" sz="900" b="0" i="0" u="none" strike="noStrike">
                          <a:solidFill>
                            <a:srgbClr val="000000"/>
                          </a:solidFill>
                          <a:effectLst/>
                          <a:latin typeface="Times New Roman"/>
                        </a:rPr>
                        <a:t>PERSONEL SERVİSİ HİZMET ALIMI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r>
                        <a:rPr lang="tr-TR" sz="1100" b="0" i="0" u="none" strike="noStrike">
                          <a:solidFill>
                            <a:srgbClr val="000000"/>
                          </a:solidFill>
                          <a:effectLst/>
                          <a:latin typeface="Times New Roman"/>
                        </a:rPr>
                        <a:t>SEFER SAYISI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tr-TR" sz="1100" b="0" i="0" u="none" strike="noStrike" dirty="0">
                        <a:solidFill>
                          <a:srgbClr val="FF0000"/>
                        </a:solidFill>
                        <a:effectLst/>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FF0000"/>
                          </a:solidFill>
                          <a:effectLst/>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r" fontAlgn="b"/>
                      <a:r>
                        <a:rPr lang="tr-TR" sz="1100" b="0" i="0" u="none" strike="noStrike" dirty="0">
                          <a:solidFill>
                            <a:srgbClr val="000000"/>
                          </a:solidFill>
                          <a:effectLst/>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90500">
                <a:tc gridSpan="6">
                  <a:txBody>
                    <a:bodyPr/>
                    <a:lstStyle/>
                    <a:p>
                      <a:pPr algn="r" fontAlgn="b"/>
                      <a:r>
                        <a:rPr lang="tr-TR" sz="1100" b="1" i="0" u="none" strike="noStrike">
                          <a:solidFill>
                            <a:srgbClr val="000000"/>
                          </a:solidFill>
                          <a:effectLst/>
                          <a:latin typeface="Times New Roman"/>
                        </a:rPr>
                        <a:t>KDV %18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fontAlgn="b"/>
                      <a:r>
                        <a:rPr lang="tr-TR" sz="1100" b="0" i="0" u="none" strike="noStrike">
                          <a:solidFill>
                            <a:srgbClr val="000000"/>
                          </a:solidFill>
                          <a:effectLst/>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90500">
                <a:tc gridSpan="6">
                  <a:txBody>
                    <a:bodyPr/>
                    <a:lstStyle/>
                    <a:p>
                      <a:pPr algn="r" fontAlgn="b"/>
                      <a:r>
                        <a:rPr lang="tr-TR" sz="1100" b="1" i="0" u="none" strike="noStrike">
                          <a:solidFill>
                            <a:srgbClr val="000000"/>
                          </a:solidFill>
                          <a:effectLst/>
                          <a:latin typeface="Times New Roman"/>
                        </a:rPr>
                        <a:t>TOPLAM  TUTAR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fontAlgn="b"/>
                      <a:r>
                        <a:rPr lang="tr-TR" sz="1100" b="0" i="0" u="none" strike="noStrike">
                          <a:solidFill>
                            <a:srgbClr val="000000"/>
                          </a:solidFill>
                          <a:effectLst/>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90500">
                <a:tc gridSpan="6">
                  <a:txBody>
                    <a:bodyPr/>
                    <a:lstStyle/>
                    <a:p>
                      <a:pPr algn="r" fontAlgn="b"/>
                      <a:r>
                        <a:rPr lang="tr-TR" sz="1100" b="1" i="0" u="none" strike="noStrike">
                          <a:solidFill>
                            <a:srgbClr val="000000"/>
                          </a:solidFill>
                          <a:effectLst/>
                          <a:latin typeface="Times New Roman"/>
                        </a:rPr>
                        <a:t>TEMİZLİK HİZMETİ EMANET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fontAlgn="b"/>
                      <a:r>
                        <a:rPr lang="tr-TR" sz="1100" b="0" i="0" u="none" strike="noStrike">
                          <a:solidFill>
                            <a:srgbClr val="000000"/>
                          </a:solidFill>
                          <a:effectLst/>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90500">
                <a:tc gridSpan="6">
                  <a:txBody>
                    <a:bodyPr/>
                    <a:lstStyle/>
                    <a:p>
                      <a:pPr algn="r" fontAlgn="b"/>
                      <a:r>
                        <a:rPr lang="tr-TR" sz="1100" b="1" i="0" u="none" strike="noStrike">
                          <a:solidFill>
                            <a:srgbClr val="000000"/>
                          </a:solidFill>
                          <a:effectLst/>
                          <a:latin typeface="Times New Roman"/>
                        </a:rPr>
                        <a:t>TOPLAM TEKLİF TUTARI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fontAlgn="b"/>
                      <a:r>
                        <a:rPr lang="tr-TR" sz="1100" b="1"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90500">
                <a:tc gridSpan="6">
                  <a:txBody>
                    <a:bodyPr/>
                    <a:lstStyle/>
                    <a:p>
                      <a:pPr algn="r" fontAlgn="b"/>
                      <a:r>
                        <a:rPr lang="tr-TR" sz="1100" b="1" i="0" u="none" strike="noStrike">
                          <a:solidFill>
                            <a:srgbClr val="000000"/>
                          </a:solidFill>
                          <a:effectLst/>
                          <a:latin typeface="Times New Roman"/>
                        </a:rPr>
                        <a:t>2017 Mali Yılı Teklif ( Hazine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90500">
                <a:tc gridSpan="6">
                  <a:txBody>
                    <a:bodyPr/>
                    <a:lstStyle/>
                    <a:p>
                      <a:pPr algn="r" fontAlgn="b"/>
                      <a:r>
                        <a:rPr lang="tr-TR" sz="1100" b="1" i="0" u="none" strike="noStrike">
                          <a:solidFill>
                            <a:srgbClr val="000000"/>
                          </a:solidFill>
                          <a:effectLst/>
                          <a:latin typeface="Times New Roman"/>
                        </a:rPr>
                        <a:t>2017 Mali Yılı Teklif ( Öz Gelir)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fontAlgn="b"/>
                      <a:r>
                        <a:rPr lang="tr-TR" sz="1100" b="0"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bl>
          </a:graphicData>
        </a:graphic>
      </p:graphicFrame>
      <p:sp>
        <p:nvSpPr>
          <p:cNvPr id="5" name="3 Metin kutusu"/>
          <p:cNvSpPr txBox="1"/>
          <p:nvPr/>
        </p:nvSpPr>
        <p:spPr>
          <a:xfrm>
            <a:off x="125041" y="124005"/>
            <a:ext cx="171065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Bütçe Fişleri:</a:t>
            </a:r>
            <a:endParaRPr lang="tr-TR" sz="2000" b="1" u="sng" dirty="0" smtClean="0">
              <a:solidFill>
                <a:schemeClr val="lt1"/>
              </a:solidFill>
            </a:endParaRPr>
          </a:p>
        </p:txBody>
      </p:sp>
    </p:spTree>
    <p:extLst>
      <p:ext uri="{BB962C8B-B14F-4D97-AF65-F5344CB8AC3E}">
        <p14:creationId xmlns:p14="http://schemas.microsoft.com/office/powerpoint/2010/main" val="1389392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816499385"/>
              </p:ext>
            </p:extLst>
          </p:nvPr>
        </p:nvGraphicFramePr>
        <p:xfrm>
          <a:off x="1979712" y="764704"/>
          <a:ext cx="5040558" cy="4752529"/>
        </p:xfrm>
        <a:graphic>
          <a:graphicData uri="http://schemas.openxmlformats.org/drawingml/2006/table">
            <a:tbl>
              <a:tblPr/>
              <a:tblGrid>
                <a:gridCol w="407846"/>
                <a:gridCol w="209151"/>
                <a:gridCol w="878438"/>
                <a:gridCol w="637913"/>
                <a:gridCol w="1003929"/>
                <a:gridCol w="679743"/>
                <a:gridCol w="512422"/>
                <a:gridCol w="156864"/>
                <a:gridCol w="554252"/>
              </a:tblGrid>
              <a:tr h="226311">
                <a:tc gridSpan="9">
                  <a:txBody>
                    <a:bodyPr/>
                    <a:lstStyle/>
                    <a:p>
                      <a:pPr algn="ctr" fontAlgn="b"/>
                      <a:r>
                        <a:rPr lang="tr-TR" sz="1100" b="1" i="0" u="none" strike="noStrike">
                          <a:solidFill>
                            <a:srgbClr val="000000"/>
                          </a:solidFill>
                          <a:effectLst/>
                          <a:latin typeface="Times New Roman"/>
                        </a:rPr>
                        <a:t>DOĞALGAZ GİDERLERİNE İLİŞKİN AÇIKLAMA </a:t>
                      </a:r>
                    </a:p>
                  </a:txBody>
                  <a:tcPr marL="9525" marR="9525" marT="9525" marB="0" anchor="b">
                    <a:lnL>
                      <a:noFill/>
                    </a:lnL>
                    <a:lnR>
                      <a:noFill/>
                    </a:lnR>
                    <a:lnT>
                      <a:noFill/>
                    </a:lnT>
                    <a:lnB>
                      <a:noFill/>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26311">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26311">
                <a:tc>
                  <a:txBody>
                    <a:bodyPr/>
                    <a:lstStyle/>
                    <a:p>
                      <a:pPr algn="l" fontAlgn="b"/>
                      <a:r>
                        <a:rPr lang="tr-TR" sz="1100" b="0" i="0" u="none" strike="noStrike">
                          <a:solidFill>
                            <a:srgbClr val="000000"/>
                          </a:solidFill>
                          <a:effectLst/>
                          <a:latin typeface="Times New Roman"/>
                        </a:rPr>
                        <a:t>Sıra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6">
                  <a:txBody>
                    <a:bodyPr/>
                    <a:lstStyle/>
                    <a:p>
                      <a:pPr algn="ctr" fontAlgn="b"/>
                      <a:r>
                        <a:rPr lang="tr-TR" sz="1100" b="1" i="0" u="none" strike="noStrike">
                          <a:solidFill>
                            <a:srgbClr val="000000"/>
                          </a:solidFill>
                          <a:effectLst/>
                          <a:latin typeface="Times New Roman"/>
                        </a:rPr>
                        <a:t>AÇIKLAMA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ctr" fontAlgn="b"/>
                      <a:r>
                        <a:rPr lang="tr-TR" sz="1100" b="1" i="0" u="none" strike="noStrike">
                          <a:solidFill>
                            <a:srgbClr val="000000"/>
                          </a:solidFill>
                          <a:effectLst/>
                          <a:latin typeface="Times New Roman"/>
                        </a:rPr>
                        <a:t>TUTAR</a:t>
                      </a:r>
                      <a:br>
                        <a:rPr lang="tr-TR" sz="1100" b="1" i="0" u="none" strike="noStrike">
                          <a:solidFill>
                            <a:srgbClr val="000000"/>
                          </a:solidFill>
                          <a:effectLst/>
                          <a:latin typeface="Times New Roman"/>
                        </a:rPr>
                      </a:br>
                      <a:r>
                        <a:rPr lang="tr-TR" sz="1100" b="1" i="0" u="none" strike="noStrike">
                          <a:solidFill>
                            <a:srgbClr val="000000"/>
                          </a:solidFill>
                          <a:effectLst/>
                          <a:latin typeface="Times New Roman"/>
                        </a:rPr>
                        <a:t>/ ORAN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r>
              <a:tr h="226311">
                <a:tc>
                  <a:txBody>
                    <a:bodyPr/>
                    <a:lstStyle/>
                    <a:p>
                      <a:pPr algn="l" fontAlgn="b"/>
                      <a:r>
                        <a:rPr lang="tr-TR" sz="1100" b="0" i="0" u="none" strike="noStrike">
                          <a:solidFill>
                            <a:srgbClr val="000000"/>
                          </a:solidFill>
                          <a:effectLst/>
                          <a:latin typeface="Times New Roman"/>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r>
              <a:tr h="226311">
                <a:tc>
                  <a:txBody>
                    <a:bodyPr/>
                    <a:lstStyle/>
                    <a:p>
                      <a:pPr algn="r" fontAlgn="b"/>
                      <a:r>
                        <a:rPr lang="tr-TR" sz="1100" b="0" i="0" u="none" strike="noStrike">
                          <a:solidFill>
                            <a:srgbClr val="000000"/>
                          </a:solidFill>
                          <a:effectLst/>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tr-TR" sz="1100" b="0" i="0" u="none" strike="noStrike">
                          <a:solidFill>
                            <a:srgbClr val="000000"/>
                          </a:solidFill>
                          <a:effectLst/>
                          <a:latin typeface="Times New Roman"/>
                        </a:rPr>
                        <a:t> DOĞALGAZ M³ BİRİM FİYATI (KDV DAHİL)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311">
                <a:tc>
                  <a:txBody>
                    <a:bodyPr/>
                    <a:lstStyle/>
                    <a:p>
                      <a:pPr algn="r" fontAlgn="b"/>
                      <a:r>
                        <a:rPr lang="tr-TR" sz="1100" b="0" i="0" u="none" strike="noStrike">
                          <a:solidFill>
                            <a:srgbClr val="000000"/>
                          </a:solidFill>
                          <a:effectLst/>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tr-TR" sz="1100" b="0" i="0" u="none" strike="noStrike">
                          <a:solidFill>
                            <a:srgbClr val="000000"/>
                          </a:solidFill>
                          <a:effectLst/>
                          <a:latin typeface="Times New Roman"/>
                        </a:rPr>
                        <a:t>2016 YILI İÇİN ÖNGÖRÜLEN Yİ - ÜFE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FFFFFF"/>
                          </a:solidFill>
                          <a:effectLst/>
                          <a:latin typeface="Times New Roman"/>
                        </a:rPr>
                        <a:t>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311">
                <a:tc>
                  <a:txBody>
                    <a:bodyPr/>
                    <a:lstStyle/>
                    <a:p>
                      <a:pPr algn="r" fontAlgn="b"/>
                      <a:r>
                        <a:rPr lang="tr-TR" sz="1100" b="0" i="0" u="none" strike="noStrike">
                          <a:solidFill>
                            <a:srgbClr val="000000"/>
                          </a:solidFill>
                          <a:effectLst/>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tr-TR" sz="1100" b="0" i="0" u="none" strike="noStrike">
                          <a:solidFill>
                            <a:srgbClr val="000000"/>
                          </a:solidFill>
                          <a:effectLst/>
                          <a:latin typeface="Times New Roman"/>
                        </a:rPr>
                        <a:t>DOALGAZ M³  BİRİM TEKLİF FİYATI (1 x 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311">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26311">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r>
              <a:tr h="577093">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26311">
                <a:tc gridSpan="9">
                  <a:txBody>
                    <a:bodyPr/>
                    <a:lstStyle/>
                    <a:p>
                      <a:pPr algn="ctr" fontAlgn="b"/>
                      <a:r>
                        <a:rPr lang="tr-TR" sz="1100" b="1" i="0" u="none" strike="noStrike">
                          <a:solidFill>
                            <a:srgbClr val="000000"/>
                          </a:solidFill>
                          <a:effectLst/>
                          <a:latin typeface="Times New Roman"/>
                        </a:rPr>
                        <a:t>HESAPLAMA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4728">
                <a:tc rowSpan="2" gridSpan="3">
                  <a:txBody>
                    <a:bodyPr/>
                    <a:lstStyle/>
                    <a:p>
                      <a:pPr algn="ctr" fontAlgn="b"/>
                      <a:r>
                        <a:rPr lang="tr-TR" sz="1100" b="1" i="0" u="none" strike="noStrike">
                          <a:solidFill>
                            <a:srgbClr val="000000"/>
                          </a:solidFill>
                          <a:effectLst/>
                          <a:latin typeface="Times New Roman"/>
                        </a:rPr>
                        <a:t>GİDER UNSURU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b"/>
                      <a:r>
                        <a:rPr lang="tr-TR" sz="1100" b="1" i="0" u="none" strike="noStrike">
                          <a:solidFill>
                            <a:srgbClr val="000000"/>
                          </a:solidFill>
                          <a:effectLst/>
                          <a:latin typeface="Times New Roman"/>
                        </a:rPr>
                        <a:t>BİRİMİ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YILLIK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effectLst/>
                          <a:latin typeface="Times New Roman"/>
                        </a:rPr>
                        <a:t>BİRİM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3">
                  <a:txBody>
                    <a:bodyPr/>
                    <a:lstStyle/>
                    <a:p>
                      <a:pPr algn="ctr" fontAlgn="b"/>
                      <a:r>
                        <a:rPr lang="tr-TR" sz="1100" b="1" i="0" u="none" strike="noStrike">
                          <a:solidFill>
                            <a:srgbClr val="000000"/>
                          </a:solidFill>
                          <a:effectLst/>
                          <a:latin typeface="Times New Roman"/>
                        </a:rPr>
                        <a:t>TUTAR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r>
              <a:tr h="384728">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l" fontAlgn="b"/>
                      <a:r>
                        <a:rPr lang="tr-TR" sz="1100" b="1" i="0" u="none" strike="noStrike">
                          <a:solidFill>
                            <a:srgbClr val="000000"/>
                          </a:solidFill>
                          <a:effectLst/>
                          <a:latin typeface="Times New Roman"/>
                        </a:rPr>
                        <a:t>TÜK.MİK.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FİYAT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237626">
                <a:tc gridSpan="3">
                  <a:txBody>
                    <a:bodyPr/>
                    <a:lstStyle/>
                    <a:p>
                      <a:pPr algn="ctr" fontAlgn="b"/>
                      <a:r>
                        <a:rPr lang="tr-TR" sz="1100" b="0" i="0" u="none" strike="noStrike">
                          <a:solidFill>
                            <a:srgbClr val="000000"/>
                          </a:solidFill>
                          <a:effectLst/>
                          <a:latin typeface="Times New Roman"/>
                        </a:rPr>
                        <a:t>DOĞALGAZ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M³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6.000.000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tr-TR" sz="1100" b="0" i="0" u="none" strike="noStrike">
                          <a:solidFill>
                            <a:srgbClr val="000000"/>
                          </a:solidFill>
                          <a:effectLst/>
                          <a:latin typeface="Times New Roman"/>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26311">
                <a:tc gridSpan="6">
                  <a:txBody>
                    <a:bodyPr/>
                    <a:lstStyle/>
                    <a:p>
                      <a:pPr algn="r" fontAlgn="b"/>
                      <a:r>
                        <a:rPr lang="tr-TR" sz="1100" b="1"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26311">
                <a:tc gridSpan="6">
                  <a:txBody>
                    <a:bodyPr/>
                    <a:lstStyle/>
                    <a:p>
                      <a:pPr algn="r" fontAlgn="b"/>
                      <a:r>
                        <a:rPr lang="tr-TR" sz="1100" b="1" i="0" u="none" strike="noStrike">
                          <a:solidFill>
                            <a:srgbClr val="000000"/>
                          </a:solidFill>
                          <a:effectLst/>
                          <a:latin typeface="Times New Roman"/>
                        </a:rPr>
                        <a:t>TOPLAM TEKLİF TUTARI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26311">
                <a:tc gridSpan="6">
                  <a:txBody>
                    <a:bodyPr/>
                    <a:lstStyle/>
                    <a:p>
                      <a:pPr algn="r" fontAlgn="b"/>
                      <a:r>
                        <a:rPr lang="tr-TR" sz="1100" b="1" i="0" u="none" strike="noStrike">
                          <a:solidFill>
                            <a:srgbClr val="000000"/>
                          </a:solidFill>
                          <a:effectLst/>
                          <a:latin typeface="Times New Roman"/>
                        </a:rPr>
                        <a:t>2017 Mali Yılı Teklif ( Hazine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26311">
                <a:tc gridSpan="6">
                  <a:txBody>
                    <a:bodyPr/>
                    <a:lstStyle/>
                    <a:p>
                      <a:pPr algn="r" fontAlgn="b"/>
                      <a:r>
                        <a:rPr lang="tr-TR" sz="1100" b="1" i="0" u="none" strike="noStrike">
                          <a:solidFill>
                            <a:srgbClr val="000000"/>
                          </a:solidFill>
                          <a:effectLst/>
                          <a:latin typeface="Times New Roman"/>
                        </a:rPr>
                        <a:t>2017 Mali Yılı Teklif ( Öz Gelir)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bl>
          </a:graphicData>
        </a:graphic>
      </p:graphicFrame>
      <p:sp>
        <p:nvSpPr>
          <p:cNvPr id="5" name="3 Metin kutusu"/>
          <p:cNvSpPr txBox="1"/>
          <p:nvPr/>
        </p:nvSpPr>
        <p:spPr>
          <a:xfrm>
            <a:off x="125041" y="124005"/>
            <a:ext cx="171065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Bütçe Fişleri:</a:t>
            </a:r>
            <a:endParaRPr lang="tr-TR" sz="2000" b="1" u="sng" dirty="0" smtClean="0">
              <a:solidFill>
                <a:schemeClr val="lt1"/>
              </a:solidFill>
            </a:endParaRPr>
          </a:p>
        </p:txBody>
      </p:sp>
    </p:spTree>
    <p:extLst>
      <p:ext uri="{BB962C8B-B14F-4D97-AF65-F5344CB8AC3E}">
        <p14:creationId xmlns:p14="http://schemas.microsoft.com/office/powerpoint/2010/main" val="1053792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527218656"/>
              </p:ext>
            </p:extLst>
          </p:nvPr>
        </p:nvGraphicFramePr>
        <p:xfrm>
          <a:off x="1979712" y="836712"/>
          <a:ext cx="4896544" cy="4176468"/>
        </p:xfrm>
        <a:graphic>
          <a:graphicData uri="http://schemas.openxmlformats.org/drawingml/2006/table">
            <a:tbl>
              <a:tblPr/>
              <a:tblGrid>
                <a:gridCol w="396194"/>
                <a:gridCol w="203176"/>
                <a:gridCol w="853340"/>
                <a:gridCol w="619687"/>
                <a:gridCol w="975245"/>
                <a:gridCol w="660322"/>
                <a:gridCol w="497782"/>
                <a:gridCol w="152382"/>
                <a:gridCol w="538416"/>
              </a:tblGrid>
              <a:tr h="232026">
                <a:tc gridSpan="9">
                  <a:txBody>
                    <a:bodyPr/>
                    <a:lstStyle/>
                    <a:p>
                      <a:pPr algn="ctr" fontAlgn="b"/>
                      <a:r>
                        <a:rPr lang="tr-TR" sz="1100" b="1" i="0" u="none" strike="noStrike">
                          <a:solidFill>
                            <a:srgbClr val="000000"/>
                          </a:solidFill>
                          <a:effectLst/>
                          <a:latin typeface="Times New Roman"/>
                        </a:rPr>
                        <a:t>ELEKTRİK GİDERLERİNE İLİŞKİN AÇIKLAMA </a:t>
                      </a:r>
                    </a:p>
                  </a:txBody>
                  <a:tcPr marL="9525" marR="9525" marT="9525" marB="0" anchor="b">
                    <a:lnL>
                      <a:noFill/>
                    </a:lnL>
                    <a:lnR>
                      <a:noFill/>
                    </a:lnR>
                    <a:lnT>
                      <a:noFill/>
                    </a:lnT>
                    <a:lnB>
                      <a:noFill/>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2026">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32026">
                <a:tc>
                  <a:txBody>
                    <a:bodyPr/>
                    <a:lstStyle/>
                    <a:p>
                      <a:pPr algn="l" fontAlgn="b"/>
                      <a:r>
                        <a:rPr lang="tr-TR" sz="1100" b="0" i="0" u="none" strike="noStrike">
                          <a:solidFill>
                            <a:srgbClr val="000000"/>
                          </a:solidFill>
                          <a:effectLst/>
                          <a:latin typeface="Times New Roman"/>
                        </a:rPr>
                        <a:t>Sıra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6">
                  <a:txBody>
                    <a:bodyPr/>
                    <a:lstStyle/>
                    <a:p>
                      <a:pPr algn="ctr" fontAlgn="b"/>
                      <a:r>
                        <a:rPr lang="tr-TR" sz="1100" b="1" i="0" u="none" strike="noStrike">
                          <a:solidFill>
                            <a:srgbClr val="000000"/>
                          </a:solidFill>
                          <a:effectLst/>
                          <a:latin typeface="Times New Roman"/>
                        </a:rPr>
                        <a:t>AÇIKLAMA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ctr" fontAlgn="b"/>
                      <a:r>
                        <a:rPr lang="tr-TR" sz="1100" b="1" i="0" u="none" strike="noStrike">
                          <a:solidFill>
                            <a:srgbClr val="000000"/>
                          </a:solidFill>
                          <a:effectLst/>
                          <a:latin typeface="Times New Roman"/>
                        </a:rPr>
                        <a:t>TUTAR</a:t>
                      </a:r>
                      <a:br>
                        <a:rPr lang="tr-TR" sz="1100" b="1" i="0" u="none" strike="noStrike">
                          <a:solidFill>
                            <a:srgbClr val="000000"/>
                          </a:solidFill>
                          <a:effectLst/>
                          <a:latin typeface="Times New Roman"/>
                        </a:rPr>
                      </a:br>
                      <a:r>
                        <a:rPr lang="tr-TR" sz="1100" b="1" i="0" u="none" strike="noStrike">
                          <a:solidFill>
                            <a:srgbClr val="000000"/>
                          </a:solidFill>
                          <a:effectLst/>
                          <a:latin typeface="Times New Roman"/>
                        </a:rPr>
                        <a:t>/ ORAN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r>
              <a:tr h="232026">
                <a:tc>
                  <a:txBody>
                    <a:bodyPr/>
                    <a:lstStyle/>
                    <a:p>
                      <a:pPr algn="l" fontAlgn="b"/>
                      <a:r>
                        <a:rPr lang="tr-TR" sz="1100" b="0" i="0" u="none" strike="noStrike">
                          <a:solidFill>
                            <a:srgbClr val="000000"/>
                          </a:solidFill>
                          <a:effectLst/>
                          <a:latin typeface="Times New Roman"/>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r>
              <a:tr h="232026">
                <a:tc>
                  <a:txBody>
                    <a:bodyPr/>
                    <a:lstStyle/>
                    <a:p>
                      <a:pPr algn="r" fontAlgn="b"/>
                      <a:r>
                        <a:rPr lang="tr-TR" sz="1100" b="0" i="0" u="none" strike="noStrike">
                          <a:solidFill>
                            <a:srgbClr val="000000"/>
                          </a:solidFill>
                          <a:effectLst/>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tr-TR" sz="1100" b="0" i="0" u="none" strike="noStrike">
                          <a:solidFill>
                            <a:srgbClr val="000000"/>
                          </a:solidFill>
                          <a:effectLst/>
                          <a:latin typeface="Times New Roman"/>
                        </a:rPr>
                        <a:t>ELEKTRİK kwh BİRİM FİYATI (KDV DAHİL)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026">
                <a:tc>
                  <a:txBody>
                    <a:bodyPr/>
                    <a:lstStyle/>
                    <a:p>
                      <a:pPr algn="r" fontAlgn="b"/>
                      <a:r>
                        <a:rPr lang="tr-TR" sz="1100" b="0" i="0" u="none" strike="noStrike">
                          <a:solidFill>
                            <a:srgbClr val="000000"/>
                          </a:solidFill>
                          <a:effectLst/>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tr-TR" sz="1100" b="0" i="0" u="none" strike="noStrike">
                          <a:solidFill>
                            <a:srgbClr val="000000"/>
                          </a:solidFill>
                          <a:effectLst/>
                          <a:latin typeface="Times New Roman"/>
                        </a:rPr>
                        <a:t>2016 YILI İÇİN ÖNGÖRÜLEN Yİ - ÜFE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FFFFFF"/>
                          </a:solidFill>
                          <a:effectLst/>
                          <a:latin typeface="Times New Roman"/>
                        </a:rPr>
                        <a:t>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026">
                <a:tc>
                  <a:txBody>
                    <a:bodyPr/>
                    <a:lstStyle/>
                    <a:p>
                      <a:pPr algn="r" fontAlgn="b"/>
                      <a:r>
                        <a:rPr lang="tr-TR" sz="1100" b="0" i="0" u="none" strike="noStrike">
                          <a:solidFill>
                            <a:srgbClr val="000000"/>
                          </a:solidFill>
                          <a:effectLst/>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tr-TR" sz="1100" b="0" i="0" u="none" strike="noStrike">
                          <a:solidFill>
                            <a:srgbClr val="000000"/>
                          </a:solidFill>
                          <a:effectLst/>
                          <a:latin typeface="Times New Roman"/>
                        </a:rPr>
                        <a:t>ELEKTRİK kwh   BİRİM TEKLİF FİYATI (1 x 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026">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32026">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r>
              <a:tr h="232026">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32026">
                <a:tc gridSpan="9">
                  <a:txBody>
                    <a:bodyPr/>
                    <a:lstStyle/>
                    <a:p>
                      <a:pPr algn="ctr" fontAlgn="b"/>
                      <a:r>
                        <a:rPr lang="tr-TR" sz="1100" b="1" i="0" u="none" strike="noStrike">
                          <a:solidFill>
                            <a:srgbClr val="000000"/>
                          </a:solidFill>
                          <a:effectLst/>
                          <a:latin typeface="Times New Roman"/>
                        </a:rPr>
                        <a:t>HESAPLAMA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2026">
                <a:tc rowSpan="2" gridSpan="3">
                  <a:txBody>
                    <a:bodyPr/>
                    <a:lstStyle/>
                    <a:p>
                      <a:pPr algn="ctr" fontAlgn="b"/>
                      <a:r>
                        <a:rPr lang="tr-TR" sz="1100" b="1" i="0" u="none" strike="noStrike">
                          <a:solidFill>
                            <a:srgbClr val="000000"/>
                          </a:solidFill>
                          <a:effectLst/>
                          <a:latin typeface="Times New Roman"/>
                        </a:rPr>
                        <a:t>GİDER UNSURU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b"/>
                      <a:r>
                        <a:rPr lang="tr-TR" sz="1100" b="1" i="0" u="none" strike="noStrike">
                          <a:solidFill>
                            <a:srgbClr val="000000"/>
                          </a:solidFill>
                          <a:effectLst/>
                          <a:latin typeface="Times New Roman"/>
                        </a:rPr>
                        <a:t>BİRİMİ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YILLIK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effectLst/>
                          <a:latin typeface="Times New Roman"/>
                        </a:rPr>
                        <a:t>BİRİM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3">
                  <a:txBody>
                    <a:bodyPr/>
                    <a:lstStyle/>
                    <a:p>
                      <a:pPr algn="ctr" fontAlgn="b"/>
                      <a:r>
                        <a:rPr lang="tr-TR" sz="1100" b="1" i="0" u="none" strike="noStrike">
                          <a:solidFill>
                            <a:srgbClr val="000000"/>
                          </a:solidFill>
                          <a:effectLst/>
                          <a:latin typeface="Times New Roman"/>
                        </a:rPr>
                        <a:t>TUTAR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r>
              <a:tr h="232026">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l" fontAlgn="b"/>
                      <a:r>
                        <a:rPr lang="tr-TR" sz="1100" b="1" i="0" u="none" strike="noStrike">
                          <a:solidFill>
                            <a:srgbClr val="000000"/>
                          </a:solidFill>
                          <a:effectLst/>
                          <a:latin typeface="Times New Roman"/>
                        </a:rPr>
                        <a:t>TÜK.MİK.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FİYAT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232026">
                <a:tc gridSpan="3">
                  <a:txBody>
                    <a:bodyPr/>
                    <a:lstStyle/>
                    <a:p>
                      <a:pPr algn="ctr" fontAlgn="b"/>
                      <a:r>
                        <a:rPr lang="tr-TR" sz="1100" b="0" i="0" u="none" strike="noStrike">
                          <a:solidFill>
                            <a:srgbClr val="000000"/>
                          </a:solidFill>
                          <a:effectLst/>
                          <a:latin typeface="Times New Roman"/>
                        </a:rPr>
                        <a:t>ELEKTRİK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kwh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6.000.000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tr-TR" sz="1100" b="0" i="0" u="none" strike="noStrike">
                          <a:solidFill>
                            <a:srgbClr val="000000"/>
                          </a:solidFill>
                          <a:effectLst/>
                          <a:latin typeface="Times New Roman"/>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32026">
                <a:tc gridSpan="6">
                  <a:txBody>
                    <a:bodyPr/>
                    <a:lstStyle/>
                    <a:p>
                      <a:pPr algn="r" fontAlgn="b"/>
                      <a:r>
                        <a:rPr lang="tr-TR" sz="1100" b="1"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32026">
                <a:tc gridSpan="6">
                  <a:txBody>
                    <a:bodyPr/>
                    <a:lstStyle/>
                    <a:p>
                      <a:pPr algn="r" fontAlgn="b"/>
                      <a:r>
                        <a:rPr lang="tr-TR" sz="1100" b="1" i="0" u="none" strike="noStrike">
                          <a:solidFill>
                            <a:srgbClr val="000000"/>
                          </a:solidFill>
                          <a:effectLst/>
                          <a:latin typeface="Times New Roman"/>
                        </a:rPr>
                        <a:t>TOPLAM TEKLİF TUTARI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32026">
                <a:tc gridSpan="6">
                  <a:txBody>
                    <a:bodyPr/>
                    <a:lstStyle/>
                    <a:p>
                      <a:pPr algn="r" fontAlgn="b"/>
                      <a:r>
                        <a:rPr lang="tr-TR" sz="1100" b="1" i="0" u="none" strike="noStrike">
                          <a:solidFill>
                            <a:srgbClr val="000000"/>
                          </a:solidFill>
                          <a:effectLst/>
                          <a:latin typeface="Times New Roman"/>
                        </a:rPr>
                        <a:t>2017 Mali Yılı Teklif ( Hazine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32026">
                <a:tc gridSpan="6">
                  <a:txBody>
                    <a:bodyPr/>
                    <a:lstStyle/>
                    <a:p>
                      <a:pPr algn="r" fontAlgn="b"/>
                      <a:r>
                        <a:rPr lang="tr-TR" sz="1100" b="1" i="0" u="none" strike="noStrike">
                          <a:solidFill>
                            <a:srgbClr val="000000"/>
                          </a:solidFill>
                          <a:effectLst/>
                          <a:latin typeface="Times New Roman"/>
                        </a:rPr>
                        <a:t>2017 Mali Yılı Teklif ( Öz Gelir)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bl>
          </a:graphicData>
        </a:graphic>
      </p:graphicFrame>
      <p:sp>
        <p:nvSpPr>
          <p:cNvPr id="5" name="3 Metin kutusu"/>
          <p:cNvSpPr txBox="1"/>
          <p:nvPr/>
        </p:nvSpPr>
        <p:spPr>
          <a:xfrm>
            <a:off x="125041" y="124005"/>
            <a:ext cx="171065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Bütçe Fişleri:</a:t>
            </a:r>
            <a:endParaRPr lang="tr-TR" sz="2000" b="1" u="sng" dirty="0" smtClean="0">
              <a:solidFill>
                <a:schemeClr val="lt1"/>
              </a:solidFill>
            </a:endParaRPr>
          </a:p>
        </p:txBody>
      </p:sp>
    </p:spTree>
    <p:extLst>
      <p:ext uri="{BB962C8B-B14F-4D97-AF65-F5344CB8AC3E}">
        <p14:creationId xmlns:p14="http://schemas.microsoft.com/office/powerpoint/2010/main" val="2784166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050219915"/>
              </p:ext>
            </p:extLst>
          </p:nvPr>
        </p:nvGraphicFramePr>
        <p:xfrm>
          <a:off x="2051720" y="1412772"/>
          <a:ext cx="5040561" cy="4176468"/>
        </p:xfrm>
        <a:graphic>
          <a:graphicData uri="http://schemas.openxmlformats.org/drawingml/2006/table">
            <a:tbl>
              <a:tblPr/>
              <a:tblGrid>
                <a:gridCol w="407846"/>
                <a:gridCol w="209151"/>
                <a:gridCol w="878438"/>
                <a:gridCol w="637914"/>
                <a:gridCol w="1003929"/>
                <a:gridCol w="679743"/>
                <a:gridCol w="512423"/>
                <a:gridCol w="156865"/>
                <a:gridCol w="554252"/>
              </a:tblGrid>
              <a:tr h="232026">
                <a:tc gridSpan="9">
                  <a:txBody>
                    <a:bodyPr/>
                    <a:lstStyle/>
                    <a:p>
                      <a:pPr algn="ctr" fontAlgn="b"/>
                      <a:r>
                        <a:rPr lang="tr-TR" sz="1100" b="1" i="0" u="none" strike="noStrike" dirty="0">
                          <a:solidFill>
                            <a:srgbClr val="000000"/>
                          </a:solidFill>
                          <a:effectLst/>
                          <a:latin typeface="Times New Roman"/>
                        </a:rPr>
                        <a:t>SU GİDERLERİNE İLİŞKİN AÇIKLAMA </a:t>
                      </a:r>
                    </a:p>
                  </a:txBody>
                  <a:tcPr marL="9525" marR="9525" marT="9525" marB="0" anchor="b">
                    <a:lnL>
                      <a:noFill/>
                    </a:lnL>
                    <a:lnR>
                      <a:noFill/>
                    </a:lnR>
                    <a:lnT>
                      <a:noFill/>
                    </a:lnT>
                    <a:lnB>
                      <a:noFill/>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2026">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dirty="0">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32026">
                <a:tc>
                  <a:txBody>
                    <a:bodyPr/>
                    <a:lstStyle/>
                    <a:p>
                      <a:pPr algn="l" fontAlgn="b"/>
                      <a:r>
                        <a:rPr lang="tr-TR" sz="1100" b="0" i="0" u="none" strike="noStrike">
                          <a:solidFill>
                            <a:srgbClr val="000000"/>
                          </a:solidFill>
                          <a:effectLst/>
                          <a:latin typeface="Times New Roman"/>
                        </a:rPr>
                        <a:t>Sıra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6">
                  <a:txBody>
                    <a:bodyPr/>
                    <a:lstStyle/>
                    <a:p>
                      <a:pPr algn="ctr" fontAlgn="b"/>
                      <a:r>
                        <a:rPr lang="tr-TR" sz="1100" b="1" i="0" u="none" strike="noStrike">
                          <a:solidFill>
                            <a:srgbClr val="000000"/>
                          </a:solidFill>
                          <a:effectLst/>
                          <a:latin typeface="Times New Roman"/>
                        </a:rPr>
                        <a:t>AÇIKLAMA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ctr" fontAlgn="b"/>
                      <a:r>
                        <a:rPr lang="tr-TR" sz="1100" b="1" i="0" u="none" strike="noStrike">
                          <a:solidFill>
                            <a:srgbClr val="000000"/>
                          </a:solidFill>
                          <a:effectLst/>
                          <a:latin typeface="Times New Roman"/>
                        </a:rPr>
                        <a:t>TUTAR</a:t>
                      </a:r>
                      <a:br>
                        <a:rPr lang="tr-TR" sz="1100" b="1" i="0" u="none" strike="noStrike">
                          <a:solidFill>
                            <a:srgbClr val="000000"/>
                          </a:solidFill>
                          <a:effectLst/>
                          <a:latin typeface="Times New Roman"/>
                        </a:rPr>
                      </a:br>
                      <a:r>
                        <a:rPr lang="tr-TR" sz="1100" b="1" i="0" u="none" strike="noStrike">
                          <a:solidFill>
                            <a:srgbClr val="000000"/>
                          </a:solidFill>
                          <a:effectLst/>
                          <a:latin typeface="Times New Roman"/>
                        </a:rPr>
                        <a:t>/ ORAN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r>
              <a:tr h="232026">
                <a:tc>
                  <a:txBody>
                    <a:bodyPr/>
                    <a:lstStyle/>
                    <a:p>
                      <a:pPr algn="l" fontAlgn="b"/>
                      <a:r>
                        <a:rPr lang="tr-TR" sz="1100" b="0" i="0" u="none" strike="noStrike">
                          <a:solidFill>
                            <a:srgbClr val="000000"/>
                          </a:solidFill>
                          <a:effectLst/>
                          <a:latin typeface="Times New Roman"/>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r>
              <a:tr h="232026">
                <a:tc>
                  <a:txBody>
                    <a:bodyPr/>
                    <a:lstStyle/>
                    <a:p>
                      <a:pPr algn="r" fontAlgn="b"/>
                      <a:r>
                        <a:rPr lang="tr-TR" sz="1100" b="0" i="0" u="none" strike="noStrike">
                          <a:solidFill>
                            <a:srgbClr val="000000"/>
                          </a:solidFill>
                          <a:effectLst/>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tr-TR" sz="1100" b="0" i="0" u="none" strike="noStrike">
                          <a:solidFill>
                            <a:srgbClr val="000000"/>
                          </a:solidFill>
                          <a:effectLst/>
                          <a:latin typeface="Times New Roman"/>
                        </a:rPr>
                        <a:t>SU M³ BİRİM FİYATI (KDV DAHİL)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026">
                <a:tc>
                  <a:txBody>
                    <a:bodyPr/>
                    <a:lstStyle/>
                    <a:p>
                      <a:pPr algn="r" fontAlgn="b"/>
                      <a:r>
                        <a:rPr lang="tr-TR" sz="1100" b="0" i="0" u="none" strike="noStrike">
                          <a:solidFill>
                            <a:srgbClr val="000000"/>
                          </a:solidFill>
                          <a:effectLst/>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tr-TR" sz="1100" b="0" i="0" u="none" strike="noStrike">
                          <a:solidFill>
                            <a:srgbClr val="000000"/>
                          </a:solidFill>
                          <a:effectLst/>
                          <a:latin typeface="Times New Roman"/>
                        </a:rPr>
                        <a:t>2016 YILI İÇİN ÖNGÖRÜLEN Yİ - ÜFE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FFFFFF"/>
                          </a:solidFill>
                          <a:effectLst/>
                          <a:latin typeface="Times New Roman"/>
                        </a:rPr>
                        <a:t>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026">
                <a:tc>
                  <a:txBody>
                    <a:bodyPr/>
                    <a:lstStyle/>
                    <a:p>
                      <a:pPr algn="r" fontAlgn="b"/>
                      <a:r>
                        <a:rPr lang="tr-TR" sz="1100" b="0" i="0" u="none" strike="noStrike">
                          <a:solidFill>
                            <a:srgbClr val="000000"/>
                          </a:solidFill>
                          <a:effectLst/>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tr-TR" sz="1100" b="0" i="0" u="none" strike="noStrike">
                          <a:solidFill>
                            <a:srgbClr val="000000"/>
                          </a:solidFill>
                          <a:effectLst/>
                          <a:latin typeface="Times New Roman"/>
                        </a:rPr>
                        <a:t>SU  M³  BİRİM TEKLİF FİYATI (1 x 1,04)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026">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32026">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a:noFill/>
                    </a:lnB>
                  </a:tcPr>
                </a:tc>
              </a:tr>
              <a:tr h="232026">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32026">
                <a:tc gridSpan="9">
                  <a:txBody>
                    <a:bodyPr/>
                    <a:lstStyle/>
                    <a:p>
                      <a:pPr algn="ctr" fontAlgn="b"/>
                      <a:r>
                        <a:rPr lang="tr-TR" sz="1100" b="1" i="0" u="none" strike="noStrike">
                          <a:solidFill>
                            <a:srgbClr val="000000"/>
                          </a:solidFill>
                          <a:effectLst/>
                          <a:latin typeface="Times New Roman"/>
                        </a:rPr>
                        <a:t>HESAPLAMA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2026">
                <a:tc rowSpan="2" gridSpan="3">
                  <a:txBody>
                    <a:bodyPr/>
                    <a:lstStyle/>
                    <a:p>
                      <a:pPr algn="ctr" fontAlgn="b"/>
                      <a:r>
                        <a:rPr lang="tr-TR" sz="1100" b="1" i="0" u="none" strike="noStrike">
                          <a:solidFill>
                            <a:srgbClr val="000000"/>
                          </a:solidFill>
                          <a:effectLst/>
                          <a:latin typeface="Times New Roman"/>
                        </a:rPr>
                        <a:t>GİDER UNSURU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b"/>
                      <a:r>
                        <a:rPr lang="tr-TR" sz="1100" b="1" i="0" u="none" strike="noStrike">
                          <a:solidFill>
                            <a:srgbClr val="000000"/>
                          </a:solidFill>
                          <a:effectLst/>
                          <a:latin typeface="Times New Roman"/>
                        </a:rPr>
                        <a:t>BİRİMİ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YILLIK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effectLst/>
                          <a:latin typeface="Times New Roman"/>
                        </a:rPr>
                        <a:t>BİRİM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3">
                  <a:txBody>
                    <a:bodyPr/>
                    <a:lstStyle/>
                    <a:p>
                      <a:pPr algn="ctr" fontAlgn="b"/>
                      <a:r>
                        <a:rPr lang="tr-TR" sz="1100" b="1" i="0" u="none" strike="noStrike">
                          <a:solidFill>
                            <a:srgbClr val="000000"/>
                          </a:solidFill>
                          <a:effectLst/>
                          <a:latin typeface="Times New Roman"/>
                        </a:rPr>
                        <a:t>TUTAR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r>
              <a:tr h="232026">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l" fontAlgn="b"/>
                      <a:r>
                        <a:rPr lang="tr-TR" sz="1100" b="1" i="0" u="none" strike="noStrike">
                          <a:solidFill>
                            <a:srgbClr val="000000"/>
                          </a:solidFill>
                          <a:effectLst/>
                          <a:latin typeface="Times New Roman"/>
                        </a:rPr>
                        <a:t>TÜK.MİK.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Times New Roman"/>
                        </a:rPr>
                        <a:t>FİYAT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232026">
                <a:tc gridSpan="3">
                  <a:txBody>
                    <a:bodyPr/>
                    <a:lstStyle/>
                    <a:p>
                      <a:pPr algn="ctr" fontAlgn="b"/>
                      <a:r>
                        <a:rPr lang="tr-TR" sz="1100" b="0" i="0" u="none" strike="noStrike">
                          <a:solidFill>
                            <a:srgbClr val="000000"/>
                          </a:solidFill>
                          <a:effectLst/>
                          <a:latin typeface="Times New Roman"/>
                        </a:rPr>
                        <a:t>SU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solidFill>
                            <a:srgbClr val="000000"/>
                          </a:solidFill>
                          <a:effectLst/>
                          <a:latin typeface="Times New Roman"/>
                        </a:rPr>
                        <a:t>M³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6.000.000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Times New Roman"/>
                        </a:rPr>
                        <a:t>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tr-TR" sz="1100" b="0" i="0" u="none" strike="noStrike">
                          <a:solidFill>
                            <a:srgbClr val="000000"/>
                          </a:solidFill>
                          <a:effectLst/>
                          <a:latin typeface="Times New Roman"/>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32026">
                <a:tc gridSpan="6">
                  <a:txBody>
                    <a:bodyPr/>
                    <a:lstStyle/>
                    <a:p>
                      <a:pPr algn="r" fontAlgn="b"/>
                      <a:r>
                        <a:rPr lang="tr-TR" sz="1100" b="1"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32026">
                <a:tc gridSpan="6">
                  <a:txBody>
                    <a:bodyPr/>
                    <a:lstStyle/>
                    <a:p>
                      <a:pPr algn="r" fontAlgn="b"/>
                      <a:r>
                        <a:rPr lang="tr-TR" sz="1100" b="1" i="0" u="none" strike="noStrike">
                          <a:solidFill>
                            <a:srgbClr val="000000"/>
                          </a:solidFill>
                          <a:effectLst/>
                          <a:latin typeface="Times New Roman"/>
                        </a:rPr>
                        <a:t>TOPLAM TEKLİF TUTARI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32026">
                <a:tc gridSpan="6">
                  <a:txBody>
                    <a:bodyPr/>
                    <a:lstStyle/>
                    <a:p>
                      <a:pPr algn="r" fontAlgn="b"/>
                      <a:r>
                        <a:rPr lang="tr-TR" sz="1100" b="1" i="0" u="none" strike="noStrike">
                          <a:solidFill>
                            <a:srgbClr val="000000"/>
                          </a:solidFill>
                          <a:effectLst/>
                          <a:latin typeface="Times New Roman"/>
                        </a:rPr>
                        <a:t>2017 Mali Yılı Teklif ( Hazine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32026">
                <a:tc gridSpan="6">
                  <a:txBody>
                    <a:bodyPr/>
                    <a:lstStyle/>
                    <a:p>
                      <a:pPr algn="r" fontAlgn="b"/>
                      <a:r>
                        <a:rPr lang="tr-TR" sz="1100" b="1" i="0" u="none" strike="noStrike" dirty="0">
                          <a:solidFill>
                            <a:srgbClr val="000000"/>
                          </a:solidFill>
                          <a:effectLst/>
                          <a:latin typeface="Times New Roman"/>
                        </a:rPr>
                        <a:t>2017 Mali Yılı Teklif ( Öz Gelir)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1100" b="0"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bl>
          </a:graphicData>
        </a:graphic>
      </p:graphicFrame>
      <p:sp>
        <p:nvSpPr>
          <p:cNvPr id="5" name="3 Metin kutusu"/>
          <p:cNvSpPr txBox="1"/>
          <p:nvPr/>
        </p:nvSpPr>
        <p:spPr>
          <a:xfrm>
            <a:off x="125041" y="124005"/>
            <a:ext cx="171065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Bütçe Fişleri:</a:t>
            </a:r>
            <a:endParaRPr lang="tr-TR" sz="2000" b="1" u="sng" dirty="0" smtClean="0">
              <a:solidFill>
                <a:schemeClr val="lt1"/>
              </a:solidFill>
            </a:endParaRPr>
          </a:p>
        </p:txBody>
      </p:sp>
    </p:spTree>
    <p:extLst>
      <p:ext uri="{BB962C8B-B14F-4D97-AF65-F5344CB8AC3E}">
        <p14:creationId xmlns:p14="http://schemas.microsoft.com/office/powerpoint/2010/main" val="497857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14282" y="214290"/>
            <a:ext cx="8643998" cy="80021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BİRİMLERİN DOLDURMASI GEREKEN FORMLAR:</a:t>
            </a:r>
          </a:p>
          <a:p>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Metin kutusu"/>
          <p:cNvSpPr txBox="1"/>
          <p:nvPr/>
        </p:nvSpPr>
        <p:spPr>
          <a:xfrm>
            <a:off x="285720" y="1071546"/>
            <a:ext cx="8572560" cy="923330"/>
          </a:xfrm>
          <a:prstGeom prst="rect">
            <a:avLst/>
          </a:prstGeom>
          <a:noFill/>
        </p:spPr>
        <p:txBody>
          <a:bodyPr wrap="square" rtlCol="0">
            <a:spAutoFit/>
          </a:bodyPr>
          <a:lstStyle/>
          <a:p>
            <a:r>
              <a:rPr lang="tr-TR" dirty="0" smtClean="0"/>
              <a:t>Bu bölümde birimlerin doldurması gereken formlar, izlenmesi gereken adımlar ve formları doldururken dikkat edilmesi gereken hususlar belirtilmiştir.</a:t>
            </a:r>
          </a:p>
          <a:p>
            <a:endParaRPr lang="tr-TR" dirty="0"/>
          </a:p>
        </p:txBody>
      </p:sp>
      <p:sp>
        <p:nvSpPr>
          <p:cNvPr id="12" name="11 Metin kutusu"/>
          <p:cNvSpPr txBox="1"/>
          <p:nvPr/>
        </p:nvSpPr>
        <p:spPr>
          <a:xfrm>
            <a:off x="357158" y="2000240"/>
            <a:ext cx="4286280" cy="461665"/>
          </a:xfrm>
          <a:prstGeom prst="rect">
            <a:avLst/>
          </a:prstGeom>
          <a:noFill/>
        </p:spPr>
        <p:txBody>
          <a:bodyPr wrap="square" rtlCol="0">
            <a:spAutoFit/>
          </a:bodyPr>
          <a:lstStyle/>
          <a:p>
            <a:r>
              <a:rPr lang="tr-TR" sz="2400" b="1" dirty="0" smtClean="0"/>
              <a:t>UYGULANACAK ADIMLAR:</a:t>
            </a:r>
            <a:endParaRPr lang="tr-TR" sz="2400" b="1" dirty="0"/>
          </a:p>
        </p:txBody>
      </p:sp>
      <p:sp>
        <p:nvSpPr>
          <p:cNvPr id="17" name="16 Metin kutusu"/>
          <p:cNvSpPr txBox="1"/>
          <p:nvPr/>
        </p:nvSpPr>
        <p:spPr>
          <a:xfrm>
            <a:off x="3635896" y="2699628"/>
            <a:ext cx="158417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dirty="0" smtClean="0"/>
              <a:t>E-BÜTÇE</a:t>
            </a:r>
            <a:endParaRPr lang="tr-TR" dirty="0"/>
          </a:p>
        </p:txBody>
      </p:sp>
      <p:cxnSp>
        <p:nvCxnSpPr>
          <p:cNvPr id="19" name="18 Düz Ok Bağlayıcısı"/>
          <p:cNvCxnSpPr/>
          <p:nvPr/>
        </p:nvCxnSpPr>
        <p:spPr>
          <a:xfrm>
            <a:off x="4427984" y="3140968"/>
            <a:ext cx="5130" cy="5667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20 Metin kutusu"/>
          <p:cNvSpPr txBox="1"/>
          <p:nvPr/>
        </p:nvSpPr>
        <p:spPr>
          <a:xfrm>
            <a:off x="2699792" y="3717032"/>
            <a:ext cx="3456384"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b="1" dirty="0" smtClean="0"/>
              <a:t>Üniversiteler Bütçe Hazırlık</a:t>
            </a:r>
            <a:endParaRPr lang="tr-TR" sz="2000" b="1" dirty="0"/>
          </a:p>
        </p:txBody>
      </p:sp>
      <p:cxnSp>
        <p:nvCxnSpPr>
          <p:cNvPr id="22" name="21 Düz Ok Bağlayıcısı"/>
          <p:cNvCxnSpPr/>
          <p:nvPr/>
        </p:nvCxnSpPr>
        <p:spPr>
          <a:xfrm>
            <a:off x="4427984" y="4149080"/>
            <a:ext cx="0" cy="561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22 Metin kutusu"/>
          <p:cNvSpPr txBox="1"/>
          <p:nvPr/>
        </p:nvSpPr>
        <p:spPr>
          <a:xfrm>
            <a:off x="3203848" y="4757082"/>
            <a:ext cx="2448272"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b="1" dirty="0" smtClean="0"/>
              <a:t>Birim Düzeyinde </a:t>
            </a:r>
            <a:endParaRPr lang="tr-TR" sz="2000" b="1" dirty="0"/>
          </a:p>
        </p:txBody>
      </p:sp>
      <p:cxnSp>
        <p:nvCxnSpPr>
          <p:cNvPr id="24" name="23 Düz Ok Bağlayıcısı"/>
          <p:cNvCxnSpPr/>
          <p:nvPr/>
        </p:nvCxnSpPr>
        <p:spPr>
          <a:xfrm>
            <a:off x="4427984" y="5157192"/>
            <a:ext cx="0" cy="561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24 Metin kutusu"/>
          <p:cNvSpPr txBox="1"/>
          <p:nvPr/>
        </p:nvSpPr>
        <p:spPr>
          <a:xfrm>
            <a:off x="3635896" y="5733256"/>
            <a:ext cx="1583606"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b="1" dirty="0" smtClean="0"/>
              <a:t>Ek Formlar</a:t>
            </a:r>
            <a:endParaRPr lang="tr-TR" sz="2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269538586"/>
              </p:ext>
            </p:extLst>
          </p:nvPr>
        </p:nvGraphicFramePr>
        <p:xfrm>
          <a:off x="1619672" y="1196752"/>
          <a:ext cx="5328591" cy="4032444"/>
        </p:xfrm>
        <a:graphic>
          <a:graphicData uri="http://schemas.openxmlformats.org/drawingml/2006/table">
            <a:tbl>
              <a:tblPr/>
              <a:tblGrid>
                <a:gridCol w="1613503"/>
                <a:gridCol w="1226261"/>
                <a:gridCol w="1193992"/>
                <a:gridCol w="1294835"/>
              </a:tblGrid>
              <a:tr h="233765">
                <a:tc gridSpan="4">
                  <a:txBody>
                    <a:bodyPr/>
                    <a:lstStyle/>
                    <a:p>
                      <a:pPr algn="ctr" fontAlgn="b"/>
                      <a:r>
                        <a:rPr lang="tr-TR" sz="1100" b="1" i="0" u="none" strike="noStrike">
                          <a:solidFill>
                            <a:srgbClr val="000000"/>
                          </a:solidFill>
                          <a:effectLst/>
                          <a:latin typeface="Times New Roman"/>
                        </a:rPr>
                        <a:t>AKARYAKIT VE YAĞ ALIMLARINA İLİŞKİN AÇIKLAMA </a:t>
                      </a:r>
                    </a:p>
                  </a:txBody>
                  <a:tcPr marL="9525" marR="9525" marT="9525" marB="0" anchor="b">
                    <a:lnL>
                      <a:noFill/>
                    </a:lnL>
                    <a:lnR>
                      <a:noFill/>
                    </a:lnR>
                    <a:lnT>
                      <a:noFill/>
                    </a:lnT>
                    <a:lnB>
                      <a:noFill/>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409089">
                <a:tc gridSpan="4">
                  <a:txBody>
                    <a:bodyPr/>
                    <a:lstStyle/>
                    <a:p>
                      <a:pPr algn="ctr" fontAlgn="b"/>
                      <a:r>
                        <a:rPr lang="tr-TR" sz="2000" b="0" i="0" u="none" strike="noStrike">
                          <a:solidFill>
                            <a:srgbClr val="FF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420777">
                <a:tc>
                  <a:txBody>
                    <a:bodyPr/>
                    <a:lstStyle/>
                    <a:p>
                      <a:pPr algn="l" fontAlgn="b"/>
                      <a:r>
                        <a:rPr lang="tr-TR" sz="1000" b="1" i="0" u="none" strike="noStrike">
                          <a:solidFill>
                            <a:srgbClr val="000000"/>
                          </a:solidFill>
                          <a:effectLst/>
                          <a:latin typeface="Arial TUR"/>
                        </a:rPr>
                        <a:t>Grup No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fontAlgn="b"/>
                      <a:r>
                        <a:rPr lang="tr-TR" sz="1000" b="1" i="0" u="none" strike="noStrike">
                          <a:solidFill>
                            <a:srgbClr val="000000"/>
                          </a:solidFill>
                          <a:effectLst/>
                          <a:latin typeface="Arial TUR"/>
                        </a:rPr>
                        <a:t>Taşıt Sayısı</a:t>
                      </a:r>
                    </a:p>
                  </a:txBody>
                  <a:tcPr marL="9525" marR="9525" marT="9525"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fontAlgn="b"/>
                      <a:r>
                        <a:rPr lang="tr-TR" sz="1000" b="1" i="0" u="none" strike="noStrike">
                          <a:solidFill>
                            <a:srgbClr val="000000"/>
                          </a:solidFill>
                          <a:effectLst/>
                          <a:latin typeface="Arial TUR"/>
                        </a:rPr>
                        <a:t>İşletme Maliyeti</a:t>
                      </a:r>
                    </a:p>
                  </a:txBody>
                  <a:tcPr marL="9525" marR="9525" marT="9525"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effectLst/>
                          <a:latin typeface="Arial TUR"/>
                        </a:rPr>
                        <a:t>Tutar</a:t>
                      </a:r>
                    </a:p>
                  </a:txBody>
                  <a:tcPr marL="9525" marR="9525" marT="9525" marB="0" anchor="b">
                    <a:lnL w="12700" cap="flat" cmpd="sng" algn="ctr">
                      <a:solidFill>
                        <a:srgbClr val="000000"/>
                      </a:solidFill>
                      <a:prstDash val="dash"/>
                      <a:round/>
                      <a:headEnd type="none" w="med" len="med"/>
                      <a:tailEnd type="none" w="med" len="med"/>
                    </a:lnL>
                    <a:lnR w="12700" cap="flat" cmpd="sng" algn="ctr">
                      <a:solidFill>
                        <a:srgbClr val="999999"/>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245453">
                <a:tc>
                  <a:txBody>
                    <a:bodyPr/>
                    <a:lstStyle/>
                    <a:p>
                      <a:pPr algn="l" fontAlgn="b"/>
                      <a:r>
                        <a:rPr lang="tr-TR" sz="1000" b="0" i="0" u="none" strike="noStrike">
                          <a:solidFill>
                            <a:srgbClr val="000000"/>
                          </a:solidFill>
                          <a:effectLst/>
                          <a:latin typeface="Arial TUR"/>
                        </a:rPr>
                        <a:t>II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000" b="0" i="0" u="none" strike="noStrike">
                          <a:solidFill>
                            <a:srgbClr val="000000"/>
                          </a:solidFill>
                          <a:effectLst/>
                          <a:latin typeface="Arial TUR"/>
                        </a:rPr>
                        <a:t> </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100" b="0" i="0" u="none" strike="noStrike">
                          <a:solidFill>
                            <a:srgbClr val="000000"/>
                          </a:solidFill>
                          <a:effectLst/>
                          <a:latin typeface="Calibri"/>
                        </a:rPr>
                        <a:t>2.925</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000" b="0" i="0" u="none" strike="noStrike">
                          <a:solidFill>
                            <a:srgbClr val="000000"/>
                          </a:solidFill>
                          <a:effectLst/>
                          <a:latin typeface="Arial TUR"/>
                        </a:rPr>
                        <a:t>0</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999999"/>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Dot"/>
                      <a:round/>
                      <a:headEnd type="none" w="med" len="med"/>
                      <a:tailEnd type="none" w="med" len="med"/>
                    </a:lnB>
                  </a:tcPr>
                </a:tc>
              </a:tr>
              <a:tr h="245453">
                <a:tc>
                  <a:txBody>
                    <a:bodyPr/>
                    <a:lstStyle/>
                    <a:p>
                      <a:pPr algn="l" fontAlgn="b"/>
                      <a:r>
                        <a:rPr lang="tr-TR" sz="1000" b="0" i="0" u="none" strike="noStrike">
                          <a:solidFill>
                            <a:srgbClr val="000000"/>
                          </a:solidFill>
                          <a:effectLst/>
                          <a:latin typeface="Arial TUR"/>
                        </a:rPr>
                        <a:t>III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000" b="0" i="0" u="none" strike="noStrike">
                          <a:solidFill>
                            <a:srgbClr val="000000"/>
                          </a:solidFill>
                          <a:effectLst/>
                          <a:latin typeface="Arial TUR"/>
                        </a:rPr>
                        <a:t> </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100" b="0" i="0" u="none" strike="noStrike">
                          <a:solidFill>
                            <a:srgbClr val="000000"/>
                          </a:solidFill>
                          <a:effectLst/>
                          <a:latin typeface="Calibri"/>
                        </a:rPr>
                        <a:t>2.098</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000" b="0" i="0" u="none" strike="noStrike">
                          <a:solidFill>
                            <a:srgbClr val="000000"/>
                          </a:solidFill>
                          <a:effectLst/>
                          <a:latin typeface="Arial TUR"/>
                        </a:rPr>
                        <a:t>0</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999999"/>
                      </a:solidFill>
                      <a:prstDash val="dash"/>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r>
              <a:tr h="245453">
                <a:tc>
                  <a:txBody>
                    <a:bodyPr/>
                    <a:lstStyle/>
                    <a:p>
                      <a:pPr algn="l" fontAlgn="b"/>
                      <a:r>
                        <a:rPr lang="tr-TR" sz="1000" b="0" i="0" u="none" strike="noStrike">
                          <a:solidFill>
                            <a:srgbClr val="000000"/>
                          </a:solidFill>
                          <a:effectLst/>
                          <a:latin typeface="Arial TUR"/>
                        </a:rPr>
                        <a:t>IV</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000" b="0" i="0" u="none" strike="noStrike">
                          <a:solidFill>
                            <a:srgbClr val="000000"/>
                          </a:solidFill>
                          <a:effectLst/>
                          <a:latin typeface="Arial TUR"/>
                        </a:rPr>
                        <a:t> </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100" b="0" i="0" u="none" strike="noStrike">
                          <a:solidFill>
                            <a:srgbClr val="000000"/>
                          </a:solidFill>
                          <a:effectLst/>
                          <a:latin typeface="Calibri"/>
                        </a:rPr>
                        <a:t>2.511</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000" b="0" i="0" u="none" strike="noStrike">
                          <a:solidFill>
                            <a:srgbClr val="000000"/>
                          </a:solidFill>
                          <a:effectLst/>
                          <a:latin typeface="Arial TUR"/>
                        </a:rPr>
                        <a:t>0</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999999"/>
                      </a:solidFill>
                      <a:prstDash val="dash"/>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r>
              <a:tr h="245453">
                <a:tc>
                  <a:txBody>
                    <a:bodyPr/>
                    <a:lstStyle/>
                    <a:p>
                      <a:pPr algn="l" fontAlgn="b"/>
                      <a:r>
                        <a:rPr lang="tr-TR" sz="1000" b="0" i="0" u="none" strike="noStrike">
                          <a:solidFill>
                            <a:srgbClr val="000000"/>
                          </a:solidFill>
                          <a:effectLst/>
                          <a:latin typeface="Arial TUR"/>
                        </a:rPr>
                        <a:t>V</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000" b="0" i="0" u="none" strike="noStrike">
                          <a:solidFill>
                            <a:srgbClr val="000000"/>
                          </a:solidFill>
                          <a:effectLst/>
                          <a:latin typeface="Arial TUR"/>
                        </a:rPr>
                        <a:t> </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100" b="0" i="0" u="none" strike="noStrike">
                          <a:solidFill>
                            <a:srgbClr val="000000"/>
                          </a:solidFill>
                          <a:effectLst/>
                          <a:latin typeface="Calibri"/>
                        </a:rPr>
                        <a:t>2.925</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000" b="0" i="0" u="none" strike="noStrike">
                          <a:solidFill>
                            <a:srgbClr val="000000"/>
                          </a:solidFill>
                          <a:effectLst/>
                          <a:latin typeface="Arial TUR"/>
                        </a:rPr>
                        <a:t>0</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999999"/>
                      </a:solidFill>
                      <a:prstDash val="dash"/>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r>
              <a:tr h="245453">
                <a:tc>
                  <a:txBody>
                    <a:bodyPr/>
                    <a:lstStyle/>
                    <a:p>
                      <a:pPr algn="l" fontAlgn="b"/>
                      <a:r>
                        <a:rPr lang="tr-TR" sz="1000" b="0" i="0" u="none" strike="noStrike">
                          <a:solidFill>
                            <a:srgbClr val="000000"/>
                          </a:solidFill>
                          <a:effectLst/>
                          <a:latin typeface="Arial TUR"/>
                        </a:rPr>
                        <a:t>VI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000" b="0" i="0" u="none" strike="noStrike">
                          <a:solidFill>
                            <a:srgbClr val="000000"/>
                          </a:solidFill>
                          <a:effectLst/>
                          <a:latin typeface="Arial TUR"/>
                        </a:rPr>
                        <a:t> </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100" b="0" i="0" u="none" strike="noStrike">
                          <a:solidFill>
                            <a:srgbClr val="000000"/>
                          </a:solidFill>
                          <a:effectLst/>
                          <a:latin typeface="Calibri"/>
                        </a:rPr>
                        <a:t>3.574</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c>
                  <a:txBody>
                    <a:bodyPr/>
                    <a:lstStyle/>
                    <a:p>
                      <a:pPr algn="l" fontAlgn="b"/>
                      <a:r>
                        <a:rPr lang="tr-TR" sz="1000" b="0" i="0" u="none" strike="noStrike">
                          <a:solidFill>
                            <a:srgbClr val="000000"/>
                          </a:solidFill>
                          <a:effectLst/>
                          <a:latin typeface="Arial TUR"/>
                        </a:rPr>
                        <a:t>0</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999999"/>
                      </a:solidFill>
                      <a:prstDash val="dash"/>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tcPr>
                </a:tc>
              </a:tr>
              <a:tr h="514283">
                <a:tc>
                  <a:txBody>
                    <a:bodyPr/>
                    <a:lstStyle/>
                    <a:p>
                      <a:pPr algn="l" fontAlgn="b"/>
                      <a:r>
                        <a:rPr lang="tr-TR" sz="1000" b="0" i="0" u="none" strike="noStrike">
                          <a:solidFill>
                            <a:srgbClr val="000000"/>
                          </a:solidFill>
                          <a:effectLst/>
                          <a:latin typeface="Arial TUR"/>
                        </a:rPr>
                        <a:t>VII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Arial TUR"/>
                        </a:rPr>
                        <a:t> </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a:rPr>
                        <a:t>1.297</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fontAlgn="b"/>
                      <a:r>
                        <a:rPr lang="tr-TR" sz="1000" b="0" i="0" u="none" strike="noStrike">
                          <a:solidFill>
                            <a:srgbClr val="000000"/>
                          </a:solidFill>
                          <a:effectLst/>
                          <a:latin typeface="Arial TUR"/>
                        </a:rPr>
                        <a:t>0</a:t>
                      </a:r>
                    </a:p>
                  </a:txBody>
                  <a:tcPr marL="9525" marR="9525" marT="9525" marB="0" anchor="b">
                    <a:lnL w="12700" cap="flat" cmpd="sng" algn="ctr">
                      <a:solidFill>
                        <a:srgbClr val="000000"/>
                      </a:solidFill>
                      <a:prstDash val="dashDot"/>
                      <a:round/>
                      <a:headEnd type="none" w="med" len="med"/>
                      <a:tailEnd type="none" w="med" len="med"/>
                    </a:lnL>
                    <a:lnR w="12700" cap="flat" cmpd="sng" algn="ctr">
                      <a:solidFill>
                        <a:srgbClr val="999999"/>
                      </a:solidFill>
                      <a:prstDash val="dash"/>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
                      <a:round/>
                      <a:headEnd type="none" w="med" len="med"/>
                      <a:tailEnd type="none" w="med" len="med"/>
                    </a:lnB>
                  </a:tcPr>
                </a:tc>
              </a:tr>
              <a:tr h="245453">
                <a:tc gridSpan="2">
                  <a:txBody>
                    <a:bodyPr/>
                    <a:lstStyle/>
                    <a:p>
                      <a:pPr algn="l" fontAlgn="b"/>
                      <a:r>
                        <a:rPr lang="tr-TR" sz="1000" b="0" i="0" u="none" strike="noStrike">
                          <a:solidFill>
                            <a:srgbClr val="000000"/>
                          </a:solidFill>
                          <a:effectLst/>
                          <a:latin typeface="Arial TUR"/>
                        </a:rPr>
                        <a:t>Eğitim Birimleri jenatörleri için akaryakıt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tr-TR"/>
                    </a:p>
                  </a:txBody>
                  <a:tcPr/>
                </a:tc>
                <a:tc>
                  <a:txBody>
                    <a:bodyPr/>
                    <a:lstStyle/>
                    <a:p>
                      <a:pPr algn="l" fontAlgn="b"/>
                      <a:r>
                        <a:rPr lang="tr-TR" sz="1000" b="0" i="0" u="none" strike="noStrike">
                          <a:solidFill>
                            <a:srgbClr val="000000"/>
                          </a:solidFill>
                          <a:effectLst/>
                          <a:latin typeface="Arial TUR"/>
                        </a:rPr>
                        <a:t> </a:t>
                      </a:r>
                    </a:p>
                  </a:txBody>
                  <a:tcPr marL="9525" marR="9525" marT="9525"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fontAlgn="b"/>
                      <a:r>
                        <a:rPr lang="tr-TR" sz="1000" b="0" i="0" u="none" strike="noStrike">
                          <a:solidFill>
                            <a:srgbClr val="000000"/>
                          </a:solidFill>
                          <a:effectLst/>
                          <a:latin typeface="Arial TUR"/>
                        </a:rPr>
                        <a:t> </a:t>
                      </a:r>
                    </a:p>
                  </a:txBody>
                  <a:tcPr marL="9525" marR="9525" marT="9525" marB="0" anchor="b">
                    <a:lnL w="12700" cap="flat" cmpd="sng" algn="ctr">
                      <a:solidFill>
                        <a:srgbClr val="000000"/>
                      </a:solidFill>
                      <a:prstDash val="dash"/>
                      <a:round/>
                      <a:headEnd type="none" w="med" len="med"/>
                      <a:tailEnd type="none" w="med" len="med"/>
                    </a:lnL>
                    <a:lnR w="12700" cap="flat" cmpd="sng" algn="ctr">
                      <a:solidFill>
                        <a:srgbClr val="999999"/>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245453">
                <a:tc>
                  <a:txBody>
                    <a:bodyPr/>
                    <a:lstStyle/>
                    <a:p>
                      <a:pPr algn="l" fontAlgn="b"/>
                      <a:r>
                        <a:rPr lang="tr-TR" sz="1000" b="0" i="0" u="none" strike="noStrike">
                          <a:solidFill>
                            <a:srgbClr val="000000"/>
                          </a:solidFill>
                          <a:effectLst/>
                          <a:latin typeface="Arial TUR"/>
                        </a:rPr>
                        <a:t>TOPLAM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ECE9D8"/>
                      </a:solidFill>
                      <a:prstDash val="dash"/>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Arial TUR"/>
                        </a:rPr>
                        <a:t> </a:t>
                      </a:r>
                    </a:p>
                  </a:txBody>
                  <a:tcPr marL="9525" marR="9525" marT="9525" marB="0" anchor="b">
                    <a:lnL w="12700" cap="flat" cmpd="sng" algn="ctr">
                      <a:solidFill>
                        <a:srgbClr val="ECE9D8"/>
                      </a:solidFill>
                      <a:prstDash val="dash"/>
                      <a:round/>
                      <a:headEnd type="none" w="med" len="med"/>
                      <a:tailEnd type="none" w="med" len="med"/>
                    </a:lnL>
                    <a:lnR w="12700" cap="flat" cmpd="sng" algn="ctr">
                      <a:solidFill>
                        <a:srgbClr val="ECE9D8"/>
                      </a:solidFill>
                      <a:prstDash val="dash"/>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Arial TUR"/>
                        </a:rPr>
                        <a:t> </a:t>
                      </a:r>
                    </a:p>
                  </a:txBody>
                  <a:tcPr marL="9525" marR="9525" marT="9525" marB="0" anchor="b">
                    <a:lnL w="12700" cap="flat" cmpd="sng" algn="ctr">
                      <a:solidFill>
                        <a:srgbClr val="ECE9D8"/>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fontAlgn="b"/>
                      <a:r>
                        <a:rPr lang="tr-TR" sz="1000" b="0" i="0" u="none" strike="noStrike">
                          <a:solidFill>
                            <a:srgbClr val="000000"/>
                          </a:solidFill>
                          <a:effectLst/>
                          <a:latin typeface="Arial TUR"/>
                        </a:rPr>
                        <a:t> </a:t>
                      </a:r>
                    </a:p>
                  </a:txBody>
                  <a:tcPr marL="9525" marR="9525" marT="9525" marB="0" anchor="b">
                    <a:lnL w="12700" cap="flat" cmpd="sng" algn="ctr">
                      <a:solidFill>
                        <a:srgbClr val="000000"/>
                      </a:solidFill>
                      <a:prstDash val="dash"/>
                      <a:round/>
                      <a:headEnd type="none" w="med" len="med"/>
                      <a:tailEnd type="none" w="med" len="med"/>
                    </a:lnL>
                    <a:lnR w="12700" cap="flat" cmpd="sng" algn="ctr">
                      <a:solidFill>
                        <a:srgbClr val="999999"/>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ECE9D8"/>
                      </a:solidFill>
                      <a:prstDash val="dash"/>
                      <a:round/>
                      <a:headEnd type="none" w="med" len="med"/>
                      <a:tailEnd type="none" w="med" len="med"/>
                    </a:lnB>
                  </a:tcPr>
                </a:tc>
              </a:tr>
              <a:tr h="245453">
                <a:tc gridSpan="2">
                  <a:txBody>
                    <a:bodyPr/>
                    <a:lstStyle/>
                    <a:p>
                      <a:pPr algn="l" fontAlgn="b"/>
                      <a:r>
                        <a:rPr lang="tr-TR" sz="1000" b="1" i="0" u="none" strike="noStrike">
                          <a:solidFill>
                            <a:srgbClr val="FF0000"/>
                          </a:solidFill>
                          <a:effectLst/>
                          <a:latin typeface="Arial TUR"/>
                        </a:rPr>
                        <a:t>2017 TEKLİF (Hazine)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ECE9D8"/>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000" b="1" i="0" u="none" strike="noStrike">
                          <a:solidFill>
                            <a:srgbClr val="FF0000"/>
                          </a:solidFill>
                          <a:effectLst/>
                          <a:latin typeface="Arial TUR"/>
                        </a:rPr>
                        <a:t> </a:t>
                      </a:r>
                    </a:p>
                  </a:txBody>
                  <a:tcPr marL="9525" marR="9525" marT="9525" marB="0" anchor="b">
                    <a:lnL w="12700" cap="flat" cmpd="sng" algn="ctr">
                      <a:solidFill>
                        <a:srgbClr val="ECE9D8"/>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FF0000"/>
                          </a:solidFill>
                          <a:effectLst/>
                          <a:latin typeface="Arial TUR"/>
                        </a:rPr>
                        <a:t> </a:t>
                      </a:r>
                    </a:p>
                  </a:txBody>
                  <a:tcPr marL="9525" marR="9525" marT="9525" marB="0" anchor="b">
                    <a:lnL w="12700" cap="flat" cmpd="sng" algn="ctr">
                      <a:solidFill>
                        <a:srgbClr val="000000"/>
                      </a:solidFill>
                      <a:prstDash val="dash"/>
                      <a:round/>
                      <a:headEnd type="none" w="med" len="med"/>
                      <a:tailEnd type="none" w="med" len="med"/>
                    </a:lnL>
                    <a:lnR w="12700" cap="flat" cmpd="sng" algn="ctr">
                      <a:solidFill>
                        <a:srgbClr val="999999"/>
                      </a:solidFill>
                      <a:prstDash val="dash"/>
                      <a:round/>
                      <a:headEnd type="none" w="med" len="med"/>
                      <a:tailEnd type="none" w="med" len="med"/>
                    </a:lnR>
                    <a:lnT w="12700" cap="flat" cmpd="sng" algn="ctr">
                      <a:solidFill>
                        <a:srgbClr val="ECE9D8"/>
                      </a:solidFill>
                      <a:prstDash val="dash"/>
                      <a:round/>
                      <a:headEnd type="none" w="med" len="med"/>
                      <a:tailEnd type="none" w="med" len="med"/>
                    </a:lnT>
                    <a:lnB w="12700" cap="flat" cmpd="sng" algn="ctr">
                      <a:solidFill>
                        <a:srgbClr val="ECE9D8"/>
                      </a:solidFill>
                      <a:prstDash val="dash"/>
                      <a:round/>
                      <a:headEnd type="none" w="med" len="med"/>
                      <a:tailEnd type="none" w="med" len="med"/>
                    </a:lnB>
                  </a:tcPr>
                </a:tc>
              </a:tr>
              <a:tr h="245453">
                <a:tc gridSpan="3">
                  <a:txBody>
                    <a:bodyPr/>
                    <a:lstStyle/>
                    <a:p>
                      <a:pPr algn="l" fontAlgn="b"/>
                      <a:r>
                        <a:rPr lang="tr-TR" sz="1000" b="1" i="0" u="none" strike="noStrike">
                          <a:solidFill>
                            <a:srgbClr val="000000"/>
                          </a:solidFill>
                          <a:effectLst/>
                          <a:latin typeface="Arial TUR"/>
                        </a:rPr>
                        <a:t>Özgelirlerden karşınalacak tutar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9999"/>
                      </a:solidFill>
                      <a:prstDash val="dash"/>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1000" b="1" i="0" u="none" strike="noStrike">
                          <a:solidFill>
                            <a:srgbClr val="000000"/>
                          </a:solidFill>
                          <a:effectLst/>
                          <a:latin typeface="Arial TUR"/>
                        </a:rPr>
                        <a:t> </a:t>
                      </a:r>
                    </a:p>
                  </a:txBody>
                  <a:tcPr marL="9525" marR="9525" marT="9525" marB="0" anchor="b">
                    <a:lnL w="12700" cap="flat" cmpd="sng" algn="ctr">
                      <a:solidFill>
                        <a:srgbClr val="000000"/>
                      </a:solidFill>
                      <a:prstDash val="dash"/>
                      <a:round/>
                      <a:headEnd type="none" w="med" len="med"/>
                      <a:tailEnd type="none" w="med" len="med"/>
                    </a:lnL>
                    <a:lnR w="12700" cap="flat" cmpd="sng" algn="ctr">
                      <a:solidFill>
                        <a:srgbClr val="999999"/>
                      </a:solidFill>
                      <a:prstDash val="dash"/>
                      <a:round/>
                      <a:headEnd type="none" w="med" len="med"/>
                      <a:tailEnd type="none" w="med" len="med"/>
                    </a:lnR>
                    <a:lnT w="12700" cap="flat" cmpd="sng" algn="ctr">
                      <a:solidFill>
                        <a:srgbClr val="ECE9D8"/>
                      </a:solidFill>
                      <a:prstDash val="dash"/>
                      <a:round/>
                      <a:headEnd type="none" w="med" len="med"/>
                      <a:tailEnd type="none" w="med" len="med"/>
                    </a:lnT>
                    <a:lnB w="12700" cap="flat" cmpd="sng" algn="ctr">
                      <a:solidFill>
                        <a:srgbClr val="ECE9D8"/>
                      </a:solidFill>
                      <a:prstDash val="dash"/>
                      <a:round/>
                      <a:headEnd type="none" w="med" len="med"/>
                      <a:tailEnd type="none" w="med" len="med"/>
                    </a:lnB>
                  </a:tcPr>
                </a:tc>
              </a:tr>
              <a:tr h="245453">
                <a:tc gridSpan="3">
                  <a:txBody>
                    <a:bodyPr/>
                    <a:lstStyle/>
                    <a:p>
                      <a:pPr algn="ctr" fontAlgn="b"/>
                      <a:endParaRPr lang="tr-TR" sz="1100" b="0" i="0" u="none" strike="noStrike" dirty="0">
                        <a:solidFill>
                          <a:srgbClr val="000000"/>
                        </a:solidFill>
                        <a:effectLst/>
                        <a:latin typeface="Calibri"/>
                      </a:endParaRPr>
                    </a:p>
                  </a:txBody>
                  <a:tcPr marL="9525" marR="9525" marT="9525"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dash"/>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lgn="r" fontAlgn="b"/>
                      <a:r>
                        <a:rPr lang="tr-TR" sz="1000" b="1" i="0" u="none" strike="noStrike" dirty="0">
                          <a:solidFill>
                            <a:srgbClr val="000000"/>
                          </a:solidFill>
                          <a:effectLst/>
                          <a:latin typeface="Arial TUR"/>
                        </a:rPr>
                        <a:t> </a:t>
                      </a:r>
                    </a:p>
                  </a:txBody>
                  <a:tcPr marL="9525" marR="9525" marT="9525" marB="0" anchor="b">
                    <a:lnL w="12700" cap="flat" cmpd="sng" algn="ctr">
                      <a:solidFill>
                        <a:srgbClr val="000000"/>
                      </a:solidFill>
                      <a:prstDash val="dash"/>
                      <a:round/>
                      <a:headEnd type="none" w="med" len="med"/>
                      <a:tailEnd type="none" w="med" len="med"/>
                    </a:lnL>
                    <a:lnR w="12700" cap="flat" cmpd="sng" algn="ctr">
                      <a:solidFill>
                        <a:srgbClr val="999999"/>
                      </a:solidFill>
                      <a:prstDash val="dash"/>
                      <a:round/>
                      <a:headEnd type="none" w="med" len="med"/>
                      <a:tailEnd type="none" w="med" len="med"/>
                    </a:lnR>
                    <a:lnT w="12700" cap="flat" cmpd="sng" algn="ctr">
                      <a:solidFill>
                        <a:srgbClr val="ECE9D8"/>
                      </a:solidFill>
                      <a:prstDash val="dash"/>
                      <a:round/>
                      <a:headEnd type="none" w="med" len="med"/>
                      <a:tailEnd type="none" w="med" len="med"/>
                    </a:lnT>
                    <a:lnB w="12700" cap="flat" cmpd="sng" algn="ctr">
                      <a:solidFill>
                        <a:srgbClr val="999999"/>
                      </a:solidFill>
                      <a:prstDash val="dash"/>
                      <a:round/>
                      <a:headEnd type="none" w="med" len="med"/>
                      <a:tailEnd type="none" w="med" len="med"/>
                    </a:lnB>
                  </a:tcPr>
                </a:tc>
              </a:tr>
            </a:tbl>
          </a:graphicData>
        </a:graphic>
      </p:graphicFrame>
      <p:sp>
        <p:nvSpPr>
          <p:cNvPr id="5" name="3 Metin kutusu"/>
          <p:cNvSpPr txBox="1"/>
          <p:nvPr/>
        </p:nvSpPr>
        <p:spPr>
          <a:xfrm>
            <a:off x="125041" y="124005"/>
            <a:ext cx="171065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Bütçe Fişleri:</a:t>
            </a:r>
            <a:endParaRPr lang="tr-TR" sz="2000" b="1" u="sng" dirty="0" smtClean="0">
              <a:solidFill>
                <a:schemeClr val="lt1"/>
              </a:solidFill>
            </a:endParaRPr>
          </a:p>
        </p:txBody>
      </p:sp>
    </p:spTree>
    <p:extLst>
      <p:ext uri="{BB962C8B-B14F-4D97-AF65-F5344CB8AC3E}">
        <p14:creationId xmlns:p14="http://schemas.microsoft.com/office/powerpoint/2010/main" val="1928187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688" y="2060848"/>
            <a:ext cx="9133013" cy="2308324"/>
          </a:xfrm>
          <a:prstGeom prst="rect">
            <a:avLst/>
          </a:prstGeom>
          <a:noFill/>
        </p:spPr>
        <p:txBody>
          <a:bodyPr wrap="none" lIns="91440" tIns="45720" rIns="91440" bIns="45720">
            <a:spAutoFit/>
          </a:bodyPr>
          <a:lstStyle/>
          <a:p>
            <a:pPr algn="ctr"/>
            <a:r>
              <a:rPr lang="tr-TR" sz="4800" b="1" cap="none" spc="0" dirty="0" smtClean="0">
                <a:ln w="10541" cmpd="sng">
                  <a:solidFill>
                    <a:schemeClr val="accent1">
                      <a:shade val="88000"/>
                      <a:satMod val="110000"/>
                    </a:schemeClr>
                  </a:solidFill>
                  <a:prstDash val="solid"/>
                </a:ln>
                <a:solidFill>
                  <a:srgbClr val="FF0000"/>
                </a:solidFill>
                <a:effectLst/>
              </a:rPr>
              <a:t>ÖĞRENCİ İŞLERİ DAİRE BAŞKANLIĞI</a:t>
            </a:r>
          </a:p>
          <a:p>
            <a:pPr algn="ctr"/>
            <a:r>
              <a:rPr lang="tr-TR" sz="4800" b="1" dirty="0" smtClean="0">
                <a:ln w="10541" cmpd="sng">
                  <a:solidFill>
                    <a:schemeClr val="accent1">
                      <a:shade val="88000"/>
                      <a:satMod val="110000"/>
                    </a:schemeClr>
                  </a:solidFill>
                  <a:prstDash val="solid"/>
                </a:ln>
                <a:solidFill>
                  <a:srgbClr val="FF0000"/>
                </a:solidFill>
              </a:rPr>
              <a:t>TARAFINDAN AYRICA </a:t>
            </a:r>
          </a:p>
          <a:p>
            <a:pPr algn="ctr"/>
            <a:r>
              <a:rPr lang="tr-TR" sz="4800" b="1" dirty="0" smtClean="0">
                <a:ln w="10541" cmpd="sng">
                  <a:solidFill>
                    <a:schemeClr val="accent1">
                      <a:shade val="88000"/>
                      <a:satMod val="110000"/>
                    </a:schemeClr>
                  </a:solidFill>
                  <a:prstDash val="solid"/>
                </a:ln>
                <a:solidFill>
                  <a:srgbClr val="FF0000"/>
                </a:solidFill>
              </a:rPr>
              <a:t>DOLDURULACAK FORMLAR</a:t>
            </a:r>
            <a:endParaRPr lang="tr-TR" sz="48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18518223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16632"/>
            <a:ext cx="565212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27/1 </a:t>
            </a:r>
            <a:r>
              <a:rPr lang="tr-TR" sz="2000" b="1" u="sng" dirty="0" smtClean="0"/>
              <a:t>: Fiziksel Değerler</a:t>
            </a:r>
            <a:r>
              <a:rPr lang="tr-TR" sz="2000" b="1" u="sng" dirty="0" smtClean="0">
                <a:solidFill>
                  <a:schemeClr val="lt1"/>
                </a:solidFill>
              </a:rPr>
              <a:t> Bilgi Formu:</a:t>
            </a:r>
          </a:p>
        </p:txBody>
      </p:sp>
      <p:graphicFrame>
        <p:nvGraphicFramePr>
          <p:cNvPr id="5" name="Tablo 4"/>
          <p:cNvGraphicFramePr>
            <a:graphicFrameLocks noGrp="1"/>
          </p:cNvGraphicFramePr>
          <p:nvPr>
            <p:extLst>
              <p:ext uri="{D42A27DB-BD31-4B8C-83A1-F6EECF244321}">
                <p14:modId xmlns:p14="http://schemas.microsoft.com/office/powerpoint/2010/main" val="306523659"/>
              </p:ext>
            </p:extLst>
          </p:nvPr>
        </p:nvGraphicFramePr>
        <p:xfrm>
          <a:off x="1763688" y="692691"/>
          <a:ext cx="5544616" cy="6104103"/>
        </p:xfrm>
        <a:graphic>
          <a:graphicData uri="http://schemas.openxmlformats.org/drawingml/2006/table">
            <a:tbl>
              <a:tblPr/>
              <a:tblGrid>
                <a:gridCol w="960077"/>
                <a:gridCol w="624099"/>
                <a:gridCol w="1653031"/>
                <a:gridCol w="806787"/>
                <a:gridCol w="758380"/>
                <a:gridCol w="742242"/>
              </a:tblGrid>
              <a:tr h="54090">
                <a:tc gridSpan="6">
                  <a:txBody>
                    <a:bodyPr/>
                    <a:lstStyle/>
                    <a:p>
                      <a:pPr algn="ctr" fontAlgn="ctr"/>
                      <a:r>
                        <a:rPr lang="tr-TR" sz="800" b="1" i="0" u="none" strike="noStrike" dirty="0">
                          <a:effectLst/>
                          <a:latin typeface="Times New Roman"/>
                        </a:rPr>
                        <a:t>FİZİKİ DEĞERLER BİLGİLER FORMU (1)</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4090">
                <a:tc gridSpan="3">
                  <a:txBody>
                    <a:bodyPr/>
                    <a:lstStyle/>
                    <a:p>
                      <a:pPr algn="l" fontAlgn="ctr"/>
                      <a:r>
                        <a:rPr lang="tr-TR" sz="800" b="1"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800" b="1" i="0" u="none" strike="noStrike" dirty="0" smtClean="0">
                          <a:effectLst/>
                          <a:latin typeface="Times New Roman"/>
                        </a:rPr>
                        <a:t>2015</a:t>
                      </a:r>
                      <a:endParaRPr lang="tr-TR" sz="8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smtClean="0">
                          <a:effectLst/>
                          <a:latin typeface="Times New Roman"/>
                        </a:rPr>
                        <a:t>2016</a:t>
                      </a:r>
                      <a:endParaRPr lang="tr-TR" sz="8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smtClean="0">
                          <a:effectLst/>
                          <a:latin typeface="Times New Roman"/>
                        </a:rPr>
                        <a:t>2017</a:t>
                      </a:r>
                      <a:endParaRPr lang="tr-TR" sz="8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444">
                <a:tc rowSpan="5">
                  <a:txBody>
                    <a:bodyPr/>
                    <a:lstStyle/>
                    <a:p>
                      <a:pPr algn="ctr" fontAlgn="ctr"/>
                      <a:r>
                        <a:rPr lang="tr-TR" sz="700" b="0" i="0" u="none" strike="noStrike" dirty="0">
                          <a:effectLst/>
                          <a:latin typeface="Times New Roman"/>
                        </a:rPr>
                        <a:t>Akademik Birim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effectLst/>
                          <a:latin typeface="Times New Roman"/>
                        </a:rPr>
                        <a:t>Fakülte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tr-TR" sz="800" b="1" i="0" u="none" strike="noStrike" dirty="0">
                          <a:solidFill>
                            <a:srgbClr val="FF0000"/>
                          </a:solidFill>
                          <a:effectLst/>
                          <a:latin typeface="Times New Roman"/>
                        </a:rPr>
                        <a:t>Öğrenci İşleri Daire Başkanlığı</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a:txBody>
                    <a:bodyPr/>
                    <a:lstStyle/>
                    <a:p>
                      <a:pPr algn="l" fontAlgn="ctr"/>
                      <a:r>
                        <a:rPr lang="tr-TR" sz="700" b="1" i="0" u="none" strike="noStrike">
                          <a:solidFill>
                            <a:srgbClr val="FF0000"/>
                          </a:solidFill>
                          <a:effectLst/>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4848">
                <a:tc vMerge="1">
                  <a:txBody>
                    <a:bodyPr/>
                    <a:lstStyle/>
                    <a:p>
                      <a:endParaRPr lang="tr-TR"/>
                    </a:p>
                  </a:txBody>
                  <a:tcPr/>
                </a:tc>
                <a:tc>
                  <a:txBody>
                    <a:bodyPr/>
                    <a:lstStyle/>
                    <a:p>
                      <a:pPr algn="l" fontAlgn="ctr"/>
                      <a:r>
                        <a:rPr lang="tr-TR" sz="700" b="0" i="0" u="none" strike="noStrike" dirty="0">
                          <a:effectLst/>
                          <a:latin typeface="Times New Roman"/>
                        </a:rPr>
                        <a:t>Yüksekokul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848">
                <a:tc vMerge="1">
                  <a:txBody>
                    <a:bodyPr/>
                    <a:lstStyle/>
                    <a:p>
                      <a:endParaRPr lang="tr-TR"/>
                    </a:p>
                  </a:txBody>
                  <a:tcPr/>
                </a:tc>
                <a:tc>
                  <a:txBody>
                    <a:bodyPr/>
                    <a:lstStyle/>
                    <a:p>
                      <a:pPr algn="l" fontAlgn="ctr"/>
                      <a:r>
                        <a:rPr lang="tr-TR" sz="700" b="0" i="0" u="none" strike="noStrike" dirty="0">
                          <a:effectLst/>
                          <a:latin typeface="Times New Roman"/>
                        </a:rPr>
                        <a:t>Meslek 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03444">
                <a:tc vMerge="1">
                  <a:txBody>
                    <a:bodyPr/>
                    <a:lstStyle/>
                    <a:p>
                      <a:endParaRPr lang="tr-TR"/>
                    </a:p>
                  </a:txBody>
                  <a:tcPr/>
                </a:tc>
                <a:tc>
                  <a:txBody>
                    <a:bodyPr/>
                    <a:lstStyle/>
                    <a:p>
                      <a:pPr algn="l" fontAlgn="ctr"/>
                      <a:r>
                        <a:rPr lang="tr-TR" sz="700" b="0" i="0" u="none" strike="noStrike">
                          <a:effectLst/>
                          <a:latin typeface="Times New Roman"/>
                        </a:rPr>
                        <a:t>Enstitü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23636">
                <a:tc vMerge="1">
                  <a:txBody>
                    <a:bodyPr/>
                    <a:lstStyle/>
                    <a:p>
                      <a:endParaRPr lang="tr-TR"/>
                    </a:p>
                  </a:txBody>
                  <a:tcPr/>
                </a:tc>
                <a:tc>
                  <a:txBody>
                    <a:bodyPr/>
                    <a:lstStyle/>
                    <a:p>
                      <a:pPr algn="l" fontAlgn="ctr"/>
                      <a:r>
                        <a:rPr lang="tr-TR" sz="700" b="0" i="0" u="none" strike="noStrike" dirty="0">
                          <a:effectLst/>
                          <a:latin typeface="Times New Roman"/>
                        </a:rPr>
                        <a:t>Merkez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47270">
                <a:tc rowSpan="18">
                  <a:txBody>
                    <a:bodyPr/>
                    <a:lstStyle/>
                    <a:p>
                      <a:pPr algn="ctr" fontAlgn="ctr"/>
                      <a:r>
                        <a:rPr lang="tr-TR" sz="700" b="0" i="0" u="none" strike="noStrike" dirty="0">
                          <a:effectLst/>
                          <a:latin typeface="Times New Roman"/>
                        </a:rPr>
                        <a:t>Fiziki Kapasite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Hizmet Binası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gridSpan="3">
                  <a:txBody>
                    <a:bodyPr/>
                    <a:lstStyle/>
                    <a:p>
                      <a:pPr algn="l" fontAlgn="ctr"/>
                      <a:r>
                        <a:rPr lang="tr-TR" sz="700" b="1" i="0" u="none" strike="noStrike" dirty="0">
                          <a:solidFill>
                            <a:srgbClr val="FF0000"/>
                          </a:solidFill>
                          <a:effectLst/>
                          <a:latin typeface="Times New Roman"/>
                        </a:rPr>
                        <a:t>Yapı İşleri ve Teknik Daire Başkanlığı</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hMerge="1">
                  <a:txBody>
                    <a:bodyPr/>
                    <a:lstStyle/>
                    <a:p>
                      <a:endParaRPr lang="tr-TR"/>
                    </a:p>
                  </a:txBody>
                  <a:tcPr/>
                </a:tc>
                <a:tc hMerge="1">
                  <a:txBody>
                    <a:bodyPr/>
                    <a:lstStyle/>
                    <a:p>
                      <a:endParaRPr lang="tr-TR"/>
                    </a:p>
                  </a:txBody>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Merkez kampüsteki bina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İlçelerdeki bina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Diğer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453330">
                <a:tc vMerge="1">
                  <a:txBody>
                    <a:bodyPr/>
                    <a:lstStyle/>
                    <a:p>
                      <a:endParaRPr lang="tr-TR"/>
                    </a:p>
                  </a:txBody>
                  <a:tcPr/>
                </a:tc>
                <a:tc>
                  <a:txBody>
                    <a:bodyPr/>
                    <a:lstStyle/>
                    <a:p>
                      <a:pPr algn="l" fontAlgn="ctr"/>
                      <a:r>
                        <a:rPr lang="tr-TR" sz="700" b="0" i="0" u="none" strike="noStrike" dirty="0">
                          <a:effectLst/>
                          <a:latin typeface="Times New Roman"/>
                        </a:rPr>
                        <a:t>Merkez Dışındaki Yerleşke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İl içindeki yerleşke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İlçelerdeki yerleşke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Diğer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64848">
                <a:tc vMerge="1">
                  <a:txBody>
                    <a:bodyPr/>
                    <a:lstStyle/>
                    <a:p>
                      <a:endParaRPr lang="tr-TR"/>
                    </a:p>
                  </a:txBody>
                  <a:tcPr/>
                </a:tc>
                <a:tc>
                  <a:txBody>
                    <a:bodyPr/>
                    <a:lstStyle/>
                    <a:p>
                      <a:pPr algn="l" fontAlgn="ctr"/>
                      <a:r>
                        <a:rPr lang="tr-TR" sz="700" b="0" i="0" u="none" strike="noStrike">
                          <a:effectLst/>
                          <a:latin typeface="Times New Roman"/>
                        </a:rPr>
                        <a:t>Derslik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247270">
                <a:tc vMerge="1">
                  <a:txBody>
                    <a:bodyPr/>
                    <a:lstStyle/>
                    <a:p>
                      <a:endParaRPr lang="tr-TR"/>
                    </a:p>
                  </a:txBody>
                  <a:tcPr/>
                </a:tc>
                <a:tc>
                  <a:txBody>
                    <a:bodyPr/>
                    <a:lstStyle/>
                    <a:p>
                      <a:pPr algn="l" fontAlgn="ctr"/>
                      <a:r>
                        <a:rPr lang="tr-TR" sz="700" b="0" i="0" u="none" strike="noStrike">
                          <a:effectLst/>
                          <a:latin typeface="Times New Roman"/>
                        </a:rPr>
                        <a:t>Derslik Alanı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206059">
                <a:tc vMerge="1">
                  <a:txBody>
                    <a:bodyPr/>
                    <a:lstStyle/>
                    <a:p>
                      <a:endParaRPr lang="tr-TR"/>
                    </a:p>
                  </a:txBody>
                  <a:tcPr/>
                </a:tc>
                <a:tc>
                  <a:txBody>
                    <a:bodyPr/>
                    <a:lstStyle/>
                    <a:p>
                      <a:pPr algn="l" fontAlgn="ctr"/>
                      <a:r>
                        <a:rPr lang="tr-TR" sz="700" b="0" i="0" u="none" strike="noStrike">
                          <a:effectLst/>
                          <a:latin typeface="Times New Roman"/>
                        </a:rPr>
                        <a:t>Öğrenci Yurdu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Yurt Sayısı (Blok/Bina)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206887">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Yurt Kapasitesi (Öğrenci barındırma kapasitesi)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618178">
                <a:tc vMerge="1">
                  <a:txBody>
                    <a:bodyPr/>
                    <a:lstStyle/>
                    <a:p>
                      <a:endParaRPr lang="tr-TR"/>
                    </a:p>
                  </a:txBody>
                  <a:tcPr/>
                </a:tc>
                <a:tc>
                  <a:txBody>
                    <a:bodyPr/>
                    <a:lstStyle/>
                    <a:p>
                      <a:pPr algn="l" fontAlgn="ctr"/>
                      <a:r>
                        <a:rPr lang="tr-TR" sz="700" b="0" i="0" u="none" strike="noStrike">
                          <a:effectLst/>
                          <a:latin typeface="Times New Roman"/>
                        </a:rPr>
                        <a:t>Toplam Kullanımdaki Açık-Kapalı Alan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535754">
                <a:tc vMerge="1">
                  <a:txBody>
                    <a:bodyPr/>
                    <a:lstStyle/>
                    <a:p>
                      <a:endParaRPr lang="tr-TR"/>
                    </a:p>
                  </a:txBody>
                  <a:tcPr/>
                </a:tc>
                <a:tc>
                  <a:txBody>
                    <a:bodyPr/>
                    <a:lstStyle/>
                    <a:p>
                      <a:pPr algn="l" fontAlgn="ctr"/>
                      <a:r>
                        <a:rPr lang="sv-SE" sz="700" b="0" i="0" u="none" strike="noStrike">
                          <a:effectLst/>
                          <a:latin typeface="Times New Roman"/>
                        </a:rPr>
                        <a:t>Toplam Kullanımdaki Kapalı Alan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494543">
                <a:tc vMerge="1">
                  <a:txBody>
                    <a:bodyPr/>
                    <a:lstStyle/>
                    <a:p>
                      <a:endParaRPr lang="tr-TR"/>
                    </a:p>
                  </a:txBody>
                  <a:tcPr/>
                </a:tc>
                <a:tc>
                  <a:txBody>
                    <a:bodyPr/>
                    <a:lstStyle/>
                    <a:p>
                      <a:pPr algn="l" fontAlgn="ctr"/>
                      <a:r>
                        <a:rPr lang="tr-TR" sz="700" b="0" i="0" u="none" strike="noStrike">
                          <a:effectLst/>
                          <a:latin typeface="Times New Roman"/>
                        </a:rPr>
                        <a:t>Kiralanan Hizmet Binası (eğitim-idari)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Kullanım Alanı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r>
              <a:tr h="164848">
                <a:tc rowSpan="6">
                  <a:txBody>
                    <a:bodyPr/>
                    <a:lstStyle/>
                    <a:p>
                      <a:pPr algn="ctr" fontAlgn="ctr"/>
                      <a:r>
                        <a:rPr lang="tr-TR" sz="700" b="0" i="0" u="none" strike="noStrike">
                          <a:effectLst/>
                          <a:latin typeface="Times New Roman"/>
                        </a:rPr>
                        <a:t>Lojmanlar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Sahip Olunan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endParaRPr lang="tr-TR" sz="7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64848">
                <a:tc vMerge="1">
                  <a:txBody>
                    <a:bodyPr/>
                    <a:lstStyle/>
                    <a:p>
                      <a:endParaRPr lang="tr-TR"/>
                    </a:p>
                  </a:txBody>
                  <a:tcPr/>
                </a:tc>
                <a:tc>
                  <a:txBody>
                    <a:bodyPr/>
                    <a:lstStyle/>
                    <a:p>
                      <a:pPr algn="l" fontAlgn="ctr"/>
                      <a:r>
                        <a:rPr lang="tr-TR" sz="700" b="0" i="0" u="none" strike="noStrike">
                          <a:effectLst/>
                          <a:latin typeface="Times New Roman"/>
                        </a:rPr>
                        <a:t>Tahsis Edilen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gridSpan="3">
                  <a:txBody>
                    <a:bodyPr/>
                    <a:lstStyle/>
                    <a:p>
                      <a:pPr algn="l" fontAlgn="ctr"/>
                      <a:r>
                        <a:rPr lang="tr-TR" sz="700" b="1" i="0" u="none" strike="noStrike" dirty="0">
                          <a:solidFill>
                            <a:srgbClr val="FF0000"/>
                          </a:solidFill>
                          <a:effectLst/>
                          <a:latin typeface="Times New Roman"/>
                        </a:rPr>
                        <a:t>İdari ve Mali İşler Daire Başkanlığı</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pattFill prst="pct5">
                      <a:fgClr>
                        <a:schemeClr val="tx1"/>
                      </a:fgClr>
                      <a:bgClr>
                        <a:schemeClr val="bg1"/>
                      </a:bgClr>
                    </a:pattFill>
                  </a:tcPr>
                </a:tc>
                <a:tc hMerge="1">
                  <a:txBody>
                    <a:bodyPr/>
                    <a:lstStyle/>
                    <a:p>
                      <a:endParaRPr lang="tr-TR"/>
                    </a:p>
                  </a:txBody>
                  <a:tcPr/>
                </a:tc>
                <a:tc hMerge="1">
                  <a:txBody>
                    <a:bodyPr/>
                    <a:lstStyle/>
                    <a:p>
                      <a:endParaRPr lang="tr-TR"/>
                    </a:p>
                  </a:txBody>
                  <a:tcPr/>
                </a:tc>
              </a:tr>
              <a:tr h="123636">
                <a:tc vMerge="1">
                  <a:txBody>
                    <a:bodyPr/>
                    <a:lstStyle/>
                    <a:p>
                      <a:endParaRPr lang="tr-TR"/>
                    </a:p>
                  </a:txBody>
                  <a:tcPr/>
                </a:tc>
                <a:tc>
                  <a:txBody>
                    <a:bodyPr/>
                    <a:lstStyle/>
                    <a:p>
                      <a:pPr algn="l" fontAlgn="ctr"/>
                      <a:r>
                        <a:rPr lang="tr-TR" sz="700" b="0" i="0" u="none" strike="noStrike">
                          <a:effectLst/>
                          <a:latin typeface="Times New Roman"/>
                        </a:rPr>
                        <a:t>Kiralanan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370907">
                <a:tc vMerge="1">
                  <a:txBody>
                    <a:bodyPr/>
                    <a:lstStyle/>
                    <a:p>
                      <a:endParaRPr lang="tr-TR"/>
                    </a:p>
                  </a:txBody>
                  <a:tcPr/>
                </a:tc>
                <a:tc>
                  <a:txBody>
                    <a:bodyPr/>
                    <a:lstStyle/>
                    <a:p>
                      <a:pPr algn="l" fontAlgn="ctr"/>
                      <a:r>
                        <a:rPr lang="tr-TR" sz="700" b="0" i="0" u="none" strike="noStrike">
                          <a:effectLst/>
                          <a:latin typeface="Times New Roman"/>
                        </a:rPr>
                        <a:t>Ortalama Aylık Kira Tutarı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2707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İdare Bütçesinden Ödenen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2707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Kullanıcı Personel Tarafından Ödenen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r>
            </a:tbl>
          </a:graphicData>
        </a:graphic>
      </p:graphicFrame>
    </p:spTree>
    <p:extLst>
      <p:ext uri="{BB962C8B-B14F-4D97-AF65-F5344CB8AC3E}">
        <p14:creationId xmlns:p14="http://schemas.microsoft.com/office/powerpoint/2010/main" val="3058928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600298471"/>
              </p:ext>
            </p:extLst>
          </p:nvPr>
        </p:nvGraphicFramePr>
        <p:xfrm>
          <a:off x="683568" y="764704"/>
          <a:ext cx="8064897" cy="4896541"/>
        </p:xfrm>
        <a:graphic>
          <a:graphicData uri="http://schemas.openxmlformats.org/drawingml/2006/table">
            <a:tbl>
              <a:tblPr/>
              <a:tblGrid>
                <a:gridCol w="598930"/>
                <a:gridCol w="1618659"/>
                <a:gridCol w="629908"/>
                <a:gridCol w="640235"/>
                <a:gridCol w="691867"/>
                <a:gridCol w="689285"/>
                <a:gridCol w="681541"/>
                <a:gridCol w="671214"/>
                <a:gridCol w="666051"/>
                <a:gridCol w="681541"/>
                <a:gridCol w="495666"/>
              </a:tblGrid>
              <a:tr h="165851">
                <a:tc gridSpan="10">
                  <a:txBody>
                    <a:bodyPr/>
                    <a:lstStyle/>
                    <a:p>
                      <a:pPr algn="ctr" fontAlgn="ctr"/>
                      <a:r>
                        <a:rPr lang="tr-TR" sz="900" b="1" i="0" u="none" strike="noStrike" dirty="0">
                          <a:effectLst/>
                          <a:latin typeface="Times New Roman"/>
                        </a:rPr>
                        <a:t>ÖĞRENCİ KONTENJAN SAYILARI BİLGİ FORMU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rowSpan="3" gridSpan="2">
                  <a:txBody>
                    <a:bodyPr/>
                    <a:lstStyle/>
                    <a:p>
                      <a:pPr algn="ctr" fontAlgn="ctr"/>
                      <a:r>
                        <a:rPr lang="tr-TR" sz="800" b="1" i="0" u="none" strike="noStrike">
                          <a:effectLst/>
                          <a:latin typeface="Times New Roman"/>
                        </a:rPr>
                        <a:t>BİRİMİ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tr-TR"/>
                    </a:p>
                  </a:txBody>
                  <a:tcPr/>
                </a:tc>
                <a:tc gridSpan="8">
                  <a:txBody>
                    <a:bodyPr/>
                    <a:lstStyle/>
                    <a:p>
                      <a:pPr algn="ctr" fontAlgn="ctr"/>
                      <a:r>
                        <a:rPr lang="tr-TR" sz="800" b="1" i="0" u="none" strike="noStrike">
                          <a:effectLst/>
                          <a:latin typeface="Times New Roman"/>
                        </a:rPr>
                        <a:t>ÖĞRENCİ KONTENJAN SAYISI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gridSpan="2" vMerge="1">
                  <a:txBody>
                    <a:bodyPr/>
                    <a:lstStyle/>
                    <a:p>
                      <a:endParaRPr lang="tr-TR"/>
                    </a:p>
                  </a:txBody>
                  <a:tcPr/>
                </a:tc>
                <a:tc hMerge="1" vMerge="1">
                  <a:txBody>
                    <a:bodyPr/>
                    <a:lstStyle/>
                    <a:p>
                      <a:endParaRPr lang="tr-TR"/>
                    </a:p>
                  </a:txBody>
                  <a:tcPr/>
                </a:tc>
                <a:tc gridSpan="4">
                  <a:txBody>
                    <a:bodyPr/>
                    <a:lstStyle/>
                    <a:p>
                      <a:pPr algn="ctr" fontAlgn="ctr"/>
                      <a:r>
                        <a:rPr lang="tr-TR" sz="800" b="1" i="0" u="none" strike="noStrike">
                          <a:effectLst/>
                          <a:latin typeface="Times New Roman"/>
                        </a:rPr>
                        <a:t>ÖRGÜN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ctr"/>
                      <a:r>
                        <a:rPr lang="tr-TR" sz="800" b="1" i="0" u="none" strike="noStrike">
                          <a:effectLst/>
                          <a:latin typeface="Times New Roman"/>
                        </a:rPr>
                        <a:t>II. ÖĞRETİM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rowSpan="2">
                  <a:txBody>
                    <a:bodyPr/>
                    <a:lstStyle/>
                    <a:p>
                      <a:pPr algn="ctr" fontAlgn="ctr"/>
                      <a:r>
                        <a:rPr lang="tr-TR" sz="800" b="1" i="0" u="none" strike="noStrike">
                          <a:effectLst/>
                          <a:latin typeface="Times New Roman"/>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68520">
                <a:tc gridSpan="2" vMerge="1">
                  <a:txBody>
                    <a:bodyPr/>
                    <a:lstStyle/>
                    <a:p>
                      <a:endParaRPr lang="tr-TR"/>
                    </a:p>
                  </a:txBody>
                  <a:tcPr/>
                </a:tc>
                <a:tc hMerge="1" vMerge="1">
                  <a:txBody>
                    <a:bodyPr/>
                    <a:lstStyle/>
                    <a:p>
                      <a:endParaRPr lang="tr-TR"/>
                    </a:p>
                  </a:txBody>
                  <a:tcPr/>
                </a:tc>
                <a:tc>
                  <a:txBody>
                    <a:bodyPr/>
                    <a:lstStyle/>
                    <a:p>
                      <a:pPr algn="ctr" fontAlgn="ctr"/>
                      <a:r>
                        <a:rPr lang="tr-TR" sz="800" b="1" i="0" u="none" strike="noStrike">
                          <a:effectLst/>
                          <a:latin typeface="Times New Roman"/>
                        </a:rPr>
                        <a:t>ÖNLİSANS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imes New Roman"/>
                        </a:rPr>
                        <a:t>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imes New Roman"/>
                        </a:rPr>
                        <a:t>YÜKSEK 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imes New Roman"/>
                        </a:rPr>
                        <a:t>DOKTORA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imes New Roman"/>
                        </a:rPr>
                        <a:t>ÖNLİSANS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imes New Roman"/>
                        </a:rPr>
                        <a:t>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imes New Roman"/>
                        </a:rPr>
                        <a:t>YÜKSEK 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rowSpan="9">
                  <a:txBody>
                    <a:bodyPr/>
                    <a:lstStyle/>
                    <a:p>
                      <a:pPr algn="ctr" fontAlgn="ctr"/>
                      <a:r>
                        <a:rPr lang="tr-TR" sz="800" b="1" i="0" u="none" strike="noStrike">
                          <a:effectLst/>
                          <a:latin typeface="Times New Roman"/>
                        </a:rPr>
                        <a:t>FEN BİLİMLERİ</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ctr" fontAlgn="b"/>
                      <a:r>
                        <a:rPr lang="tr-TR" sz="800" b="0" i="0" u="none" strike="noStrike">
                          <a:effectLst/>
                          <a:latin typeface="Times New Roman"/>
                        </a:rPr>
                        <a:t>TOPLAM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rowSpan="9">
                  <a:txBody>
                    <a:bodyPr/>
                    <a:lstStyle/>
                    <a:p>
                      <a:pPr algn="ctr" fontAlgn="ctr"/>
                      <a:r>
                        <a:rPr lang="tr-TR" sz="800" b="1" i="0" u="none" strike="noStrike">
                          <a:effectLst/>
                          <a:latin typeface="Times New Roman"/>
                        </a:rPr>
                        <a:t>SOSYAL BİLİMLER</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ctr" fontAlgn="b"/>
                      <a:r>
                        <a:rPr lang="tr-TR" sz="800" b="0" i="0" u="none" strike="noStrike">
                          <a:effectLst/>
                          <a:latin typeface="Times New Roman"/>
                        </a:rPr>
                        <a:t>TOPLAM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rowSpan="9">
                  <a:txBody>
                    <a:bodyPr/>
                    <a:lstStyle/>
                    <a:p>
                      <a:pPr algn="ctr" fontAlgn="ctr"/>
                      <a:r>
                        <a:rPr lang="tr-TR" sz="800" b="1" i="0" u="none" strike="noStrike">
                          <a:effectLst/>
                          <a:latin typeface="Times New Roman"/>
                        </a:rPr>
                        <a:t>SAĞLIK BİLİMLERİ</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vMerge="1">
                  <a:txBody>
                    <a:bodyPr/>
                    <a:lstStyle/>
                    <a:p>
                      <a:endParaRPr lang="tr-TR"/>
                    </a:p>
                  </a:txBody>
                  <a:tcPr/>
                </a:tc>
                <a:tc>
                  <a:txBody>
                    <a:bodyPr/>
                    <a:lstStyle/>
                    <a:p>
                      <a:pPr algn="ctr" fontAlgn="b"/>
                      <a:r>
                        <a:rPr lang="tr-TR" sz="800" b="0" i="0" u="none" strike="noStrike">
                          <a:effectLst/>
                          <a:latin typeface="Times New Roman"/>
                        </a:rPr>
                        <a:t>TOPLAM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gridSpan="2">
                  <a:txBody>
                    <a:bodyPr/>
                    <a:lstStyle/>
                    <a:p>
                      <a:pPr algn="ctr" fontAlgn="ctr"/>
                      <a:r>
                        <a:rPr lang="tr-TR" sz="800" b="1" i="0" u="none" strike="noStrike">
                          <a:effectLst/>
                          <a:latin typeface="Times New Roman"/>
                        </a:rPr>
                        <a:t>GENEL 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4260">
                <a:tc>
                  <a:txBody>
                    <a:bodyPr/>
                    <a:lstStyle/>
                    <a:p>
                      <a:pPr algn="l" fontAlgn="b"/>
                      <a:endParaRPr lang="tr-TR" sz="800" b="1"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800" b="1"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Tur"/>
                      </a:endParaRPr>
                    </a:p>
                  </a:txBody>
                  <a:tcPr marL="0" marR="0" marT="0" marB="0" anchor="b">
                    <a:lnL>
                      <a:noFill/>
                    </a:lnL>
                    <a:lnR>
                      <a:noFill/>
                    </a:lnR>
                    <a:lnT>
                      <a:noFill/>
                    </a:lnT>
                    <a:lnB>
                      <a:noFill/>
                    </a:lnB>
                  </a:tcPr>
                </a:tc>
              </a:tr>
              <a:tr h="150055">
                <a:tc gridSpan="11">
                  <a:txBody>
                    <a:bodyPr/>
                    <a:lstStyle/>
                    <a:p>
                      <a:pPr algn="l" fontAlgn="ctr"/>
                      <a:r>
                        <a:rPr lang="tr-TR" sz="800" b="0" i="0" u="none" strike="noStrike" dirty="0">
                          <a:effectLst/>
                          <a:latin typeface="Tahoma"/>
                        </a:rPr>
                        <a:t>(1) Fakülte, yüksekokul, meslek yüksekokulu, konservatuvar, enstitü vb. adı yazılacaktır.</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50055">
                <a:tc gridSpan="11">
                  <a:txBody>
                    <a:bodyPr/>
                    <a:lstStyle/>
                    <a:p>
                      <a:pPr algn="l" fontAlgn="ctr"/>
                      <a:r>
                        <a:rPr lang="tr-TR" sz="800" b="0" i="0" u="none" strike="noStrike" dirty="0">
                          <a:effectLst/>
                          <a:latin typeface="Tahoma"/>
                        </a:rPr>
                        <a:t>(2) Öğrenci sayıları </a:t>
                      </a:r>
                      <a:r>
                        <a:rPr lang="tr-TR" sz="800" b="0" i="0" u="none" strike="noStrike" dirty="0" smtClean="0">
                          <a:effectLst/>
                          <a:latin typeface="Tahoma"/>
                        </a:rPr>
                        <a:t>2015-2016 </a:t>
                      </a:r>
                      <a:r>
                        <a:rPr lang="tr-TR" sz="800" b="0" i="0" u="none" strike="noStrike" dirty="0">
                          <a:effectLst/>
                          <a:latin typeface="Tahoma"/>
                        </a:rPr>
                        <a:t>eğitim-öğretim dönemi itibariyle yazılacaktır.</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5" name="3 Metin kutusu"/>
          <p:cNvSpPr txBox="1"/>
          <p:nvPr/>
        </p:nvSpPr>
        <p:spPr>
          <a:xfrm>
            <a:off x="0" y="116632"/>
            <a:ext cx="565212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27/2-Öğrenci Kontenjan Sayıları Bilgi Formu:</a:t>
            </a:r>
          </a:p>
        </p:txBody>
      </p:sp>
    </p:spTree>
    <p:extLst>
      <p:ext uri="{BB962C8B-B14F-4D97-AF65-F5344CB8AC3E}">
        <p14:creationId xmlns:p14="http://schemas.microsoft.com/office/powerpoint/2010/main" val="2176223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0" y="116632"/>
            <a:ext cx="471601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27/3-Öğrenci Sayıları Bilgi Formu:</a:t>
            </a:r>
          </a:p>
        </p:txBody>
      </p:sp>
      <p:graphicFrame>
        <p:nvGraphicFramePr>
          <p:cNvPr id="6" name="Tablo 5"/>
          <p:cNvGraphicFramePr>
            <a:graphicFrameLocks noGrp="1"/>
          </p:cNvGraphicFramePr>
          <p:nvPr>
            <p:extLst>
              <p:ext uri="{D42A27DB-BD31-4B8C-83A1-F6EECF244321}">
                <p14:modId xmlns:p14="http://schemas.microsoft.com/office/powerpoint/2010/main" val="3430852984"/>
              </p:ext>
            </p:extLst>
          </p:nvPr>
        </p:nvGraphicFramePr>
        <p:xfrm>
          <a:off x="179512" y="764704"/>
          <a:ext cx="8424935" cy="5256580"/>
        </p:xfrm>
        <a:graphic>
          <a:graphicData uri="http://schemas.openxmlformats.org/drawingml/2006/table">
            <a:tbl>
              <a:tblPr/>
              <a:tblGrid>
                <a:gridCol w="625668"/>
                <a:gridCol w="1690920"/>
                <a:gridCol w="658029"/>
                <a:gridCol w="668817"/>
                <a:gridCol w="722754"/>
                <a:gridCol w="720057"/>
                <a:gridCol w="711966"/>
                <a:gridCol w="701179"/>
                <a:gridCol w="695785"/>
                <a:gridCol w="711966"/>
                <a:gridCol w="517794"/>
              </a:tblGrid>
              <a:tr h="178046">
                <a:tc gridSpan="10">
                  <a:txBody>
                    <a:bodyPr/>
                    <a:lstStyle/>
                    <a:p>
                      <a:pPr algn="ctr" fontAlgn="ctr"/>
                      <a:r>
                        <a:rPr lang="tr-TR" sz="900" b="1" i="0" u="none" strike="noStrike" dirty="0">
                          <a:effectLst/>
                          <a:latin typeface="Times New Roman"/>
                        </a:rPr>
                        <a:t>ÖĞRENCİ KONTENJAN SAYILARI BİLGİ FORMU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rowSpan="3" gridSpan="2">
                  <a:txBody>
                    <a:bodyPr/>
                    <a:lstStyle/>
                    <a:p>
                      <a:pPr algn="ctr" fontAlgn="ctr"/>
                      <a:r>
                        <a:rPr lang="tr-TR" sz="800" b="1" i="0" u="none" strike="noStrike">
                          <a:effectLst/>
                          <a:latin typeface="Times New Roman"/>
                        </a:rPr>
                        <a:t>BİRİMİ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tr-TR"/>
                    </a:p>
                  </a:txBody>
                  <a:tcPr/>
                </a:tc>
                <a:tc gridSpan="8">
                  <a:txBody>
                    <a:bodyPr/>
                    <a:lstStyle/>
                    <a:p>
                      <a:pPr algn="ctr" fontAlgn="ctr"/>
                      <a:r>
                        <a:rPr lang="tr-TR" sz="800" b="1" i="0" u="none" strike="noStrike">
                          <a:effectLst/>
                          <a:latin typeface="Times New Roman"/>
                        </a:rPr>
                        <a:t>ÖĞRENCİ KONTENJAN SAYISI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gridSpan="2" vMerge="1">
                  <a:txBody>
                    <a:bodyPr/>
                    <a:lstStyle/>
                    <a:p>
                      <a:endParaRPr lang="tr-TR"/>
                    </a:p>
                  </a:txBody>
                  <a:tcPr/>
                </a:tc>
                <a:tc hMerge="1" vMerge="1">
                  <a:txBody>
                    <a:bodyPr/>
                    <a:lstStyle/>
                    <a:p>
                      <a:endParaRPr lang="tr-TR"/>
                    </a:p>
                  </a:txBody>
                  <a:tcPr/>
                </a:tc>
                <a:tc gridSpan="4">
                  <a:txBody>
                    <a:bodyPr/>
                    <a:lstStyle/>
                    <a:p>
                      <a:pPr algn="ctr" fontAlgn="ctr"/>
                      <a:r>
                        <a:rPr lang="tr-TR" sz="800" b="1" i="0" u="none" strike="noStrike">
                          <a:effectLst/>
                          <a:latin typeface="Times New Roman"/>
                        </a:rPr>
                        <a:t>ÖRGÜN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ctr"/>
                      <a:r>
                        <a:rPr lang="tr-TR" sz="800" b="1" i="0" u="none" strike="noStrike">
                          <a:effectLst/>
                          <a:latin typeface="Times New Roman"/>
                        </a:rPr>
                        <a:t>II. ÖĞRETİM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rowSpan="2">
                  <a:txBody>
                    <a:bodyPr/>
                    <a:lstStyle/>
                    <a:p>
                      <a:pPr algn="ctr" fontAlgn="ctr"/>
                      <a:r>
                        <a:rPr lang="tr-TR" sz="800" b="1" i="0" u="none" strike="noStrike">
                          <a:effectLst/>
                          <a:latin typeface="Times New Roman"/>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88264">
                <a:tc gridSpan="2" vMerge="1">
                  <a:txBody>
                    <a:bodyPr/>
                    <a:lstStyle/>
                    <a:p>
                      <a:endParaRPr lang="tr-TR"/>
                    </a:p>
                  </a:txBody>
                  <a:tcPr/>
                </a:tc>
                <a:tc hMerge="1" vMerge="1">
                  <a:txBody>
                    <a:bodyPr/>
                    <a:lstStyle/>
                    <a:p>
                      <a:endParaRPr lang="tr-TR"/>
                    </a:p>
                  </a:txBody>
                  <a:tcPr/>
                </a:tc>
                <a:tc>
                  <a:txBody>
                    <a:bodyPr/>
                    <a:lstStyle/>
                    <a:p>
                      <a:pPr algn="ctr" fontAlgn="ctr"/>
                      <a:r>
                        <a:rPr lang="tr-TR" sz="800" b="1" i="0" u="none" strike="noStrike">
                          <a:effectLst/>
                          <a:latin typeface="Times New Roman"/>
                        </a:rPr>
                        <a:t>ÖNLİSANS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imes New Roman"/>
                        </a:rPr>
                        <a:t>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imes New Roman"/>
                        </a:rPr>
                        <a:t>YÜKSEK 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imes New Roman"/>
                        </a:rPr>
                        <a:t>DOKTORA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imes New Roman"/>
                        </a:rPr>
                        <a:t>ÖNLİSANS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imes New Roman"/>
                        </a:rPr>
                        <a:t>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imes New Roman"/>
                        </a:rPr>
                        <a:t>YÜKSEK 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rowSpan="9">
                  <a:txBody>
                    <a:bodyPr/>
                    <a:lstStyle/>
                    <a:p>
                      <a:pPr algn="ctr" fontAlgn="ctr"/>
                      <a:r>
                        <a:rPr lang="tr-TR" sz="800" b="1" i="0" u="none" strike="noStrike">
                          <a:effectLst/>
                          <a:latin typeface="Times New Roman"/>
                        </a:rPr>
                        <a:t>FEN BİLİMLERİ</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ctr" fontAlgn="b"/>
                      <a:r>
                        <a:rPr lang="tr-TR" sz="800" b="0" i="0" u="none" strike="noStrike">
                          <a:effectLst/>
                          <a:latin typeface="Times New Roman"/>
                        </a:rPr>
                        <a:t>TOPLAM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rowSpan="9">
                  <a:txBody>
                    <a:bodyPr/>
                    <a:lstStyle/>
                    <a:p>
                      <a:pPr algn="ctr" fontAlgn="ctr"/>
                      <a:r>
                        <a:rPr lang="tr-TR" sz="800" b="1" i="0" u="none" strike="noStrike">
                          <a:effectLst/>
                          <a:latin typeface="Times New Roman"/>
                        </a:rPr>
                        <a:t>SOSYAL BİLİMLER</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ctr" fontAlgn="b"/>
                      <a:r>
                        <a:rPr lang="tr-TR" sz="800" b="0" i="0" u="none" strike="noStrike">
                          <a:effectLst/>
                          <a:latin typeface="Times New Roman"/>
                        </a:rPr>
                        <a:t>TOPLAM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rowSpan="9">
                  <a:txBody>
                    <a:bodyPr/>
                    <a:lstStyle/>
                    <a:p>
                      <a:pPr algn="ctr" fontAlgn="ctr"/>
                      <a:r>
                        <a:rPr lang="tr-TR" sz="800" b="1" i="0" u="none" strike="noStrike">
                          <a:effectLst/>
                          <a:latin typeface="Times New Roman"/>
                        </a:rPr>
                        <a:t>SAĞLIK BİLİMLERİ</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vMerge="1">
                  <a:txBody>
                    <a:bodyPr/>
                    <a:lstStyle/>
                    <a:p>
                      <a:endParaRPr lang="tr-TR"/>
                    </a:p>
                  </a:txBody>
                  <a:tcPr/>
                </a:tc>
                <a:tc>
                  <a:txBody>
                    <a:bodyPr/>
                    <a:lstStyle/>
                    <a:p>
                      <a:pPr algn="ctr" fontAlgn="b"/>
                      <a:r>
                        <a:rPr lang="tr-TR" sz="800" b="0" i="0" u="none" strike="noStrike">
                          <a:effectLst/>
                          <a:latin typeface="Times New Roman"/>
                        </a:rPr>
                        <a:t>TOPLAM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gridSpan="2">
                  <a:txBody>
                    <a:bodyPr/>
                    <a:lstStyle/>
                    <a:p>
                      <a:pPr algn="ctr" fontAlgn="ctr"/>
                      <a:r>
                        <a:rPr lang="tr-TR" sz="800" b="1" i="0" u="none" strike="noStrike">
                          <a:effectLst/>
                          <a:latin typeface="Times New Roman"/>
                        </a:rPr>
                        <a:t>GENEL 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4132">
                <a:tc>
                  <a:txBody>
                    <a:bodyPr/>
                    <a:lstStyle/>
                    <a:p>
                      <a:pPr algn="l" fontAlgn="b"/>
                      <a:endParaRPr lang="tr-TR" sz="800" b="1"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800" b="1"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Tur"/>
                      </a:endParaRPr>
                    </a:p>
                  </a:txBody>
                  <a:tcPr marL="0" marR="0" marT="0" marB="0" anchor="b">
                    <a:lnL>
                      <a:noFill/>
                    </a:lnL>
                    <a:lnR>
                      <a:noFill/>
                    </a:lnR>
                    <a:lnT>
                      <a:noFill/>
                    </a:lnT>
                    <a:lnB>
                      <a:noFill/>
                    </a:lnB>
                  </a:tcPr>
                </a:tc>
              </a:tr>
              <a:tr h="161089">
                <a:tc gridSpan="11">
                  <a:txBody>
                    <a:bodyPr/>
                    <a:lstStyle/>
                    <a:p>
                      <a:pPr algn="l" fontAlgn="ctr"/>
                      <a:r>
                        <a:rPr lang="tr-TR" sz="800" b="0" i="0" u="none" strike="noStrike" dirty="0">
                          <a:effectLst/>
                          <a:latin typeface="Tahoma"/>
                        </a:rPr>
                        <a:t>(1) Fakülte, yüksekokul, meslek yüksekokulu, konservatuvar, enstitü vb. adı yazılacaktır.</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1089">
                <a:tc gridSpan="11">
                  <a:txBody>
                    <a:bodyPr/>
                    <a:lstStyle/>
                    <a:p>
                      <a:pPr algn="l" fontAlgn="ctr"/>
                      <a:r>
                        <a:rPr lang="tr-TR" sz="800" b="0" i="0" u="none" strike="noStrike" dirty="0">
                          <a:effectLst/>
                          <a:latin typeface="Tahoma"/>
                        </a:rPr>
                        <a:t>(2) Öğrenci sayıları </a:t>
                      </a:r>
                      <a:r>
                        <a:rPr lang="tr-TR" sz="800" b="0" i="0" u="none" strike="noStrike" dirty="0" smtClean="0">
                          <a:effectLst/>
                          <a:latin typeface="Tahoma"/>
                        </a:rPr>
                        <a:t>2015-2016 </a:t>
                      </a:r>
                      <a:r>
                        <a:rPr lang="tr-TR" sz="800" b="0" i="0" u="none" strike="noStrike" dirty="0">
                          <a:effectLst/>
                          <a:latin typeface="Tahoma"/>
                        </a:rPr>
                        <a:t>eğitim-öğretim dönemi itibariyle yazılacaktır.</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3908954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16632"/>
            <a:ext cx="5580112"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27/4-Yabancı Öğrenci Sayıları Bilgi Formu:</a:t>
            </a:r>
          </a:p>
        </p:txBody>
      </p:sp>
      <p:graphicFrame>
        <p:nvGraphicFramePr>
          <p:cNvPr id="5" name="Tablo 4"/>
          <p:cNvGraphicFramePr>
            <a:graphicFrameLocks noGrp="1"/>
          </p:cNvGraphicFramePr>
          <p:nvPr>
            <p:extLst>
              <p:ext uri="{D42A27DB-BD31-4B8C-83A1-F6EECF244321}">
                <p14:modId xmlns:p14="http://schemas.microsoft.com/office/powerpoint/2010/main" val="1337268745"/>
              </p:ext>
            </p:extLst>
          </p:nvPr>
        </p:nvGraphicFramePr>
        <p:xfrm>
          <a:off x="323528" y="692696"/>
          <a:ext cx="8424936" cy="5454618"/>
        </p:xfrm>
        <a:graphic>
          <a:graphicData uri="http://schemas.openxmlformats.org/drawingml/2006/table">
            <a:tbl>
              <a:tblPr/>
              <a:tblGrid>
                <a:gridCol w="499853"/>
                <a:gridCol w="435356"/>
                <a:gridCol w="495821"/>
                <a:gridCol w="411169"/>
                <a:gridCol w="451479"/>
                <a:gridCol w="453496"/>
                <a:gridCol w="429310"/>
                <a:gridCol w="427293"/>
                <a:gridCol w="499853"/>
                <a:gridCol w="495821"/>
                <a:gridCol w="453496"/>
                <a:gridCol w="427293"/>
                <a:gridCol w="451479"/>
                <a:gridCol w="451479"/>
                <a:gridCol w="453496"/>
                <a:gridCol w="350703"/>
                <a:gridCol w="403107"/>
                <a:gridCol w="405122"/>
                <a:gridCol w="429310"/>
              </a:tblGrid>
              <a:tr h="254042">
                <a:tc gridSpan="19">
                  <a:txBody>
                    <a:bodyPr/>
                    <a:lstStyle/>
                    <a:p>
                      <a:pPr algn="ctr" fontAlgn="ctr"/>
                      <a:r>
                        <a:rPr lang="tr-TR" sz="700" b="1" i="0" u="none" strike="noStrike" dirty="0">
                          <a:effectLst/>
                          <a:latin typeface="Times New Roman"/>
                        </a:rPr>
                        <a:t>YABANCI ÖĞRENCİ SAYILARI BİLGİ FORMU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4069">
                <a:tc rowSpan="4" gridSpan="2">
                  <a:txBody>
                    <a:bodyPr/>
                    <a:lstStyle/>
                    <a:p>
                      <a:pPr algn="ctr" fontAlgn="ctr"/>
                      <a:r>
                        <a:rPr lang="tr-TR" sz="700" b="1" i="0" u="none" strike="noStrike" dirty="0">
                          <a:effectLst/>
                          <a:latin typeface="Times New Roman"/>
                        </a:rPr>
                        <a:t>BİRİMİ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tr-TR"/>
                    </a:p>
                  </a:txBody>
                  <a:tcPr/>
                </a:tc>
                <a:tc gridSpan="17">
                  <a:txBody>
                    <a:bodyPr/>
                    <a:lstStyle/>
                    <a:p>
                      <a:pPr algn="ctr" fontAlgn="ctr"/>
                      <a:r>
                        <a:rPr lang="tr-TR" sz="700" b="1" i="0" u="none" strike="noStrike" dirty="0">
                          <a:effectLst/>
                          <a:latin typeface="Times New Roman"/>
                        </a:rPr>
                        <a:t>ÖĞRENCİ SAYISI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4069">
                <a:tc gridSpan="2" vMerge="1">
                  <a:txBody>
                    <a:bodyPr/>
                    <a:lstStyle/>
                    <a:p>
                      <a:endParaRPr lang="tr-TR"/>
                    </a:p>
                  </a:txBody>
                  <a:tcPr/>
                </a:tc>
                <a:tc hMerge="1" vMerge="1">
                  <a:txBody>
                    <a:bodyPr/>
                    <a:lstStyle/>
                    <a:p>
                      <a:endParaRPr lang="tr-TR"/>
                    </a:p>
                  </a:txBody>
                  <a:tcPr/>
                </a:tc>
                <a:tc gridSpan="8">
                  <a:txBody>
                    <a:bodyPr/>
                    <a:lstStyle/>
                    <a:p>
                      <a:pPr algn="ctr" fontAlgn="ctr"/>
                      <a:r>
                        <a:rPr lang="tr-TR" sz="700" b="1" i="0" u="none" strike="noStrike">
                          <a:effectLst/>
                          <a:latin typeface="Times New Roman"/>
                        </a:rPr>
                        <a:t>TÜRK UYRUKLU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8">
                  <a:txBody>
                    <a:bodyPr/>
                    <a:lstStyle/>
                    <a:p>
                      <a:pPr algn="ctr" fontAlgn="ctr"/>
                      <a:r>
                        <a:rPr lang="tr-TR" sz="700" b="1" i="0" u="none" strike="noStrike" dirty="0">
                          <a:effectLst/>
                          <a:latin typeface="Times New Roman"/>
                        </a:rPr>
                        <a:t>YABANCI UYRUKLU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fontAlgn="ctr"/>
                      <a:r>
                        <a:rPr lang="tr-TR" sz="700" b="1" i="0" u="none" strike="noStrike">
                          <a:effectLst/>
                          <a:latin typeface="Times New Roman"/>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421">
                <a:tc gridSpan="2" vMerge="1">
                  <a:txBody>
                    <a:bodyPr/>
                    <a:lstStyle/>
                    <a:p>
                      <a:endParaRPr lang="tr-TR"/>
                    </a:p>
                  </a:txBody>
                  <a:tcPr/>
                </a:tc>
                <a:tc hMerge="1" vMerge="1">
                  <a:txBody>
                    <a:bodyPr/>
                    <a:lstStyle/>
                    <a:p>
                      <a:endParaRPr lang="tr-TR"/>
                    </a:p>
                  </a:txBody>
                  <a:tcPr/>
                </a:tc>
                <a:tc gridSpan="4">
                  <a:txBody>
                    <a:bodyPr/>
                    <a:lstStyle/>
                    <a:p>
                      <a:pPr algn="ctr" fontAlgn="ctr"/>
                      <a:r>
                        <a:rPr lang="tr-TR" sz="700" b="1" i="0" u="none" strike="noStrike">
                          <a:effectLst/>
                          <a:latin typeface="Times New Roman"/>
                        </a:rPr>
                        <a:t>KAMU İDARELERİ BURSLARIYLA GELEN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700" b="1" i="0" u="none" strike="noStrike">
                          <a:effectLst/>
                          <a:latin typeface="Times New Roman"/>
                        </a:rPr>
                        <a:t>DİĞER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700" b="1" i="0" u="none" strike="noStrike" dirty="0">
                          <a:effectLst/>
                          <a:latin typeface="Times New Roman"/>
                        </a:rPr>
                        <a:t>İKİLİ ANLAŞMALAR ÇERÇEVESİNDE GELEN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700" b="1" i="0" u="none" strike="noStrike">
                          <a:effectLst/>
                          <a:latin typeface="Times New Roman"/>
                        </a:rPr>
                        <a:t>DİĞER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vMerge="1">
                  <a:txBody>
                    <a:bodyPr/>
                    <a:lstStyle/>
                    <a:p>
                      <a:endParaRPr lang="tr-TR"/>
                    </a:p>
                  </a:txBody>
                  <a:tcPr/>
                </a:tc>
              </a:tr>
              <a:tr h="232872">
                <a:tc gridSpan="2" vMerge="1">
                  <a:txBody>
                    <a:bodyPr/>
                    <a:lstStyle/>
                    <a:p>
                      <a:endParaRPr lang="tr-TR"/>
                    </a:p>
                  </a:txBody>
                  <a:tcPr/>
                </a:tc>
                <a:tc hMerge="1" vMerge="1">
                  <a:txBody>
                    <a:bodyPr/>
                    <a:lstStyle/>
                    <a:p>
                      <a:endParaRPr lang="tr-TR"/>
                    </a:p>
                  </a:txBody>
                  <a:tcPr/>
                </a:tc>
                <a:tc>
                  <a:txBody>
                    <a:bodyPr/>
                    <a:lstStyle/>
                    <a:p>
                      <a:pPr algn="ctr" fontAlgn="ctr"/>
                      <a:r>
                        <a:rPr lang="tr-TR" sz="700" b="1" i="0" u="none" strike="noStrike">
                          <a:effectLst/>
                          <a:latin typeface="Times New Roman"/>
                        </a:rPr>
                        <a:t>ÖNLİSANS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YÜKSEK 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DOKTORA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ÖNLİSANS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YÜKSEK 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DOKTORA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ÖNLİSANS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YÜKSEK 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DOKTORA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ÖNLİSANS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YÜKSEK LİSANS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DOKTORA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r>
              <a:tr h="142898">
                <a:tc rowSpan="9">
                  <a:txBody>
                    <a:bodyPr/>
                    <a:lstStyle/>
                    <a:p>
                      <a:pPr algn="ctr" fontAlgn="ctr"/>
                      <a:r>
                        <a:rPr lang="tr-TR" sz="700" b="1" i="0" u="none" strike="noStrike">
                          <a:effectLst/>
                          <a:latin typeface="Times New Roman"/>
                        </a:rPr>
                        <a:t>FEN BİLİMLERİ</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700" b="0" i="0" u="none" strike="noStrike">
                        <a:effectLst/>
                        <a:latin typeface="Arial Tur"/>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ctr" fontAlgn="b"/>
                      <a:r>
                        <a:rPr lang="tr-TR" sz="700" b="0" i="0" u="none" strike="noStrike">
                          <a:effectLst/>
                          <a:latin typeface="Times New Roman"/>
                        </a:rPr>
                        <a:t>TOPLAM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2898">
                <a:tc rowSpan="9">
                  <a:txBody>
                    <a:bodyPr/>
                    <a:lstStyle/>
                    <a:p>
                      <a:pPr algn="ctr" fontAlgn="ctr"/>
                      <a:r>
                        <a:rPr lang="tr-TR" sz="700" b="1" i="0" u="none" strike="noStrike">
                          <a:effectLst/>
                          <a:latin typeface="Times New Roman"/>
                        </a:rPr>
                        <a:t>SOSYAL BİLİMLER</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ctr" fontAlgn="b"/>
                      <a:r>
                        <a:rPr lang="tr-TR" sz="700" b="0" i="0" u="none" strike="noStrike">
                          <a:effectLst/>
                          <a:latin typeface="Times New Roman"/>
                        </a:rPr>
                        <a:t>TOPLAM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2898">
                <a:tc rowSpan="9">
                  <a:txBody>
                    <a:bodyPr/>
                    <a:lstStyle/>
                    <a:p>
                      <a:pPr algn="ctr" fontAlgn="ctr"/>
                      <a:r>
                        <a:rPr lang="tr-TR" sz="700" b="1" i="0" u="none" strike="noStrike">
                          <a:effectLst/>
                          <a:latin typeface="Times New Roman"/>
                        </a:rPr>
                        <a:t>SAĞLIK BİLİMLERİ</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98">
                <a:tc vMerge="1">
                  <a:txBody>
                    <a:bodyPr/>
                    <a:lstStyle/>
                    <a:p>
                      <a:endParaRPr lang="tr-TR"/>
                    </a:p>
                  </a:txBody>
                  <a:tcPr/>
                </a:tc>
                <a:tc>
                  <a:txBody>
                    <a:bodyPr/>
                    <a:lstStyle/>
                    <a:p>
                      <a:pPr algn="ctr" fontAlgn="b"/>
                      <a:r>
                        <a:rPr lang="tr-TR" sz="700" b="0" i="0" u="none" strike="noStrike">
                          <a:effectLst/>
                          <a:latin typeface="Times New Roman"/>
                        </a:rPr>
                        <a:t>TOPLAM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2287">
                <a:tc gridSpan="2">
                  <a:txBody>
                    <a:bodyPr/>
                    <a:lstStyle/>
                    <a:p>
                      <a:pPr algn="ctr" fontAlgn="ctr"/>
                      <a:r>
                        <a:rPr lang="tr-TR" sz="700" b="1" i="0" u="none" strike="noStrike">
                          <a:effectLst/>
                          <a:latin typeface="Times New Roman"/>
                        </a:rPr>
                        <a:t>GENEL 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710">
                <a:tc>
                  <a:txBody>
                    <a:bodyPr/>
                    <a:lstStyle/>
                    <a:p>
                      <a:pPr algn="l" fontAlgn="b"/>
                      <a:endParaRPr lang="tr-TR" sz="700" b="1"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700" b="1"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dirty="0">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dirty="0">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00559">
                <a:tc gridSpan="19">
                  <a:txBody>
                    <a:bodyPr/>
                    <a:lstStyle/>
                    <a:p>
                      <a:pPr algn="l" fontAlgn="ctr"/>
                      <a:r>
                        <a:rPr lang="tr-TR" sz="700" b="0" i="0" u="none" strike="noStrike" dirty="0">
                          <a:effectLst/>
                          <a:latin typeface="Tahoma"/>
                        </a:rPr>
                        <a:t>(1) Fakülte, yüksekokul, meslek yüksekokulu, konservatuvar, enstitü vb. adı yazılacaktır.</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2313">
                <a:tc gridSpan="19">
                  <a:txBody>
                    <a:bodyPr/>
                    <a:lstStyle/>
                    <a:p>
                      <a:pPr algn="l" fontAlgn="ctr"/>
                      <a:r>
                        <a:rPr lang="tr-TR" sz="700" b="0" i="0" u="none" strike="noStrike" dirty="0">
                          <a:effectLst/>
                          <a:latin typeface="Tahoma"/>
                        </a:rPr>
                        <a:t>(2) Öğrenci sayıları 2015-2016 eğitim-öğretim dönemi itibariyle yazılacaktır.</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37051416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94382" y="2060848"/>
            <a:ext cx="7759625" cy="2308324"/>
          </a:xfrm>
          <a:prstGeom prst="rect">
            <a:avLst/>
          </a:prstGeom>
          <a:noFill/>
        </p:spPr>
        <p:txBody>
          <a:bodyPr wrap="none" lIns="91440" tIns="45720" rIns="91440" bIns="45720">
            <a:spAutoFit/>
          </a:bodyPr>
          <a:lstStyle/>
          <a:p>
            <a:pPr algn="ctr"/>
            <a:r>
              <a:rPr lang="tr-TR" sz="4800" b="1" cap="none" spc="0" dirty="0" smtClean="0">
                <a:ln w="10541" cmpd="sng">
                  <a:solidFill>
                    <a:schemeClr val="accent1">
                      <a:shade val="88000"/>
                      <a:satMod val="110000"/>
                    </a:schemeClr>
                  </a:solidFill>
                  <a:prstDash val="solid"/>
                </a:ln>
                <a:solidFill>
                  <a:srgbClr val="FF0000"/>
                </a:solidFill>
                <a:effectLst/>
              </a:rPr>
              <a:t>PERSONEL DAİRE BAŞKANLIĞI</a:t>
            </a:r>
          </a:p>
          <a:p>
            <a:pPr algn="ctr"/>
            <a:r>
              <a:rPr lang="tr-TR" sz="4800" b="1" dirty="0" smtClean="0">
                <a:ln w="10541" cmpd="sng">
                  <a:solidFill>
                    <a:schemeClr val="accent1">
                      <a:shade val="88000"/>
                      <a:satMod val="110000"/>
                    </a:schemeClr>
                  </a:solidFill>
                  <a:prstDash val="solid"/>
                </a:ln>
                <a:solidFill>
                  <a:srgbClr val="FF0000"/>
                </a:solidFill>
              </a:rPr>
              <a:t>TARAFINDAN AYRICA </a:t>
            </a:r>
          </a:p>
          <a:p>
            <a:pPr algn="ctr"/>
            <a:r>
              <a:rPr lang="tr-TR" sz="4800" b="1" dirty="0" smtClean="0">
                <a:ln w="10541" cmpd="sng">
                  <a:solidFill>
                    <a:schemeClr val="accent1">
                      <a:shade val="88000"/>
                      <a:satMod val="110000"/>
                    </a:schemeClr>
                  </a:solidFill>
                  <a:prstDash val="solid"/>
                </a:ln>
                <a:solidFill>
                  <a:srgbClr val="FF0000"/>
                </a:solidFill>
              </a:rPr>
              <a:t>DOLDURULACAK FORMLAR</a:t>
            </a:r>
            <a:endParaRPr lang="tr-TR" sz="48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2564149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107504" y="190590"/>
            <a:ext cx="3816424"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27/5-Personel Bilgi Formu:</a:t>
            </a:r>
          </a:p>
        </p:txBody>
      </p:sp>
      <p:graphicFrame>
        <p:nvGraphicFramePr>
          <p:cNvPr id="6" name="Tablo 5"/>
          <p:cNvGraphicFramePr>
            <a:graphicFrameLocks noGrp="1"/>
          </p:cNvGraphicFramePr>
          <p:nvPr>
            <p:extLst>
              <p:ext uri="{D42A27DB-BD31-4B8C-83A1-F6EECF244321}">
                <p14:modId xmlns:p14="http://schemas.microsoft.com/office/powerpoint/2010/main" val="2436150536"/>
              </p:ext>
            </p:extLst>
          </p:nvPr>
        </p:nvGraphicFramePr>
        <p:xfrm>
          <a:off x="2771800" y="836712"/>
          <a:ext cx="3960438" cy="5040555"/>
        </p:xfrm>
        <a:graphic>
          <a:graphicData uri="http://schemas.openxmlformats.org/drawingml/2006/table">
            <a:tbl>
              <a:tblPr/>
              <a:tblGrid>
                <a:gridCol w="905570"/>
                <a:gridCol w="1564058"/>
                <a:gridCol w="745405"/>
                <a:gridCol w="745405"/>
              </a:tblGrid>
              <a:tr h="210658">
                <a:tc gridSpan="2">
                  <a:txBody>
                    <a:bodyPr/>
                    <a:lstStyle/>
                    <a:p>
                      <a:pPr algn="ctr" fontAlgn="ctr"/>
                      <a:r>
                        <a:rPr lang="tr-TR" sz="1000" b="1"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000" b="1" i="0" u="none" strike="noStrike">
                          <a:effectLst/>
                          <a:latin typeface="Tahoma"/>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ahoma"/>
                        </a:rPr>
                        <a:t>2016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336">
                <a:tc>
                  <a:txBody>
                    <a:bodyPr/>
                    <a:lstStyle/>
                    <a:p>
                      <a:pPr algn="l" fontAlgn="ctr"/>
                      <a:r>
                        <a:rPr lang="tr-TR" sz="1000" b="0" i="0" u="none" strike="noStrike">
                          <a:effectLst/>
                          <a:latin typeface="Times New Roman"/>
                        </a:rPr>
                        <a:t>Öğretim Elemanı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0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7">
                <a:tc rowSpan="10">
                  <a:txBody>
                    <a:bodyPr/>
                    <a:lstStyle/>
                    <a:p>
                      <a:pPr algn="ctr"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Öğretim Üyesi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0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7">
                <a:tc vMerge="1">
                  <a:txBody>
                    <a:bodyPr/>
                    <a:lstStyle/>
                    <a:p>
                      <a:endParaRPr lang="tr-TR"/>
                    </a:p>
                  </a:txBody>
                  <a:tcPr/>
                </a:tc>
                <a:tc>
                  <a:txBody>
                    <a:bodyPr/>
                    <a:lstStyle/>
                    <a:p>
                      <a:pPr algn="l" fontAlgn="ctr"/>
                      <a:r>
                        <a:rPr lang="tr-TR" sz="1000" b="0" i="0" u="none" strike="noStrike">
                          <a:effectLst/>
                          <a:latin typeface="Times New Roman"/>
                        </a:rPr>
                        <a:t>Profesör</a:t>
                      </a:r>
                    </a:p>
                  </a:txBody>
                  <a:tcPr marL="965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7">
                <a:tc vMerge="1">
                  <a:txBody>
                    <a:bodyPr/>
                    <a:lstStyle/>
                    <a:p>
                      <a:endParaRPr lang="tr-TR"/>
                    </a:p>
                  </a:txBody>
                  <a:tcPr/>
                </a:tc>
                <a:tc>
                  <a:txBody>
                    <a:bodyPr/>
                    <a:lstStyle/>
                    <a:p>
                      <a:pPr algn="l" fontAlgn="ctr"/>
                      <a:r>
                        <a:rPr lang="tr-TR" sz="1000" b="0" i="0" u="none" strike="noStrike">
                          <a:effectLst/>
                          <a:latin typeface="Times New Roman"/>
                        </a:rPr>
                        <a:t>Doçent</a:t>
                      </a:r>
                    </a:p>
                  </a:txBody>
                  <a:tcPr marL="965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7">
                <a:tc vMerge="1">
                  <a:txBody>
                    <a:bodyPr/>
                    <a:lstStyle/>
                    <a:p>
                      <a:endParaRPr lang="tr-TR"/>
                    </a:p>
                  </a:txBody>
                  <a:tcPr/>
                </a:tc>
                <a:tc>
                  <a:txBody>
                    <a:bodyPr/>
                    <a:lstStyle/>
                    <a:p>
                      <a:pPr algn="l" fontAlgn="ctr"/>
                      <a:r>
                        <a:rPr lang="tr-TR" sz="1000" b="0" i="0" u="none" strike="noStrike">
                          <a:effectLst/>
                          <a:latin typeface="Times New Roman"/>
                        </a:rPr>
                        <a:t>Yardımcı Doçent</a:t>
                      </a:r>
                    </a:p>
                  </a:txBody>
                  <a:tcPr marL="965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7">
                <a:tc vMerge="1">
                  <a:txBody>
                    <a:bodyPr/>
                    <a:lstStyle/>
                    <a:p>
                      <a:endParaRPr lang="tr-TR"/>
                    </a:p>
                  </a:txBody>
                  <a:tcPr/>
                </a:tc>
                <a:tc>
                  <a:txBody>
                    <a:bodyPr/>
                    <a:lstStyle/>
                    <a:p>
                      <a:pPr algn="l" fontAlgn="ctr"/>
                      <a:r>
                        <a:rPr lang="tr-TR" sz="1000" b="0" i="0" u="none" strike="noStrike">
                          <a:effectLst/>
                          <a:latin typeface="Times New Roman"/>
                        </a:rPr>
                        <a:t>Öğretim Görevlisi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7">
                <a:tc vMerge="1">
                  <a:txBody>
                    <a:bodyPr/>
                    <a:lstStyle/>
                    <a:p>
                      <a:endParaRPr lang="tr-TR"/>
                    </a:p>
                  </a:txBody>
                  <a:tcPr/>
                </a:tc>
                <a:tc>
                  <a:txBody>
                    <a:bodyPr/>
                    <a:lstStyle/>
                    <a:p>
                      <a:pPr algn="l" fontAlgn="ctr"/>
                      <a:r>
                        <a:rPr lang="tr-TR" sz="1000" b="0" i="0" u="none" strike="noStrike">
                          <a:effectLst/>
                          <a:latin typeface="Times New Roman"/>
                        </a:rPr>
                        <a:t>Okutman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7">
                <a:tc vMerge="1">
                  <a:txBody>
                    <a:bodyPr/>
                    <a:lstStyle/>
                    <a:p>
                      <a:endParaRPr lang="tr-TR"/>
                    </a:p>
                  </a:txBody>
                  <a:tcPr/>
                </a:tc>
                <a:tc>
                  <a:txBody>
                    <a:bodyPr/>
                    <a:lstStyle/>
                    <a:p>
                      <a:pPr algn="l" fontAlgn="ctr"/>
                      <a:r>
                        <a:rPr lang="tr-TR" sz="1000" b="0" i="0" u="none" strike="noStrike">
                          <a:effectLst/>
                          <a:latin typeface="Times New Roman"/>
                        </a:rPr>
                        <a:t>Öğretim Yardımcıları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0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7">
                <a:tc vMerge="1">
                  <a:txBody>
                    <a:bodyPr/>
                    <a:lstStyle/>
                    <a:p>
                      <a:endParaRPr lang="tr-TR"/>
                    </a:p>
                  </a:txBody>
                  <a:tcPr/>
                </a:tc>
                <a:tc>
                  <a:txBody>
                    <a:bodyPr/>
                    <a:lstStyle/>
                    <a:p>
                      <a:pPr algn="l" fontAlgn="ctr"/>
                      <a:r>
                        <a:rPr lang="tr-TR" sz="1000" b="0" i="0" u="none" strike="noStrike">
                          <a:effectLst/>
                          <a:latin typeface="Times New Roman"/>
                        </a:rPr>
                        <a:t>Araştırma Görevlileri</a:t>
                      </a:r>
                    </a:p>
                  </a:txBody>
                  <a:tcPr marL="965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7">
                <a:tc vMerge="1">
                  <a:txBody>
                    <a:bodyPr/>
                    <a:lstStyle/>
                    <a:p>
                      <a:endParaRPr lang="tr-TR"/>
                    </a:p>
                  </a:txBody>
                  <a:tcPr/>
                </a:tc>
                <a:tc>
                  <a:txBody>
                    <a:bodyPr/>
                    <a:lstStyle/>
                    <a:p>
                      <a:pPr algn="l" fontAlgn="ctr"/>
                      <a:r>
                        <a:rPr lang="tr-TR" sz="1000" b="0" i="0" u="none" strike="noStrike">
                          <a:effectLst/>
                          <a:latin typeface="Times New Roman"/>
                        </a:rPr>
                        <a:t>Uzman</a:t>
                      </a:r>
                    </a:p>
                  </a:txBody>
                  <a:tcPr marL="965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7">
                <a:tc vMerge="1">
                  <a:txBody>
                    <a:bodyPr/>
                    <a:lstStyle/>
                    <a:p>
                      <a:endParaRPr lang="tr-TR"/>
                    </a:p>
                  </a:txBody>
                  <a:tcPr/>
                </a:tc>
                <a:tc>
                  <a:txBody>
                    <a:bodyPr/>
                    <a:lstStyle/>
                    <a:p>
                      <a:pPr algn="l" fontAlgn="ctr"/>
                      <a:r>
                        <a:rPr lang="tr-TR" sz="1000" b="0" i="0" u="none" strike="noStrike">
                          <a:effectLst/>
                          <a:latin typeface="Times New Roman"/>
                        </a:rPr>
                        <a:t>Diğer</a:t>
                      </a:r>
                    </a:p>
                  </a:txBody>
                  <a:tcPr marL="965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0281">
                <a:tc>
                  <a:txBody>
                    <a:bodyPr/>
                    <a:lstStyle/>
                    <a:p>
                      <a:pPr algn="l" fontAlgn="ctr"/>
                      <a:r>
                        <a:rPr lang="tr-TR" sz="1000" b="0" i="0" u="none" strike="noStrike">
                          <a:effectLst/>
                          <a:latin typeface="Times New Roman"/>
                        </a:rPr>
                        <a:t>İdari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0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7">
                <a:tc rowSpan="2">
                  <a:txBody>
                    <a:bodyPr/>
                    <a:lstStyle/>
                    <a:p>
                      <a:pPr algn="ctr"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657/4-a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837">
                <a:tc vMerge="1">
                  <a:txBody>
                    <a:bodyPr/>
                    <a:lstStyle/>
                    <a:p>
                      <a:endParaRPr lang="tr-TR"/>
                    </a:p>
                  </a:txBody>
                  <a:tcPr/>
                </a:tc>
                <a:tc>
                  <a:txBody>
                    <a:bodyPr/>
                    <a:lstStyle/>
                    <a:p>
                      <a:pPr algn="l" fontAlgn="ctr"/>
                      <a:r>
                        <a:rPr lang="tr-TR" sz="1000" b="0" i="0" u="none" strike="noStrike">
                          <a:effectLst/>
                          <a:latin typeface="Times New Roman"/>
                        </a:rPr>
                        <a:t>657/4-b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32674">
                <a:tc>
                  <a:txBody>
                    <a:bodyPr/>
                    <a:lstStyle/>
                    <a:p>
                      <a:pPr algn="l" fontAlgn="ctr"/>
                      <a:r>
                        <a:rPr lang="tr-TR" sz="1000" b="0" i="0" u="none" strike="noStrike">
                          <a:effectLst/>
                          <a:latin typeface="Times New Roman"/>
                        </a:rPr>
                        <a:t>Yabancı Uyruklu Öğretim Elemanı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0281">
                <a:tc>
                  <a:txBody>
                    <a:bodyPr/>
                    <a:lstStyle/>
                    <a:p>
                      <a:pPr algn="l" fontAlgn="ctr"/>
                      <a:r>
                        <a:rPr lang="tr-TR" sz="1000" b="0" i="0" u="none" strike="noStrike">
                          <a:effectLst/>
                          <a:latin typeface="Times New Roman"/>
                        </a:rPr>
                        <a:t>Geçici İşçi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0281">
                <a:tc>
                  <a:txBody>
                    <a:bodyPr/>
                    <a:lstStyle/>
                    <a:p>
                      <a:pPr algn="l" fontAlgn="ctr"/>
                      <a:r>
                        <a:rPr lang="tr-TR" sz="1000" b="0" i="0" u="none" strike="noStrike">
                          <a:effectLst/>
                          <a:latin typeface="Times New Roman"/>
                        </a:rPr>
                        <a:t>Sürekli İşçi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6070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000399" y="1916832"/>
            <a:ext cx="7147598" cy="3046988"/>
          </a:xfrm>
          <a:prstGeom prst="rect">
            <a:avLst/>
          </a:prstGeom>
          <a:noFill/>
        </p:spPr>
        <p:txBody>
          <a:bodyPr wrap="none" lIns="91440" tIns="45720" rIns="91440" bIns="45720">
            <a:spAutoFit/>
          </a:bodyPr>
          <a:lstStyle/>
          <a:p>
            <a:pPr algn="ctr"/>
            <a:r>
              <a:rPr lang="tr-TR" sz="4800" b="1" cap="none" spc="0" dirty="0" smtClean="0">
                <a:ln w="10541" cmpd="sng">
                  <a:solidFill>
                    <a:schemeClr val="accent1">
                      <a:shade val="88000"/>
                      <a:satMod val="110000"/>
                    </a:schemeClr>
                  </a:solidFill>
                  <a:prstDash val="solid"/>
                </a:ln>
                <a:solidFill>
                  <a:srgbClr val="FF0000"/>
                </a:solidFill>
                <a:effectLst/>
              </a:rPr>
              <a:t>SAĞLIK KÜLTÜR VE SPOR</a:t>
            </a:r>
          </a:p>
          <a:p>
            <a:pPr algn="ctr"/>
            <a:r>
              <a:rPr lang="tr-TR" sz="4800" b="1" cap="none" spc="0" dirty="0" smtClean="0">
                <a:ln w="10541" cmpd="sng">
                  <a:solidFill>
                    <a:schemeClr val="accent1">
                      <a:shade val="88000"/>
                      <a:satMod val="110000"/>
                    </a:schemeClr>
                  </a:solidFill>
                  <a:prstDash val="solid"/>
                </a:ln>
                <a:solidFill>
                  <a:srgbClr val="FF0000"/>
                </a:solidFill>
                <a:effectLst/>
              </a:rPr>
              <a:t>DAİRE BAŞKANLIĞI</a:t>
            </a:r>
          </a:p>
          <a:p>
            <a:pPr algn="ctr"/>
            <a:r>
              <a:rPr lang="tr-TR" sz="4800" b="1" dirty="0" smtClean="0">
                <a:ln w="10541" cmpd="sng">
                  <a:solidFill>
                    <a:schemeClr val="accent1">
                      <a:shade val="88000"/>
                      <a:satMod val="110000"/>
                    </a:schemeClr>
                  </a:solidFill>
                  <a:prstDash val="solid"/>
                </a:ln>
                <a:solidFill>
                  <a:srgbClr val="FF0000"/>
                </a:solidFill>
              </a:rPr>
              <a:t>TARAFINDAN AYRICA </a:t>
            </a:r>
          </a:p>
          <a:p>
            <a:pPr algn="ctr"/>
            <a:r>
              <a:rPr lang="tr-TR" sz="4800" b="1" dirty="0" smtClean="0">
                <a:ln w="10541" cmpd="sng">
                  <a:solidFill>
                    <a:schemeClr val="accent1">
                      <a:shade val="88000"/>
                      <a:satMod val="110000"/>
                    </a:schemeClr>
                  </a:solidFill>
                  <a:prstDash val="solid"/>
                </a:ln>
                <a:solidFill>
                  <a:srgbClr val="FF0000"/>
                </a:solidFill>
              </a:rPr>
              <a:t>DOLDURULACAK FORMLAR</a:t>
            </a:r>
            <a:endParaRPr lang="tr-TR" sz="48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32272931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25041" y="124005"/>
            <a:ext cx="451896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11-Fiziksel Değerler  Bilgi Formu:</a:t>
            </a:r>
          </a:p>
        </p:txBody>
      </p:sp>
      <p:graphicFrame>
        <p:nvGraphicFramePr>
          <p:cNvPr id="2" name="Tablo 1"/>
          <p:cNvGraphicFramePr>
            <a:graphicFrameLocks noGrp="1"/>
          </p:cNvGraphicFramePr>
          <p:nvPr>
            <p:extLst>
              <p:ext uri="{D42A27DB-BD31-4B8C-83A1-F6EECF244321}">
                <p14:modId xmlns:p14="http://schemas.microsoft.com/office/powerpoint/2010/main" val="3489427717"/>
              </p:ext>
            </p:extLst>
          </p:nvPr>
        </p:nvGraphicFramePr>
        <p:xfrm>
          <a:off x="1475656" y="620688"/>
          <a:ext cx="6552728" cy="6134623"/>
        </p:xfrm>
        <a:graphic>
          <a:graphicData uri="http://schemas.openxmlformats.org/drawingml/2006/table">
            <a:tbl>
              <a:tblPr/>
              <a:tblGrid>
                <a:gridCol w="196899"/>
                <a:gridCol w="196899"/>
                <a:gridCol w="196899"/>
                <a:gridCol w="228658"/>
                <a:gridCol w="2921733"/>
                <a:gridCol w="702910"/>
                <a:gridCol w="702910"/>
                <a:gridCol w="702910"/>
                <a:gridCol w="702910"/>
              </a:tblGrid>
              <a:tr h="177393">
                <a:tc gridSpan="3">
                  <a:txBody>
                    <a:bodyPr/>
                    <a:lstStyle/>
                    <a:p>
                      <a:pPr algn="ctr" fontAlgn="ctr"/>
                      <a:r>
                        <a:rPr lang="tr-TR" sz="800" b="0" i="0" u="none" strike="noStrike" dirty="0">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800" b="0"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ahoma"/>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ahoma"/>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ahoma"/>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ahoma"/>
                        </a:rPr>
                        <a:t>2017(*)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SOSYAL TESİS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dirty="0">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Eğitim ve Dinlenme Tesisi (Kamp)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aa)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dirty="0">
                          <a:effectLst/>
                          <a:latin typeface="Tahoma"/>
                        </a:rPr>
                        <a:t>                                          . Adedi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ab)</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dirty="0">
                          <a:effectLst/>
                          <a:latin typeface="Tahoma"/>
                        </a:rPr>
                        <a:t>                                          . Kapasitesi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ac)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Yararlanan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b)</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dirty="0">
                          <a:effectLst/>
                          <a:latin typeface="Tahoma"/>
                        </a:rPr>
                        <a:t>                  - Eğitim Tesisi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ba)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Adedi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bb)</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dirty="0">
                          <a:effectLst/>
                          <a:latin typeface="Tahoma"/>
                        </a:rPr>
                        <a:t>                                          . Kapasitesi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bc)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dirty="0">
                          <a:effectLst/>
                          <a:latin typeface="Tahoma"/>
                        </a:rPr>
                        <a:t>                                          . Yararlanan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dirty="0">
                          <a:effectLst/>
                          <a:latin typeface="Tahoma"/>
                        </a:rPr>
                        <a:t>                  - Lokal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ca)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Adedi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cb)</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dirty="0">
                          <a:effectLst/>
                          <a:latin typeface="Tahoma"/>
                        </a:rPr>
                        <a:t>                                          . Kapasitesi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cc)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Yararlanan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d)</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Memur evi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096">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da)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Adedi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db)</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dirty="0">
                          <a:effectLst/>
                          <a:latin typeface="Tahoma"/>
                        </a:rPr>
                        <a:t>                                          . Kapasitesi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dc)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Yararlanan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dirty="0">
                          <a:effectLst/>
                          <a:latin typeface="Tahoma"/>
                        </a:rPr>
                        <a:t>                  - Misafirhane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ea)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dirty="0">
                          <a:effectLst/>
                          <a:latin typeface="Tahoma"/>
                        </a:rPr>
                        <a:t>                                          . Adedi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eb)</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dirty="0">
                          <a:effectLst/>
                          <a:latin typeface="Tahoma"/>
                        </a:rPr>
                        <a:t>                                          . Kapasitesi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ec)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dirty="0">
                          <a:effectLst/>
                          <a:latin typeface="Tahoma"/>
                        </a:rPr>
                        <a:t>                                          . Yararlanan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f)</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Kreş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fa)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Adedi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fb)</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Kapasitesi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fc)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Yararlanan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g)</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Diğer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ga)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Adedi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gb)</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Kapasitesi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1" i="0" u="none" strike="noStrike">
                          <a:effectLst/>
                          <a:latin typeface="Tahoma"/>
                        </a:rPr>
                        <a:t>gc)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                                          . Yararlanan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LOJMAN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1"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1"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1"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1"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Dolu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b)</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tr-TR" sz="800" b="0" i="0" u="none" strike="noStrike">
                          <a:effectLst/>
                          <a:latin typeface="Tahoma"/>
                        </a:rPr>
                        <a:t>                  - Boş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1" i="0" u="none" strike="noStrike">
                          <a:effectLst/>
                          <a:latin typeface="Tahoma"/>
                        </a:rPr>
                        <a:t>ba)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1" i="0" u="none" strike="noStrike">
                          <a:effectLst/>
                          <a:latin typeface="Tahoma"/>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                                          . Kullanılmaz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593">
                <a:tc>
                  <a:txBody>
                    <a:bodyPr/>
                    <a:lstStyle/>
                    <a:p>
                      <a:pPr algn="l" fontAlgn="ctr"/>
                      <a:r>
                        <a:rPr lang="tr-TR" sz="800" b="1" i="0" u="none" strike="noStrike">
                          <a:effectLst/>
                          <a:latin typeface="Tahoma"/>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TELEFON / FAKS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1"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1"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1" i="0" u="none" strike="noStrike" dirty="0">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1"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0" i="0" u="none" strike="noStrike">
                          <a:effectLst/>
                          <a:latin typeface="Tahoma"/>
                        </a:rPr>
                        <a:t>                  - Telefon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aa)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0" i="0" u="none" strike="noStrike">
                          <a:effectLst/>
                          <a:latin typeface="Tahoma"/>
                        </a:rPr>
                        <a:t>                                          . Santrale Bağlı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ab)</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0" i="0" u="none" strike="noStrike">
                          <a:effectLst/>
                          <a:latin typeface="Tahoma"/>
                        </a:rPr>
                        <a:t>                                          . Müstakil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aba)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0" i="0" u="none" strike="noStrike">
                          <a:effectLst/>
                          <a:latin typeface="Tahoma"/>
                        </a:rPr>
                        <a:t>                                                            Milletlerarası Açık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abb)</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0" i="0" u="none" strike="noStrike">
                          <a:effectLst/>
                          <a:latin typeface="Tahoma"/>
                        </a:rPr>
                        <a:t>                                                            Şehirlerarası Açık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abc)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0" i="0" u="none" strike="noStrike">
                          <a:effectLst/>
                          <a:latin typeface="Tahoma"/>
                        </a:rPr>
                        <a:t>                                                            Şehiriçi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r>
              <a:tr h="136593">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ac)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0" i="0" u="none" strike="noStrike">
                          <a:effectLst/>
                          <a:latin typeface="Tahoma"/>
                        </a:rPr>
                        <a:t>                                          . Cep Telefonu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r>
              <a:tr h="106435">
                <a:tc>
                  <a:txBody>
                    <a:bodyPr/>
                    <a:lstStyle/>
                    <a:p>
                      <a:pPr algn="l" fontAlgn="ctr"/>
                      <a:r>
                        <a:rPr lang="tr-TR" sz="800" b="1"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b)</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1" i="0" u="none" strike="noStrike">
                          <a:effectLst/>
                          <a:latin typeface="Tahoma"/>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ctr"/>
                      <a:r>
                        <a:rPr lang="tr-TR" sz="800" b="0" i="0" u="none" strike="noStrike">
                          <a:effectLst/>
                          <a:latin typeface="Tahoma"/>
                        </a:rPr>
                        <a:t>                  - Faks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000000"/>
                      </a:fgClr>
                      <a:bgClr>
                        <a:srgbClr val="FFFFFF"/>
                      </a:bgClr>
                    </a:pattFill>
                  </a:tcPr>
                </a:tc>
              </a:tr>
            </a:tbl>
          </a:graphicData>
        </a:graphic>
      </p:graphicFrame>
    </p:spTree>
    <p:extLst>
      <p:ext uri="{BB962C8B-B14F-4D97-AF65-F5344CB8AC3E}">
        <p14:creationId xmlns:p14="http://schemas.microsoft.com/office/powerpoint/2010/main" val="1726885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25040" y="124005"/>
            <a:ext cx="5527079"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27/7</a:t>
            </a:r>
            <a:r>
              <a:rPr lang="tr-TR" sz="2000" b="1" u="sng" dirty="0" smtClean="0">
                <a:solidFill>
                  <a:schemeClr val="lt1"/>
                </a:solidFill>
              </a:rPr>
              <a:t>-Sosyal Tesisler  Bilgi Formu:</a:t>
            </a:r>
          </a:p>
        </p:txBody>
      </p:sp>
      <p:graphicFrame>
        <p:nvGraphicFramePr>
          <p:cNvPr id="5" name="Tablo 4"/>
          <p:cNvGraphicFramePr>
            <a:graphicFrameLocks noGrp="1"/>
          </p:cNvGraphicFramePr>
          <p:nvPr>
            <p:extLst>
              <p:ext uri="{D42A27DB-BD31-4B8C-83A1-F6EECF244321}">
                <p14:modId xmlns:p14="http://schemas.microsoft.com/office/powerpoint/2010/main" val="54942154"/>
              </p:ext>
            </p:extLst>
          </p:nvPr>
        </p:nvGraphicFramePr>
        <p:xfrm>
          <a:off x="395536" y="620688"/>
          <a:ext cx="7776863" cy="4968550"/>
        </p:xfrm>
        <a:graphic>
          <a:graphicData uri="http://schemas.openxmlformats.org/drawingml/2006/table">
            <a:tbl>
              <a:tblPr/>
              <a:tblGrid>
                <a:gridCol w="1293036"/>
                <a:gridCol w="2461740"/>
                <a:gridCol w="1296144"/>
                <a:gridCol w="1296144"/>
                <a:gridCol w="1429799"/>
              </a:tblGrid>
              <a:tr h="187855">
                <a:tc>
                  <a:txBody>
                    <a:bodyPr/>
                    <a:lstStyle/>
                    <a:p>
                      <a:pPr algn="l" fontAlgn="ctr"/>
                      <a:endParaRPr lang="tr-TR" sz="1100" b="0" i="0" u="none" strike="noStrike" dirty="0">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11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11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11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1100" b="0"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39929">
                <a:tc gridSpan="5">
                  <a:txBody>
                    <a:bodyPr/>
                    <a:lstStyle/>
                    <a:p>
                      <a:pPr algn="ctr" fontAlgn="ctr"/>
                      <a:r>
                        <a:rPr lang="tr-TR" sz="1100" b="1" i="0" u="none" strike="noStrike">
                          <a:effectLst/>
                          <a:latin typeface="Times New Roman"/>
                        </a:rPr>
                        <a:t>SOSYAL TESİSLER BİLGİ FORMU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11493">
                <a:tc rowSpan="2" gridSpan="2">
                  <a:txBody>
                    <a:bodyPr/>
                    <a:lstStyle/>
                    <a:p>
                      <a:pPr algn="ctr" fontAlgn="ctr"/>
                      <a:r>
                        <a:rPr lang="tr-TR" sz="1100" b="1"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gridSpan="2">
                  <a:txBody>
                    <a:bodyPr/>
                    <a:lstStyle/>
                    <a:p>
                      <a:pPr algn="ctr" fontAlgn="ctr"/>
                      <a:r>
                        <a:rPr lang="tr-TR" sz="1100" b="1" i="0" u="none" strike="noStrike">
                          <a:effectLst/>
                          <a:latin typeface="Times New Roman"/>
                        </a:rPr>
                        <a:t>Bütçe İçinde İşletilenler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rowSpan="2">
                  <a:txBody>
                    <a:bodyPr/>
                    <a:lstStyle/>
                    <a:p>
                      <a:pPr algn="ctr" fontAlgn="ctr"/>
                      <a:r>
                        <a:rPr lang="tr-TR" sz="1100" b="1" i="0" u="none" strike="noStrike">
                          <a:effectLst/>
                          <a:latin typeface="Times New Roman"/>
                        </a:rPr>
                        <a:t>Bütçe Dışında İşletilenler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493">
                <a:tc gridSpan="2" vMerge="1">
                  <a:txBody>
                    <a:bodyPr/>
                    <a:lstStyle/>
                    <a:p>
                      <a:endParaRPr lang="tr-TR"/>
                    </a:p>
                  </a:txBody>
                  <a:tcPr/>
                </a:tc>
                <a:tc hMerge="1" vMerge="1">
                  <a:txBody>
                    <a:bodyPr/>
                    <a:lstStyle/>
                    <a:p>
                      <a:endParaRPr lang="tr-TR"/>
                    </a:p>
                  </a:txBody>
                  <a:tcPr/>
                </a:tc>
                <a:tc>
                  <a:txBody>
                    <a:bodyPr/>
                    <a:lstStyle/>
                    <a:p>
                      <a:pPr algn="ctr" fontAlgn="ctr"/>
                      <a:r>
                        <a:rPr lang="tr-TR" sz="1100" b="1" i="0" u="none" strike="noStrike">
                          <a:effectLst/>
                          <a:latin typeface="Times New Roman"/>
                        </a:rPr>
                        <a:t>İdarece İşletilenler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100" b="1" i="0" u="none" strike="noStrike">
                          <a:effectLst/>
                          <a:latin typeface="Times New Roman"/>
                        </a:rPr>
                        <a:t>Kiralama Suretiyle İşletilenler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r>
              <a:tr h="358242">
                <a:tc rowSpan="8">
                  <a:txBody>
                    <a:bodyPr/>
                    <a:lstStyle/>
                    <a:p>
                      <a:pPr algn="ctr" fontAlgn="ctr"/>
                      <a:r>
                        <a:rPr lang="tr-TR" sz="1100" b="1" i="0" u="none" strike="noStrike">
                          <a:effectLst/>
                          <a:latin typeface="Times New Roman"/>
                        </a:rPr>
                        <a:t>Tesis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effectLst/>
                          <a:latin typeface="Times New Roman"/>
                        </a:rPr>
                        <a:t>Eğitim ve Dinlenme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Bilimsel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Kültür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Spor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Beslenme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Barınma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Misafirhane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Sağlık Kültür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242">
                <a:tc vMerge="1">
                  <a:txBody>
                    <a:bodyPr/>
                    <a:lstStyle/>
                    <a:p>
                      <a:endParaRPr lang="tr-TR"/>
                    </a:p>
                  </a:txBody>
                  <a:tcPr/>
                </a:tc>
                <a:tc>
                  <a:txBody>
                    <a:bodyPr/>
                    <a:lstStyle/>
                    <a:p>
                      <a:pPr algn="l" fontAlgn="ctr"/>
                      <a:r>
                        <a:rPr lang="tr-TR" sz="1100" b="0" i="0" u="none" strike="noStrike">
                          <a:effectLst/>
                          <a:latin typeface="Times New Roman"/>
                        </a:rPr>
                        <a:t>Diğer </a:t>
                      </a:r>
                      <a:r>
                        <a:rPr lang="tr-TR" sz="1100" b="1" i="0" u="none" strike="noStrike">
                          <a:solidFill>
                            <a:srgbClr val="FF0000"/>
                          </a:solidFill>
                          <a:effectLst/>
                          <a:latin typeface="Times New Roman"/>
                        </a:rPr>
                        <a:t>(Kiralık İşletmeler)</a:t>
                      </a:r>
                      <a:endParaRPr lang="tr-TR" sz="1100" b="0" i="0" u="none" strike="noStrike">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FF0000"/>
                          </a:solidFill>
                          <a:effectLst/>
                          <a:latin typeface="Times New Roman"/>
                        </a:rPr>
                        <a:t>İdari ve Mali İşler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358242">
                <a:tc rowSpan="2">
                  <a:txBody>
                    <a:bodyPr/>
                    <a:lstStyle/>
                    <a:p>
                      <a:pPr algn="ctr" fontAlgn="ctr"/>
                      <a:r>
                        <a:rPr lang="tr-TR" sz="1100" b="1" i="0" u="none" strike="noStrike">
                          <a:effectLst/>
                          <a:latin typeface="Times New Roman"/>
                        </a:rPr>
                        <a:t>Mali Bilgileri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effectLst/>
                          <a:latin typeface="Times New Roman"/>
                        </a:rPr>
                        <a:t>Gelir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1" i="0" u="none" strike="noStrike" dirty="0">
                          <a:solidFill>
                            <a:srgbClr val="FF0000"/>
                          </a:solidFill>
                          <a:effectLst/>
                          <a:latin typeface="Times New Roman"/>
                        </a:rPr>
                        <a:t>Strateji Geliştirme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93602">
                <a:tc vMerge="1">
                  <a:txBody>
                    <a:bodyPr/>
                    <a:lstStyle/>
                    <a:p>
                      <a:endParaRPr lang="tr-TR"/>
                    </a:p>
                  </a:txBody>
                  <a:tcPr/>
                </a:tc>
                <a:tc>
                  <a:txBody>
                    <a:bodyPr/>
                    <a:lstStyle/>
                    <a:p>
                      <a:pPr algn="l" fontAlgn="ctr"/>
                      <a:r>
                        <a:rPr lang="tr-TR" sz="1100" b="0" i="0" u="none" strike="noStrike">
                          <a:effectLst/>
                          <a:latin typeface="Times New Roman"/>
                        </a:rPr>
                        <a:t>Gider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100" b="1" i="0" u="none" strike="noStrike" dirty="0">
                          <a:solidFill>
                            <a:srgbClr val="FF0000"/>
                          </a:solidFill>
                          <a:effectLst/>
                          <a:latin typeface="Times New Roman"/>
                        </a:rPr>
                        <a:t>Strateji Geliştirme Daire Başkanlığı</a:t>
                      </a:r>
                      <a:br>
                        <a:rPr lang="tr-TR" sz="1100" b="1" i="0" u="none" strike="noStrike" dirty="0">
                          <a:solidFill>
                            <a:srgbClr val="FF0000"/>
                          </a:solidFill>
                          <a:effectLst/>
                          <a:latin typeface="Times New Roman"/>
                        </a:rPr>
                      </a:br>
                      <a:r>
                        <a:rPr lang="tr-TR" sz="1100" b="1" i="0" u="none" strike="noStrike" dirty="0">
                          <a:solidFill>
                            <a:srgbClr val="FF0000"/>
                          </a:solidFill>
                          <a:effectLst/>
                          <a:latin typeface="Times New Roman"/>
                        </a:rPr>
                        <a:t>Sağlık Kültür ve Spor 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r>
                        <a:rPr lang="tr-TR" sz="11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6102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999802618"/>
              </p:ext>
            </p:extLst>
          </p:nvPr>
        </p:nvGraphicFramePr>
        <p:xfrm>
          <a:off x="1833018" y="980728"/>
          <a:ext cx="5040560" cy="1584176"/>
        </p:xfrm>
        <a:graphic>
          <a:graphicData uri="http://schemas.openxmlformats.org/drawingml/2006/table">
            <a:tbl>
              <a:tblPr firstRow="1" firstCol="1" bandRow="1"/>
              <a:tblGrid>
                <a:gridCol w="1206680"/>
                <a:gridCol w="1084484"/>
                <a:gridCol w="1420521"/>
                <a:gridCol w="1328875"/>
              </a:tblGrid>
              <a:tr h="197340">
                <a:tc gridSpan="3">
                  <a:txBody>
                    <a:bodyPr/>
                    <a:lstStyle/>
                    <a:p>
                      <a:pPr>
                        <a:lnSpc>
                          <a:spcPct val="115000"/>
                        </a:lnSpc>
                        <a:spcAft>
                          <a:spcPts val="0"/>
                        </a:spcAft>
                      </a:pPr>
                      <a:r>
                        <a:rPr lang="tr-TR" sz="1000" dirty="0">
                          <a:effectLst/>
                          <a:latin typeface="Arial TUR"/>
                          <a:ea typeface="Times New Roman"/>
                          <a:cs typeface="Times New Roman"/>
                        </a:rPr>
                        <a:t>SOSYAL TESİS İŞLETME GELİRİ </a:t>
                      </a:r>
                      <a:endParaRPr lang="tr-TR" sz="1100" dirty="0">
                        <a:effectLst/>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nSpc>
                          <a:spcPct val="115000"/>
                        </a:lnSpc>
                      </a:pPr>
                      <a:endParaRPr lang="tr-TR" sz="1100">
                        <a:effectLst/>
                        <a:latin typeface="Calibri"/>
                      </a:endParaRPr>
                    </a:p>
                  </a:txBody>
                  <a:tcPr marL="44450" marR="44450" marT="0" marB="0" anchor="b">
                    <a:lnL>
                      <a:noFill/>
                    </a:lnL>
                    <a:lnR>
                      <a:noFill/>
                    </a:lnR>
                    <a:lnT>
                      <a:noFill/>
                    </a:lnT>
                    <a:lnB>
                      <a:noFill/>
                    </a:lnB>
                  </a:tcPr>
                </a:tc>
              </a:tr>
              <a:tr h="197340">
                <a:tc>
                  <a:txBody>
                    <a:bodyPr/>
                    <a:lstStyle/>
                    <a:p>
                      <a:pPr>
                        <a:lnSpc>
                          <a:spcPct val="115000"/>
                        </a:lnSpc>
                      </a:pPr>
                      <a:endParaRPr lang="tr-TR" sz="11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467999">
                <a:tc>
                  <a:txBody>
                    <a:bodyPr/>
                    <a:lstStyle/>
                    <a:p>
                      <a:pPr algn="ctr">
                        <a:lnSpc>
                          <a:spcPct val="115000"/>
                        </a:lnSpc>
                        <a:spcAft>
                          <a:spcPts val="0"/>
                        </a:spcAft>
                      </a:pPr>
                      <a:r>
                        <a:rPr lang="tr-TR" sz="1000" b="1">
                          <a:effectLst/>
                          <a:latin typeface="Arial TUR"/>
                          <a:ea typeface="Times New Roman"/>
                          <a:cs typeface="Times New Roman"/>
                        </a:rPr>
                        <a:t>Gelir Unsuru</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TUR"/>
                          <a:ea typeface="Times New Roman"/>
                          <a:cs typeface="Times New Roman"/>
                        </a:rPr>
                        <a:t>Öğrenci Sayısı</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TUR"/>
                          <a:ea typeface="Times New Roman"/>
                          <a:cs typeface="Times New Roman"/>
                        </a:rPr>
                        <a:t>Aylık Ortalama Tutar</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TUR"/>
                          <a:ea typeface="Times New Roman"/>
                          <a:cs typeface="Times New Roman"/>
                        </a:rPr>
                        <a:t>Yıllık</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749">
                <a:tc>
                  <a:txBody>
                    <a:bodyPr/>
                    <a:lstStyle/>
                    <a:p>
                      <a:pPr algn="ctr">
                        <a:lnSpc>
                          <a:spcPct val="115000"/>
                        </a:lnSpc>
                        <a:spcAft>
                          <a:spcPts val="0"/>
                        </a:spcAft>
                      </a:pPr>
                      <a:r>
                        <a:rPr lang="tr-TR" sz="1000">
                          <a:effectLst/>
                          <a:latin typeface="Arial TUR"/>
                          <a:ea typeface="Times New Roman"/>
                          <a:cs typeface="Times New Roman"/>
                        </a:rPr>
                        <a:t>KREŞ GELİRİ</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999">
                <a:tc>
                  <a:txBody>
                    <a:bodyPr/>
                    <a:lstStyle/>
                    <a:p>
                      <a:pPr algn="ct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TUR"/>
                          <a:ea typeface="Times New Roman"/>
                          <a:cs typeface="Times New Roman"/>
                        </a:rPr>
                        <a:t>TOPLAM</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dirty="0">
                        <a:effectLst/>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749">
                <a:tc gridSpan="3">
                  <a:txBody>
                    <a:bodyPr/>
                    <a:lstStyle/>
                    <a:p>
                      <a:pPr algn="ctr">
                        <a:lnSpc>
                          <a:spcPct val="115000"/>
                        </a:lnSpc>
                        <a:spcAft>
                          <a:spcPts val="0"/>
                        </a:spcAft>
                      </a:pPr>
                      <a:r>
                        <a:rPr lang="tr-TR" sz="1000" b="1">
                          <a:solidFill>
                            <a:srgbClr val="FF0000"/>
                          </a:solidFill>
                          <a:effectLst/>
                          <a:latin typeface="Arial TUR"/>
                          <a:ea typeface="Times New Roman"/>
                          <a:cs typeface="Times New Roman"/>
                        </a:rPr>
                        <a:t>2017 TEKLİF</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nSpc>
                          <a:spcPct val="115000"/>
                        </a:lnSpc>
                      </a:pPr>
                      <a:endParaRPr lang="tr-TR" sz="1100" dirty="0">
                        <a:effectLst/>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605542657"/>
              </p:ext>
            </p:extLst>
          </p:nvPr>
        </p:nvGraphicFramePr>
        <p:xfrm>
          <a:off x="1763688" y="3140968"/>
          <a:ext cx="5040560" cy="1400175"/>
        </p:xfrm>
        <a:graphic>
          <a:graphicData uri="http://schemas.openxmlformats.org/drawingml/2006/table">
            <a:tbl>
              <a:tblPr firstRow="1" firstCol="1" bandRow="1"/>
              <a:tblGrid>
                <a:gridCol w="2107871"/>
                <a:gridCol w="1021204"/>
                <a:gridCol w="1060481"/>
                <a:gridCol w="851004"/>
              </a:tblGrid>
              <a:tr h="247650">
                <a:tc>
                  <a:txBody>
                    <a:bodyPr/>
                    <a:lstStyle/>
                    <a:p>
                      <a:pPr>
                        <a:lnSpc>
                          <a:spcPct val="115000"/>
                        </a:lnSpc>
                        <a:spcAft>
                          <a:spcPts val="0"/>
                        </a:spcAft>
                      </a:pPr>
                      <a:r>
                        <a:rPr lang="tr-TR" sz="1000" b="1" dirty="0">
                          <a:effectLst/>
                          <a:latin typeface="Arial TUR"/>
                          <a:ea typeface="Times New Roman"/>
                          <a:cs typeface="Times New Roman"/>
                        </a:rPr>
                        <a:t>I. ÖĞRENCİ YEMEK KATKI PAYI</a:t>
                      </a:r>
                      <a:endParaRPr lang="tr-TR" sz="1100" dirty="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47650">
                <a:tc>
                  <a:txBody>
                    <a:bodyPr/>
                    <a:lstStyle/>
                    <a:p>
                      <a:pPr>
                        <a:lnSpc>
                          <a:spcPct val="115000"/>
                        </a:lnSpc>
                        <a:spcAft>
                          <a:spcPts val="0"/>
                        </a:spcAft>
                      </a:pPr>
                      <a:r>
                        <a:rPr lang="tr-TR" sz="1000">
                          <a:effectLst/>
                          <a:latin typeface="Arial TUR"/>
                          <a:ea typeface="Times New Roman"/>
                          <a:cs typeface="Times New Roman"/>
                        </a:rPr>
                        <a:t>GELİR UNSURU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Yemek Sayısı</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Yemek Ücreti</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Tutar</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nSpc>
                          <a:spcPct val="115000"/>
                        </a:lnSpc>
                        <a:spcAft>
                          <a:spcPts val="0"/>
                        </a:spcAft>
                      </a:pPr>
                      <a:r>
                        <a:rPr lang="tr-TR" sz="1000">
                          <a:effectLst/>
                          <a:latin typeface="Arial TUR"/>
                          <a:ea typeface="Times New Roman"/>
                          <a:cs typeface="Times New Roman"/>
                        </a:rPr>
                        <a:t>ÖĞRENCİ YEMEK KATKI PAYI</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TUR"/>
                          <a:ea typeface="Times New Roman"/>
                          <a:cs typeface="Times New Roman"/>
                        </a:rPr>
                        <a:t> </a:t>
                      </a:r>
                      <a:endParaRPr lang="tr-T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TUR"/>
                          <a:ea typeface="Times New Roman"/>
                          <a:cs typeface="Times New Roman"/>
                        </a:rPr>
                        <a:t> </a:t>
                      </a:r>
                      <a:endParaRPr lang="tr-T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nSpc>
                          <a:spcPct val="115000"/>
                        </a:lnSpc>
                        <a:spcAft>
                          <a:spcPts val="0"/>
                        </a:spcAft>
                      </a:pPr>
                      <a:r>
                        <a:rPr lang="tr-TR" sz="1000" b="1">
                          <a:effectLst/>
                          <a:latin typeface="Arial TUR"/>
                          <a:ea typeface="Times New Roman"/>
                          <a:cs typeface="Times New Roman"/>
                        </a:rPr>
                        <a:t>TOPLAM II</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25">
                <a:tc>
                  <a:txBody>
                    <a:bodyPr/>
                    <a:lstStyle/>
                    <a:p>
                      <a:pPr>
                        <a:lnSpc>
                          <a:spcPct val="115000"/>
                        </a:lnSpc>
                        <a:spcAft>
                          <a:spcPts val="0"/>
                        </a:spcAft>
                      </a:pPr>
                      <a:r>
                        <a:rPr lang="tr-TR" sz="1000">
                          <a:solidFill>
                            <a:srgbClr val="FF0000"/>
                          </a:solidFill>
                          <a:effectLst/>
                          <a:latin typeface="Arial TUR"/>
                          <a:ea typeface="Times New Roman"/>
                          <a:cs typeface="Times New Roman"/>
                        </a:rPr>
                        <a:t>2017 TEKLİFİ </a:t>
                      </a:r>
                      <a:endParaRPr lang="tr-TR" sz="1100">
                        <a:effectLst/>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tr-TR" sz="1100">
                        <a:effectLst/>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tr-TR" sz="1100">
                        <a:effectLst/>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tr-TR" sz="1100" dirty="0">
                        <a:effectLst/>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8" name="3 Metin kutusu"/>
          <p:cNvSpPr txBox="1"/>
          <p:nvPr/>
        </p:nvSpPr>
        <p:spPr>
          <a:xfrm>
            <a:off x="125041" y="124005"/>
            <a:ext cx="171065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Bütçe Fişleri:</a:t>
            </a:r>
            <a:endParaRPr lang="tr-TR" sz="2000" b="1" u="sng" dirty="0" smtClean="0">
              <a:solidFill>
                <a:schemeClr val="lt1"/>
              </a:solidFill>
            </a:endParaRPr>
          </a:p>
        </p:txBody>
      </p:sp>
    </p:spTree>
    <p:extLst>
      <p:ext uri="{BB962C8B-B14F-4D97-AF65-F5344CB8AC3E}">
        <p14:creationId xmlns:p14="http://schemas.microsoft.com/office/powerpoint/2010/main" val="2719860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462244920"/>
              </p:ext>
            </p:extLst>
          </p:nvPr>
        </p:nvGraphicFramePr>
        <p:xfrm>
          <a:off x="1814340" y="836712"/>
          <a:ext cx="5249545" cy="1297686"/>
        </p:xfrm>
        <a:graphic>
          <a:graphicData uri="http://schemas.openxmlformats.org/drawingml/2006/table">
            <a:tbl>
              <a:tblPr firstRow="1" firstCol="1" bandRow="1"/>
              <a:tblGrid>
                <a:gridCol w="1873367"/>
                <a:gridCol w="1832194"/>
                <a:gridCol w="1543984"/>
              </a:tblGrid>
              <a:tr h="161925">
                <a:tc gridSpan="2">
                  <a:txBody>
                    <a:bodyPr/>
                    <a:lstStyle/>
                    <a:p>
                      <a:pPr>
                        <a:lnSpc>
                          <a:spcPct val="115000"/>
                        </a:lnSpc>
                        <a:spcAft>
                          <a:spcPts val="0"/>
                        </a:spcAft>
                      </a:pPr>
                      <a:r>
                        <a:rPr lang="tr-TR" sz="1000">
                          <a:effectLst/>
                          <a:latin typeface="Arial TUR"/>
                          <a:ea typeface="Times New Roman"/>
                          <a:cs typeface="Times New Roman"/>
                        </a:rPr>
                        <a:t>YURT YATAK ÜCRETİ </a:t>
                      </a:r>
                      <a:endParaRPr lang="tr-TR" sz="110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pPr>
                      <a:endParaRPr lang="tr-TR" sz="11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381000">
                <a:tc>
                  <a:txBody>
                    <a:bodyPr/>
                    <a:lstStyle/>
                    <a:p>
                      <a:pPr algn="ctr">
                        <a:lnSpc>
                          <a:spcPct val="115000"/>
                        </a:lnSpc>
                        <a:spcAft>
                          <a:spcPts val="0"/>
                        </a:spcAft>
                      </a:pPr>
                      <a:r>
                        <a:rPr lang="tr-TR" sz="1000" b="1">
                          <a:effectLst/>
                          <a:latin typeface="Arial TUR"/>
                          <a:ea typeface="Times New Roman"/>
                          <a:cs typeface="Times New Roman"/>
                        </a:rPr>
                        <a:t>Öğrenci Sayısı</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TUR"/>
                          <a:ea typeface="Times New Roman"/>
                          <a:cs typeface="Times New Roman"/>
                        </a:rPr>
                        <a:t>Aylık Ortalama Yatak Ücreti</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effectLst/>
                          <a:latin typeface="Arial TUR"/>
                          <a:ea typeface="Times New Roman"/>
                          <a:cs typeface="Times New Roman"/>
                        </a:rPr>
                        <a:t>Yıllık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nSpc>
                          <a:spcPct val="115000"/>
                        </a:lnSpc>
                      </a:pPr>
                      <a:endParaRPr lang="tr-TR" sz="1100">
                        <a:effectLst/>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nSpc>
                          <a:spcPct val="115000"/>
                        </a:lnSpc>
                        <a:spcAft>
                          <a:spcPts val="0"/>
                        </a:spcAft>
                      </a:pPr>
                      <a:r>
                        <a:rPr lang="tr-TR" sz="1000" b="1">
                          <a:effectLst/>
                          <a:latin typeface="Arial TUR"/>
                          <a:ea typeface="Times New Roman"/>
                          <a:cs typeface="Times New Roman"/>
                        </a:rPr>
                        <a:t>TOPLAM</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gridSpan="2">
                  <a:txBody>
                    <a:bodyPr/>
                    <a:lstStyle/>
                    <a:p>
                      <a:pPr>
                        <a:lnSpc>
                          <a:spcPct val="115000"/>
                        </a:lnSpc>
                        <a:spcAft>
                          <a:spcPts val="0"/>
                        </a:spcAft>
                      </a:pPr>
                      <a:r>
                        <a:rPr lang="tr-TR" sz="1000" b="1">
                          <a:solidFill>
                            <a:srgbClr val="FF0000"/>
                          </a:solidFill>
                          <a:effectLst/>
                          <a:latin typeface="Arial TUR"/>
                          <a:ea typeface="Times New Roman"/>
                          <a:cs typeface="Times New Roman"/>
                        </a:rPr>
                        <a:t>2017 TEKLİF</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pPr>
                      <a:endParaRPr lang="tr-TR" sz="1100" dirty="0">
                        <a:effectLst/>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437169233"/>
              </p:ext>
            </p:extLst>
          </p:nvPr>
        </p:nvGraphicFramePr>
        <p:xfrm>
          <a:off x="1835697" y="2492896"/>
          <a:ext cx="5249545" cy="3491865"/>
        </p:xfrm>
        <a:graphic>
          <a:graphicData uri="http://schemas.openxmlformats.org/drawingml/2006/table">
            <a:tbl>
              <a:tblPr firstRow="1" firstCol="1" bandRow="1"/>
              <a:tblGrid>
                <a:gridCol w="2044700"/>
                <a:gridCol w="863600"/>
                <a:gridCol w="817245"/>
                <a:gridCol w="749300"/>
                <a:gridCol w="774700"/>
              </a:tblGrid>
              <a:tr h="323850">
                <a:tc>
                  <a:txBody>
                    <a:bodyPr/>
                    <a:lstStyle/>
                    <a:p>
                      <a:pPr>
                        <a:lnSpc>
                          <a:spcPct val="115000"/>
                        </a:lnSpc>
                        <a:spcAft>
                          <a:spcPts val="0"/>
                        </a:spcAft>
                      </a:pPr>
                      <a:r>
                        <a:rPr lang="tr-TR" sz="1000" b="1" dirty="0">
                          <a:effectLst/>
                          <a:latin typeface="Arial TUR"/>
                          <a:ea typeface="Times New Roman"/>
                          <a:cs typeface="Times New Roman"/>
                        </a:rPr>
                        <a:t>Yiyecek alımı </a:t>
                      </a:r>
                      <a:endParaRPr lang="tr-TR" sz="1100" dirty="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66700">
                <a:tc>
                  <a:txBody>
                    <a:bodyPr/>
                    <a:lstStyle/>
                    <a:p>
                      <a:pPr>
                        <a:lnSpc>
                          <a:spcPct val="115000"/>
                        </a:lnSpc>
                        <a:spcAft>
                          <a:spcPts val="0"/>
                        </a:spcAft>
                      </a:pPr>
                      <a:r>
                        <a:rPr lang="tr-TR" sz="1000" b="1">
                          <a:effectLst/>
                          <a:latin typeface="Arial TUR"/>
                          <a:ea typeface="Times New Roman"/>
                          <a:cs typeface="Times New Roman"/>
                        </a:rPr>
                        <a:t>Giderin Türü</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TUR"/>
                          <a:ea typeface="Times New Roman"/>
                          <a:cs typeface="Times New Roman"/>
                        </a:rPr>
                        <a:t>Ölçü Birimi</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TUR"/>
                          <a:ea typeface="Times New Roman"/>
                          <a:cs typeface="Times New Roman"/>
                        </a:rPr>
                        <a:t>Miktar</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TUR"/>
                          <a:ea typeface="Times New Roman"/>
                          <a:cs typeface="Times New Roman"/>
                        </a:rPr>
                        <a:t>Birim Fiyatı</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TUR"/>
                          <a:ea typeface="Times New Roman"/>
                          <a:cs typeface="Times New Roman"/>
                        </a:rPr>
                        <a:t>Tutarı</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nSpc>
                          <a:spcPct val="115000"/>
                        </a:lnSpc>
                        <a:spcAft>
                          <a:spcPts val="0"/>
                        </a:spcAft>
                      </a:pPr>
                      <a:r>
                        <a:rPr lang="tr-TR" sz="1000">
                          <a:effectLst/>
                          <a:latin typeface="Arial TUR"/>
                          <a:ea typeface="Times New Roman"/>
                          <a:cs typeface="Times New Roman"/>
                        </a:rPr>
                        <a:t>Yemek (Öğrenci-Kampüs)</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Adet</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nSpc>
                          <a:spcPct val="115000"/>
                        </a:lnSpc>
                        <a:spcAft>
                          <a:spcPts val="0"/>
                        </a:spcAft>
                      </a:pPr>
                      <a:r>
                        <a:rPr lang="tr-TR" sz="1000">
                          <a:effectLst/>
                          <a:latin typeface="Arial TUR"/>
                          <a:ea typeface="Times New Roman"/>
                          <a:cs typeface="Times New Roman"/>
                        </a:rPr>
                        <a:t>Yemek (Öğrenci-İlçe)</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Adet</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nSpc>
                          <a:spcPct val="115000"/>
                        </a:lnSpc>
                        <a:spcAft>
                          <a:spcPts val="0"/>
                        </a:spcAft>
                      </a:pPr>
                      <a:r>
                        <a:rPr lang="tr-TR" sz="1000" dirty="0">
                          <a:effectLst/>
                          <a:latin typeface="Arial TUR"/>
                          <a:ea typeface="Times New Roman"/>
                          <a:cs typeface="Times New Roman"/>
                        </a:rPr>
                        <a:t>Yemek (Memur-Kampüs)</a:t>
                      </a:r>
                      <a:endParaRPr lang="tr-T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Adet</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nSpc>
                          <a:spcPct val="115000"/>
                        </a:lnSpc>
                        <a:spcAft>
                          <a:spcPts val="0"/>
                        </a:spcAft>
                      </a:pPr>
                      <a:r>
                        <a:rPr lang="tr-TR" sz="1000">
                          <a:effectLst/>
                          <a:latin typeface="Arial TUR"/>
                          <a:ea typeface="Times New Roman"/>
                          <a:cs typeface="Times New Roman"/>
                        </a:rPr>
                        <a:t>Yemek (Memur-İlçe)</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Adet</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nSpc>
                          <a:spcPct val="115000"/>
                        </a:lnSpc>
                        <a:spcAft>
                          <a:spcPts val="0"/>
                        </a:spcAft>
                      </a:pPr>
                      <a:r>
                        <a:rPr lang="tr-TR" sz="1000">
                          <a:effectLst/>
                          <a:latin typeface="Arial TUR"/>
                          <a:ea typeface="Times New Roman"/>
                          <a:cs typeface="Times New Roman"/>
                        </a:rPr>
                        <a:t>Kahvaltı (Kreş öğr.) Sabah</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Adet</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nSpc>
                          <a:spcPct val="115000"/>
                        </a:lnSpc>
                        <a:spcAft>
                          <a:spcPts val="0"/>
                        </a:spcAft>
                      </a:pPr>
                      <a:r>
                        <a:rPr lang="tr-TR" sz="1000">
                          <a:effectLst/>
                          <a:latin typeface="Arial TUR"/>
                          <a:ea typeface="Times New Roman"/>
                          <a:cs typeface="Times New Roman"/>
                        </a:rPr>
                        <a:t>Kahvaltı (Kreş öğr.) İkindi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Adet</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nSpc>
                          <a:spcPct val="115000"/>
                        </a:lnSpc>
                        <a:spcAft>
                          <a:spcPts val="0"/>
                        </a:spcAft>
                      </a:pPr>
                      <a:r>
                        <a:rPr lang="tr-TR" sz="1000">
                          <a:effectLst/>
                          <a:latin typeface="Arial TUR"/>
                          <a:ea typeface="Times New Roman"/>
                          <a:cs typeface="Times New Roman"/>
                        </a:rPr>
                        <a:t>Kreş Öğrenci yemek</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Adet</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b="1">
                          <a:effectLst/>
                          <a:latin typeface="Arial TUR"/>
                          <a:ea typeface="Times New Roman"/>
                          <a:cs typeface="Times New Roman"/>
                        </a:rPr>
                        <a:t>Toplam</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b="1">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KDV %8</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b="1">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nSpc>
                          <a:spcPct val="115000"/>
                        </a:lnSpc>
                        <a:spcAft>
                          <a:spcPts val="0"/>
                        </a:spcAft>
                      </a:pPr>
                      <a:r>
                        <a:rPr lang="tr-TR" sz="1000" b="1">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Genel Toplam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b="1">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nSpc>
                          <a:spcPct val="115000"/>
                        </a:lnSpc>
                        <a:spcAft>
                          <a:spcPts val="0"/>
                        </a:spcAft>
                      </a:pPr>
                      <a:r>
                        <a:rPr lang="tr-TR" sz="1000" b="1">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a:effectLst/>
                          <a:latin typeface="Arial TUR"/>
                          <a:ea typeface="Times New Roman"/>
                          <a:cs typeface="Times New Roman"/>
                        </a:rPr>
                        <a:t> </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b="1">
                          <a:solidFill>
                            <a:srgbClr val="FF0000"/>
                          </a:solidFill>
                          <a:effectLst/>
                          <a:latin typeface="Arial TUR"/>
                          <a:ea typeface="Times New Roman"/>
                          <a:cs typeface="Times New Roman"/>
                        </a:rPr>
                        <a:t>2017 TEKLİF</a:t>
                      </a:r>
                      <a:endParaRPr lang="tr-T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b="1" dirty="0">
                          <a:solidFill>
                            <a:srgbClr val="FF0000"/>
                          </a:solidFill>
                          <a:effectLst/>
                          <a:latin typeface="Arial TUR"/>
                          <a:ea typeface="Times New Roman"/>
                          <a:cs typeface="Times New Roman"/>
                        </a:rPr>
                        <a:t> </a:t>
                      </a:r>
                      <a:endParaRPr lang="tr-T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3 Metin kutusu"/>
          <p:cNvSpPr txBox="1"/>
          <p:nvPr/>
        </p:nvSpPr>
        <p:spPr>
          <a:xfrm>
            <a:off x="125041" y="124005"/>
            <a:ext cx="171065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Bütçe Fişleri:</a:t>
            </a:r>
            <a:endParaRPr lang="tr-TR" sz="2000" b="1" u="sng" dirty="0" smtClean="0">
              <a:solidFill>
                <a:schemeClr val="lt1"/>
              </a:solidFill>
            </a:endParaRPr>
          </a:p>
        </p:txBody>
      </p:sp>
    </p:spTree>
    <p:extLst>
      <p:ext uri="{BB962C8B-B14F-4D97-AF65-F5344CB8AC3E}">
        <p14:creationId xmlns:p14="http://schemas.microsoft.com/office/powerpoint/2010/main" val="171970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187624" y="1340768"/>
            <a:ext cx="7147598" cy="3046988"/>
          </a:xfrm>
          <a:prstGeom prst="rect">
            <a:avLst/>
          </a:prstGeom>
          <a:noFill/>
        </p:spPr>
        <p:txBody>
          <a:bodyPr wrap="none" lIns="91440" tIns="45720" rIns="91440" bIns="45720">
            <a:spAutoFit/>
          </a:bodyPr>
          <a:lstStyle/>
          <a:p>
            <a:pPr algn="ctr"/>
            <a:r>
              <a:rPr lang="tr-TR" sz="4800" b="1" cap="none" spc="0" dirty="0" smtClean="0">
                <a:ln w="10541" cmpd="sng">
                  <a:solidFill>
                    <a:schemeClr val="accent1">
                      <a:shade val="88000"/>
                      <a:satMod val="110000"/>
                    </a:schemeClr>
                  </a:solidFill>
                  <a:prstDash val="solid"/>
                </a:ln>
                <a:solidFill>
                  <a:srgbClr val="FF0000"/>
                </a:solidFill>
                <a:effectLst/>
              </a:rPr>
              <a:t>DÖNER SERMAYE İŞLETME</a:t>
            </a:r>
          </a:p>
          <a:p>
            <a:pPr algn="ctr"/>
            <a:r>
              <a:rPr lang="tr-TR" sz="4800" b="1" dirty="0" smtClean="0">
                <a:ln w="10541" cmpd="sng">
                  <a:solidFill>
                    <a:schemeClr val="accent1">
                      <a:shade val="88000"/>
                      <a:satMod val="110000"/>
                    </a:schemeClr>
                  </a:solidFill>
                  <a:prstDash val="solid"/>
                </a:ln>
                <a:solidFill>
                  <a:srgbClr val="FF0000"/>
                </a:solidFill>
              </a:rPr>
              <a:t>MÜDÜRLÜĞÜ</a:t>
            </a:r>
            <a:endParaRPr lang="tr-TR" sz="4800" b="1" cap="none" spc="0" dirty="0" smtClean="0">
              <a:ln w="10541" cmpd="sng">
                <a:solidFill>
                  <a:schemeClr val="accent1">
                    <a:shade val="88000"/>
                    <a:satMod val="110000"/>
                  </a:schemeClr>
                </a:solidFill>
                <a:prstDash val="solid"/>
              </a:ln>
              <a:solidFill>
                <a:srgbClr val="FF0000"/>
              </a:solidFill>
              <a:effectLst/>
            </a:endParaRPr>
          </a:p>
          <a:p>
            <a:pPr algn="ctr"/>
            <a:r>
              <a:rPr lang="tr-TR" sz="4800" b="1" dirty="0" smtClean="0">
                <a:ln w="10541" cmpd="sng">
                  <a:solidFill>
                    <a:schemeClr val="accent1">
                      <a:shade val="88000"/>
                      <a:satMod val="110000"/>
                    </a:schemeClr>
                  </a:solidFill>
                  <a:prstDash val="solid"/>
                </a:ln>
                <a:solidFill>
                  <a:srgbClr val="FF0000"/>
                </a:solidFill>
              </a:rPr>
              <a:t>TARAFINDAN AYRICA </a:t>
            </a:r>
          </a:p>
          <a:p>
            <a:pPr algn="ctr"/>
            <a:r>
              <a:rPr lang="tr-TR" sz="4800" b="1" dirty="0" smtClean="0">
                <a:ln w="10541" cmpd="sng">
                  <a:solidFill>
                    <a:schemeClr val="accent1">
                      <a:shade val="88000"/>
                      <a:satMod val="110000"/>
                    </a:schemeClr>
                  </a:solidFill>
                  <a:prstDash val="solid"/>
                </a:ln>
                <a:solidFill>
                  <a:srgbClr val="FF0000"/>
                </a:solidFill>
              </a:rPr>
              <a:t>DOLDURULACAK FORMLAR</a:t>
            </a:r>
            <a:endParaRPr lang="tr-TR" sz="48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19889543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25040" y="124005"/>
            <a:ext cx="639117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23: </a:t>
            </a:r>
            <a:r>
              <a:rPr lang="tr-TR" sz="2000" b="1" u="sng" dirty="0" smtClean="0"/>
              <a:t>Döner Gelir-Gider Cetveli</a:t>
            </a:r>
            <a:r>
              <a:rPr lang="tr-TR" sz="2000" b="1" u="sng" dirty="0" smtClean="0">
                <a:solidFill>
                  <a:schemeClr val="lt1"/>
                </a:solidFill>
              </a:rPr>
              <a:t>:</a:t>
            </a:r>
            <a:endParaRPr lang="tr-TR" sz="2000" b="1" u="sng" dirty="0" smtClean="0">
              <a:solidFill>
                <a:schemeClr val="lt1"/>
              </a:solidFill>
            </a:endParaRPr>
          </a:p>
        </p:txBody>
      </p:sp>
      <p:graphicFrame>
        <p:nvGraphicFramePr>
          <p:cNvPr id="5" name="Nesne 4"/>
          <p:cNvGraphicFramePr>
            <a:graphicFrameLocks noChangeAspect="1"/>
          </p:cNvGraphicFramePr>
          <p:nvPr>
            <p:extLst>
              <p:ext uri="{D42A27DB-BD31-4B8C-83A1-F6EECF244321}">
                <p14:modId xmlns:p14="http://schemas.microsoft.com/office/powerpoint/2010/main" val="595336531"/>
              </p:ext>
            </p:extLst>
          </p:nvPr>
        </p:nvGraphicFramePr>
        <p:xfrm>
          <a:off x="395536" y="1412776"/>
          <a:ext cx="8419397" cy="2736304"/>
        </p:xfrm>
        <a:graphic>
          <a:graphicData uri="http://schemas.openxmlformats.org/presentationml/2006/ole">
            <mc:AlternateContent xmlns:mc="http://schemas.openxmlformats.org/markup-compatibility/2006">
              <mc:Choice xmlns:v="urn:schemas-microsoft-com:vml" Requires="v">
                <p:oleObj spid="_x0000_s3086" name="Çalışma Sayfası" r:id="rId3" imgW="11868285" imgH="3857625" progId="Excel.Sheet.8">
                  <p:embed/>
                </p:oleObj>
              </mc:Choice>
              <mc:Fallback>
                <p:oleObj name="Çalışma Sayfası" r:id="rId3" imgW="11868285" imgH="3857625" progId="Excel.Sheet.8">
                  <p:embed/>
                  <p:pic>
                    <p:nvPicPr>
                      <p:cNvPr id="0" name=""/>
                      <p:cNvPicPr/>
                      <p:nvPr/>
                    </p:nvPicPr>
                    <p:blipFill>
                      <a:blip r:embed="rId4"/>
                      <a:stretch>
                        <a:fillRect/>
                      </a:stretch>
                    </p:blipFill>
                    <p:spPr>
                      <a:xfrm>
                        <a:off x="395536" y="1412776"/>
                        <a:ext cx="8419397" cy="2736304"/>
                      </a:xfrm>
                      <a:prstGeom prst="rect">
                        <a:avLst/>
                      </a:prstGeom>
                    </p:spPr>
                  </p:pic>
                </p:oleObj>
              </mc:Fallback>
            </mc:AlternateContent>
          </a:graphicData>
        </a:graphic>
      </p:graphicFrame>
    </p:spTree>
    <p:extLst>
      <p:ext uri="{BB962C8B-B14F-4D97-AF65-F5344CB8AC3E}">
        <p14:creationId xmlns:p14="http://schemas.microsoft.com/office/powerpoint/2010/main" val="20234356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25040" y="124005"/>
            <a:ext cx="639117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30/1</a:t>
            </a:r>
            <a:r>
              <a:rPr lang="tr-TR" sz="2000" b="1" u="sng" dirty="0" smtClean="0">
                <a:solidFill>
                  <a:schemeClr val="lt1"/>
                </a:solidFill>
              </a:rPr>
              <a:t>-Döner Sermaye İşletmeleri Genel Mali Durum:</a:t>
            </a:r>
          </a:p>
        </p:txBody>
      </p:sp>
      <p:graphicFrame>
        <p:nvGraphicFramePr>
          <p:cNvPr id="5" name="Tablo 4"/>
          <p:cNvGraphicFramePr>
            <a:graphicFrameLocks noGrp="1"/>
          </p:cNvGraphicFramePr>
          <p:nvPr>
            <p:extLst>
              <p:ext uri="{D42A27DB-BD31-4B8C-83A1-F6EECF244321}">
                <p14:modId xmlns:p14="http://schemas.microsoft.com/office/powerpoint/2010/main" val="1157807496"/>
              </p:ext>
            </p:extLst>
          </p:nvPr>
        </p:nvGraphicFramePr>
        <p:xfrm>
          <a:off x="1763688" y="692696"/>
          <a:ext cx="5472606" cy="5976660"/>
        </p:xfrm>
        <a:graphic>
          <a:graphicData uri="http://schemas.openxmlformats.org/drawingml/2006/table">
            <a:tbl>
              <a:tblPr/>
              <a:tblGrid>
                <a:gridCol w="1094521"/>
                <a:gridCol w="1094521"/>
                <a:gridCol w="820891"/>
                <a:gridCol w="820891"/>
                <a:gridCol w="820891"/>
                <a:gridCol w="820891"/>
              </a:tblGrid>
              <a:tr h="125085">
                <a:tc rowSpan="2" gridSpan="2">
                  <a:txBody>
                    <a:bodyPr/>
                    <a:lstStyle/>
                    <a:p>
                      <a:pPr algn="ctr" fontAlgn="b"/>
                      <a:r>
                        <a:rPr lang="tr-TR" sz="800" b="1" i="0" u="none" strike="noStrike" dirty="0">
                          <a:effectLst/>
                          <a:latin typeface="Tahom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a:txBody>
                    <a:bodyPr/>
                    <a:lstStyle/>
                    <a:p>
                      <a:pPr algn="ctr" fontAlgn="ctr"/>
                      <a:r>
                        <a:rPr lang="tr-TR" sz="800" b="1" i="0" u="none" strike="noStrike">
                          <a:effectLst/>
                          <a:latin typeface="Tahoma"/>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800" b="1" i="0" u="none" strike="noStrike" dirty="0">
                          <a:effectLst/>
                          <a:latin typeface="Tahoma"/>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ahoma"/>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ahoma"/>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349">
                <a:tc gridSpan="2"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800" b="1" i="0" u="none" strike="noStrike" dirty="0">
                          <a:effectLst/>
                          <a:latin typeface="Tahoma"/>
                        </a:rPr>
                        <a:t>(Haziran Sonu)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ahoma"/>
                        </a:rPr>
                        <a:t>(Tahmin)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587">
                <a:tc rowSpan="3">
                  <a:txBody>
                    <a:bodyPr/>
                    <a:lstStyle/>
                    <a:p>
                      <a:pPr algn="l" fontAlgn="ctr"/>
                      <a:r>
                        <a:rPr lang="tr-TR" sz="800" b="0" i="0" u="none" strike="noStrike">
                          <a:effectLst/>
                          <a:latin typeface="Tahoma"/>
                        </a:rPr>
                        <a:t>Gelirler Tahakkuk</a:t>
                      </a:r>
                      <a:br>
                        <a:rPr lang="tr-TR" sz="800" b="0" i="0" u="none" strike="noStrike">
                          <a:effectLst/>
                          <a:latin typeface="Tahoma"/>
                        </a:rPr>
                      </a:br>
                      <a:r>
                        <a:rPr lang="tr-TR" sz="800" b="0" i="0" u="none" strike="noStrike">
                          <a:effectLst/>
                          <a:latin typeface="Tahoma"/>
                        </a:rPr>
                        <a:t>(Bakanlığımızca Yapılan Mali Yardım Hariç)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Sağlık Hizmeti Gelirleri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Diğer Hizmet Gelirleri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Toplam Gelirler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5587">
                <a:tc rowSpan="3">
                  <a:txBody>
                    <a:bodyPr/>
                    <a:lstStyle/>
                    <a:p>
                      <a:pPr algn="l" fontAlgn="ctr"/>
                      <a:r>
                        <a:rPr lang="tr-TR" sz="800" b="0" i="0" u="none" strike="noStrike">
                          <a:effectLst/>
                          <a:latin typeface="Tahoma"/>
                        </a:rPr>
                        <a:t>Gelirler Tahsilat</a:t>
                      </a:r>
                      <a:br>
                        <a:rPr lang="tr-TR" sz="800" b="0" i="0" u="none" strike="noStrike">
                          <a:effectLst/>
                          <a:latin typeface="Tahoma"/>
                        </a:rPr>
                      </a:br>
                      <a:r>
                        <a:rPr lang="tr-TR" sz="800" b="0" i="0" u="none" strike="noStrike">
                          <a:effectLst/>
                          <a:latin typeface="Tahoma"/>
                        </a:rPr>
                        <a:t>(Bakanlığımızca Yapılan Mali Yardım Hariç)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Sağlık Hizmeti Gelirleri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Diğer Hizmet Gelirleri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Toplam Gelirler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35587">
                <a:tc rowSpan="8">
                  <a:txBody>
                    <a:bodyPr/>
                    <a:lstStyle/>
                    <a:p>
                      <a:pPr algn="l" fontAlgn="ctr"/>
                      <a:r>
                        <a:rPr lang="tr-TR" sz="800" b="0" i="0" u="none" strike="noStrike">
                          <a:effectLst/>
                          <a:latin typeface="Tahoma"/>
                        </a:rPr>
                        <a:t>Gider (Tahakkuk)</a:t>
                      </a:r>
                      <a:br>
                        <a:rPr lang="tr-TR" sz="800" b="0" i="0" u="none" strike="noStrike">
                          <a:effectLst/>
                          <a:latin typeface="Tahoma"/>
                        </a:rPr>
                      </a:br>
                      <a:r>
                        <a:rPr lang="tr-TR" sz="800" b="0" i="0" u="none" strike="noStrike">
                          <a:effectLst/>
                          <a:latin typeface="Tahoma"/>
                        </a:rPr>
                        <a:t>(Bakanlığımızca Yapılan Mali Yardımlarla Ödenen Borçlar Hariç)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Personel Giderleri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50171">
                <a:tc vMerge="1">
                  <a:txBody>
                    <a:bodyPr/>
                    <a:lstStyle/>
                    <a:p>
                      <a:endParaRPr lang="tr-TR"/>
                    </a:p>
                  </a:txBody>
                  <a:tcPr/>
                </a:tc>
                <a:tc>
                  <a:txBody>
                    <a:bodyPr/>
                    <a:lstStyle/>
                    <a:p>
                      <a:pPr algn="l" fontAlgn="ctr"/>
                      <a:r>
                        <a:rPr lang="tr-TR" sz="800" b="0" i="0" u="none" strike="noStrike">
                          <a:effectLst/>
                          <a:latin typeface="Tahoma"/>
                        </a:rPr>
                        <a:t>İlaç, Medikal ve Lab. Malzeme Giderleri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Hizmet Alımları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Yatırım Giderleri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Mali Yükümlülükler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Ek Ödeme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Diğer Giderler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Toplam Giderler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5587">
                <a:tc rowSpan="8">
                  <a:txBody>
                    <a:bodyPr/>
                    <a:lstStyle/>
                    <a:p>
                      <a:pPr algn="l" fontAlgn="ctr"/>
                      <a:r>
                        <a:rPr lang="tr-TR" sz="800" b="0" i="0" u="none" strike="noStrike">
                          <a:effectLst/>
                          <a:latin typeface="Tahoma"/>
                        </a:rPr>
                        <a:t>Gider (Ödenen)</a:t>
                      </a:r>
                      <a:br>
                        <a:rPr lang="tr-TR" sz="800" b="0" i="0" u="none" strike="noStrike">
                          <a:effectLst/>
                          <a:latin typeface="Tahoma"/>
                        </a:rPr>
                      </a:br>
                      <a:r>
                        <a:rPr lang="tr-TR" sz="800" b="0" i="0" u="none" strike="noStrike">
                          <a:effectLst/>
                          <a:latin typeface="Tahoma"/>
                        </a:rPr>
                        <a:t>(Bakanlığımızca Yapılan Mali Yardımlarla Ödenen Borçlar Hariç)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Personel Giderleri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50171">
                <a:tc vMerge="1">
                  <a:txBody>
                    <a:bodyPr/>
                    <a:lstStyle/>
                    <a:p>
                      <a:endParaRPr lang="tr-TR"/>
                    </a:p>
                  </a:txBody>
                  <a:tcPr/>
                </a:tc>
                <a:tc>
                  <a:txBody>
                    <a:bodyPr/>
                    <a:lstStyle/>
                    <a:p>
                      <a:pPr algn="l" fontAlgn="ctr"/>
                      <a:r>
                        <a:rPr lang="tr-TR" sz="800" b="0" i="0" u="none" strike="noStrike">
                          <a:effectLst/>
                          <a:latin typeface="Tahoma"/>
                        </a:rPr>
                        <a:t>İlaç, Medikal ve Lab. Malzeme Giderleri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Hizmet Alımları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Yatırım Giderleri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Mali Yükümlülükler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Ek Ödeme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Diğer Giderler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Toplam Giderler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35587">
                <a:tc rowSpan="4">
                  <a:txBody>
                    <a:bodyPr/>
                    <a:lstStyle/>
                    <a:p>
                      <a:pPr algn="l" fontAlgn="ctr"/>
                      <a:r>
                        <a:rPr lang="tr-TR" sz="800" b="0" i="0" u="none" strike="noStrike">
                          <a:effectLst/>
                          <a:latin typeface="Tahoma"/>
                        </a:rPr>
                        <a:t>Mali Yükümlülükler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Hazine Payı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Ar-ge Payı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Diğer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50171">
                <a:tc rowSpan="6">
                  <a:txBody>
                    <a:bodyPr/>
                    <a:lstStyle/>
                    <a:p>
                      <a:pPr algn="l" fontAlgn="ctr"/>
                      <a:r>
                        <a:rPr lang="tr-TR" sz="800" b="0" i="0" u="none" strike="noStrike">
                          <a:effectLst/>
                          <a:latin typeface="Tahoma"/>
                        </a:rPr>
                        <a:t>Önceki Yıllardan Devrenden İmkan ve Yükümlülükleri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Önceki Yıldan Devrenden Nakit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50171">
                <a:tc vMerge="1">
                  <a:txBody>
                    <a:bodyPr/>
                    <a:lstStyle/>
                    <a:p>
                      <a:endParaRPr lang="tr-TR"/>
                    </a:p>
                  </a:txBody>
                  <a:tcPr/>
                </a:tc>
                <a:tc>
                  <a:txBody>
                    <a:bodyPr/>
                    <a:lstStyle/>
                    <a:p>
                      <a:pPr algn="l" fontAlgn="ctr"/>
                      <a:r>
                        <a:rPr lang="tr-TR" sz="800" b="0" i="0" u="none" strike="noStrike">
                          <a:effectLst/>
                          <a:latin typeface="Tahoma"/>
                        </a:rPr>
                        <a:t>Önceki Yıldan Devrenden Borç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Firma Borçları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Personel Borçları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Diğer Borçlar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0171">
                <a:tc vMerge="1">
                  <a:txBody>
                    <a:bodyPr/>
                    <a:lstStyle/>
                    <a:p>
                      <a:endParaRPr lang="tr-TR"/>
                    </a:p>
                  </a:txBody>
                  <a:tcPr/>
                </a:tc>
                <a:tc>
                  <a:txBody>
                    <a:bodyPr/>
                    <a:lstStyle/>
                    <a:p>
                      <a:pPr algn="l" fontAlgn="ctr"/>
                      <a:r>
                        <a:rPr lang="tr-TR" sz="800" b="0" i="0" u="none" strike="noStrike">
                          <a:effectLst/>
                          <a:latin typeface="Tahoma"/>
                        </a:rPr>
                        <a:t>Önceki Yıldan Devrenden Alacak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35587">
                <a:tc rowSpan="6">
                  <a:txBody>
                    <a:bodyPr/>
                    <a:lstStyle/>
                    <a:p>
                      <a:pPr algn="l" fontAlgn="ctr"/>
                      <a:r>
                        <a:rPr lang="tr-TR" sz="800" b="0" i="0" u="none" strike="noStrike">
                          <a:effectLst/>
                          <a:latin typeface="Tahoma"/>
                        </a:rPr>
                        <a:t>30 Haziran 2015 Tarihi İtibariyle Durumu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Nakit (Kasa-Banka)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35587">
                <a:tc vMerge="1">
                  <a:txBody>
                    <a:bodyPr/>
                    <a:lstStyle/>
                    <a:p>
                      <a:endParaRPr lang="tr-TR"/>
                    </a:p>
                  </a:txBody>
                  <a:tcPr/>
                </a:tc>
                <a:tc>
                  <a:txBody>
                    <a:bodyPr/>
                    <a:lstStyle/>
                    <a:p>
                      <a:pPr algn="l" fontAlgn="ctr"/>
                      <a:r>
                        <a:rPr lang="tr-TR" sz="800" b="0" i="0" u="none" strike="noStrike">
                          <a:effectLst/>
                          <a:latin typeface="Tahoma"/>
                        </a:rPr>
                        <a:t>Borç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35587">
                <a:tc vMerge="1">
                  <a:txBody>
                    <a:bodyPr/>
                    <a:lstStyle/>
                    <a:p>
                      <a:endParaRPr lang="tr-TR"/>
                    </a:p>
                  </a:txBody>
                  <a:tcPr/>
                </a:tc>
                <a:tc>
                  <a:txBody>
                    <a:bodyPr/>
                    <a:lstStyle/>
                    <a:p>
                      <a:pPr algn="l" fontAlgn="ctr"/>
                      <a:r>
                        <a:rPr lang="tr-TR" sz="800" b="0" i="0" u="none" strike="noStrike">
                          <a:effectLst/>
                          <a:latin typeface="Tahoma"/>
                        </a:rPr>
                        <a:t>Firma Borçları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35587">
                <a:tc vMerge="1">
                  <a:txBody>
                    <a:bodyPr/>
                    <a:lstStyle/>
                    <a:p>
                      <a:endParaRPr lang="tr-TR"/>
                    </a:p>
                  </a:txBody>
                  <a:tcPr/>
                </a:tc>
                <a:tc>
                  <a:txBody>
                    <a:bodyPr/>
                    <a:lstStyle/>
                    <a:p>
                      <a:pPr algn="l" fontAlgn="ctr"/>
                      <a:r>
                        <a:rPr lang="tr-TR" sz="800" b="0" i="0" u="none" strike="noStrike">
                          <a:effectLst/>
                          <a:latin typeface="Tahoma"/>
                        </a:rPr>
                        <a:t>Personel Borçları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35587">
                <a:tc vMerge="1">
                  <a:txBody>
                    <a:bodyPr/>
                    <a:lstStyle/>
                    <a:p>
                      <a:endParaRPr lang="tr-TR"/>
                    </a:p>
                  </a:txBody>
                  <a:tcPr/>
                </a:tc>
                <a:tc>
                  <a:txBody>
                    <a:bodyPr/>
                    <a:lstStyle/>
                    <a:p>
                      <a:pPr algn="l" fontAlgn="ctr"/>
                      <a:r>
                        <a:rPr lang="tr-TR" sz="800" b="0" i="0" u="none" strike="noStrike">
                          <a:effectLst/>
                          <a:latin typeface="Tahoma"/>
                        </a:rPr>
                        <a:t>Diğer Borçlar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35587">
                <a:tc vMerge="1">
                  <a:txBody>
                    <a:bodyPr/>
                    <a:lstStyle/>
                    <a:p>
                      <a:endParaRPr lang="tr-TR"/>
                    </a:p>
                  </a:txBody>
                  <a:tcPr/>
                </a:tc>
                <a:tc>
                  <a:txBody>
                    <a:bodyPr/>
                    <a:lstStyle/>
                    <a:p>
                      <a:pPr algn="l" fontAlgn="ctr"/>
                      <a:r>
                        <a:rPr lang="tr-TR" sz="800" b="0" i="0" u="none" strike="noStrike">
                          <a:effectLst/>
                          <a:latin typeface="Tahoma"/>
                        </a:rPr>
                        <a:t>Alacak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tr-TR" sz="800" b="0" i="0" u="none" strike="noStrike">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31402907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25040" y="124005"/>
            <a:ext cx="459097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30/2</a:t>
            </a:r>
            <a:r>
              <a:rPr lang="tr-TR" sz="2000" b="1" u="sng" dirty="0" smtClean="0">
                <a:solidFill>
                  <a:schemeClr val="lt1"/>
                </a:solidFill>
              </a:rPr>
              <a:t>-Personel Sayısı ve Maliyeti:</a:t>
            </a:r>
          </a:p>
        </p:txBody>
      </p:sp>
      <p:graphicFrame>
        <p:nvGraphicFramePr>
          <p:cNvPr id="5" name="Tablo 4"/>
          <p:cNvGraphicFramePr>
            <a:graphicFrameLocks noGrp="1"/>
          </p:cNvGraphicFramePr>
          <p:nvPr>
            <p:extLst>
              <p:ext uri="{D42A27DB-BD31-4B8C-83A1-F6EECF244321}">
                <p14:modId xmlns:p14="http://schemas.microsoft.com/office/powerpoint/2010/main" val="656234678"/>
              </p:ext>
            </p:extLst>
          </p:nvPr>
        </p:nvGraphicFramePr>
        <p:xfrm>
          <a:off x="1187624" y="692696"/>
          <a:ext cx="6696743" cy="5404590"/>
        </p:xfrm>
        <a:graphic>
          <a:graphicData uri="http://schemas.openxmlformats.org/drawingml/2006/table">
            <a:tbl>
              <a:tblPr/>
              <a:tblGrid>
                <a:gridCol w="634066"/>
                <a:gridCol w="634066"/>
                <a:gridCol w="654742"/>
                <a:gridCol w="597308"/>
                <a:gridCol w="597308"/>
                <a:gridCol w="597308"/>
                <a:gridCol w="597308"/>
                <a:gridCol w="597308"/>
                <a:gridCol w="597308"/>
                <a:gridCol w="597308"/>
                <a:gridCol w="592713"/>
              </a:tblGrid>
              <a:tr h="202170">
                <a:tc rowSpan="2" gridSpan="3">
                  <a:txBody>
                    <a:bodyPr/>
                    <a:lstStyle/>
                    <a:p>
                      <a:pPr algn="ct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gridSpan="2">
                  <a:txBody>
                    <a:bodyPr/>
                    <a:lstStyle/>
                    <a:p>
                      <a:pPr algn="ctr" fontAlgn="ctr"/>
                      <a:r>
                        <a:rPr lang="tr-TR" sz="700" b="1" i="0" u="none" strike="noStrike" dirty="0">
                          <a:solidFill>
                            <a:srgbClr val="FF0000"/>
                          </a:solidFill>
                          <a:effectLst/>
                          <a:latin typeface="Times New Roman"/>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1" i="0" u="none" strike="noStrike">
                          <a:solidFill>
                            <a:srgbClr val="FF0000"/>
                          </a:solidFill>
                          <a:effectLst/>
                          <a:latin typeface="Times New Roman"/>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1" i="0" u="none" strike="noStrike">
                          <a:solidFill>
                            <a:srgbClr val="FF0000"/>
                          </a:solidFill>
                          <a:effectLst/>
                          <a:latin typeface="Times New Roman"/>
                        </a:rPr>
                        <a:t>2016</a:t>
                      </a:r>
                      <a:r>
                        <a:rPr lang="tr-TR" sz="700" b="1" i="0" u="none" strike="noStrike">
                          <a:effectLst/>
                          <a:latin typeface="Times New Roman"/>
                        </a:rPr>
                        <a:t/>
                      </a:r>
                      <a:br>
                        <a:rPr lang="tr-TR" sz="700" b="1" i="0" u="none" strike="noStrike">
                          <a:effectLst/>
                          <a:latin typeface="Times New Roman"/>
                        </a:rPr>
                      </a:br>
                      <a:r>
                        <a:rPr lang="tr-TR" sz="700" b="1" i="0" u="none" strike="noStrike">
                          <a:effectLst/>
                          <a:latin typeface="Times New Roman"/>
                        </a:rPr>
                        <a:t>(Haziran Sonu)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1" i="0" u="none" strike="noStrike">
                          <a:solidFill>
                            <a:srgbClr val="FF0000"/>
                          </a:solidFill>
                          <a:effectLst/>
                          <a:latin typeface="Times New Roman"/>
                        </a:rPr>
                        <a:t>2017</a:t>
                      </a:r>
                      <a:r>
                        <a:rPr lang="tr-TR" sz="700" b="1" i="0" u="none" strike="noStrike">
                          <a:effectLst/>
                          <a:latin typeface="Times New Roman"/>
                        </a:rPr>
                        <a:t/>
                      </a:r>
                      <a:br>
                        <a:rPr lang="tr-TR" sz="700" b="1" i="0" u="none" strike="noStrike">
                          <a:effectLst/>
                          <a:latin typeface="Times New Roman"/>
                        </a:rPr>
                      </a:br>
                      <a:r>
                        <a:rPr lang="tr-TR" sz="700" b="1" i="0" u="none" strike="noStrike">
                          <a:effectLst/>
                          <a:latin typeface="Times New Roman"/>
                        </a:rPr>
                        <a:t>(Tahmin)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202170">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ctr" fontAlgn="ctr"/>
                      <a:r>
                        <a:rPr lang="tr-TR" sz="7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220">
                <a:tc rowSpan="24">
                  <a:txBody>
                    <a:bodyPr/>
                    <a:lstStyle/>
                    <a:p>
                      <a:pPr algn="ctr" fontAlgn="ctr"/>
                      <a:r>
                        <a:rPr lang="tr-TR" sz="700" b="0" i="0" u="none" strike="noStrike">
                          <a:effectLst/>
                          <a:latin typeface="Times New Roman"/>
                        </a:rPr>
                        <a:t>Kadrolu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tr-TR" sz="700" b="0" i="0" u="none" strike="noStrike">
                          <a:effectLst/>
                          <a:latin typeface="Times New Roman"/>
                        </a:rPr>
                        <a:t>Uzman Doktor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vMerge="1">
                  <a:txBody>
                    <a:bodyPr/>
                    <a:lstStyle/>
                    <a:p>
                      <a:endParaRPr lang="tr-TR"/>
                    </a:p>
                  </a:txBody>
                  <a:tcPr/>
                </a:tc>
                <a:tc rowSpan="2">
                  <a:txBody>
                    <a:bodyPr/>
                    <a:lstStyle/>
                    <a:p>
                      <a:pPr algn="l" fontAlgn="ctr"/>
                      <a:r>
                        <a:rPr lang="tr-TR" sz="700" b="0" i="0" u="none" strike="noStrike">
                          <a:effectLst/>
                          <a:latin typeface="Times New Roman"/>
                        </a:rPr>
                        <a:t>Asistan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vMerge="1">
                  <a:txBody>
                    <a:bodyPr/>
                    <a:lstStyle/>
                    <a:p>
                      <a:endParaRPr lang="tr-TR"/>
                    </a:p>
                  </a:txBody>
                  <a:tcPr/>
                </a:tc>
                <a:tc rowSpan="2">
                  <a:txBody>
                    <a:bodyPr/>
                    <a:lstStyle/>
                    <a:p>
                      <a:pPr algn="l" fontAlgn="ctr"/>
                      <a:r>
                        <a:rPr lang="tr-TR" sz="700" b="0" i="0" u="none" strike="noStrike">
                          <a:effectLst/>
                          <a:latin typeface="Times New Roman"/>
                        </a:rPr>
                        <a:t>Klinisyen Diş Doktoru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vMerge="1">
                  <a:txBody>
                    <a:bodyPr/>
                    <a:lstStyle/>
                    <a:p>
                      <a:endParaRPr lang="tr-TR"/>
                    </a:p>
                  </a:txBody>
                  <a:tcPr/>
                </a:tc>
                <a:tc rowSpan="2">
                  <a:txBody>
                    <a:bodyPr/>
                    <a:lstStyle/>
                    <a:p>
                      <a:pPr algn="l" fontAlgn="ctr"/>
                      <a:r>
                        <a:rPr lang="tr-TR" sz="700" b="0" i="0" u="none" strike="noStrike">
                          <a:effectLst/>
                          <a:latin typeface="Times New Roman"/>
                        </a:rPr>
                        <a:t>Pratisyen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vMerge="1">
                  <a:txBody>
                    <a:bodyPr/>
                    <a:lstStyle/>
                    <a:p>
                      <a:endParaRPr lang="tr-TR"/>
                    </a:p>
                  </a:txBody>
                  <a:tcPr/>
                </a:tc>
                <a:tc rowSpan="2">
                  <a:txBody>
                    <a:bodyPr/>
                    <a:lstStyle/>
                    <a:p>
                      <a:pPr algn="l" fontAlgn="ctr"/>
                      <a:r>
                        <a:rPr lang="tr-TR" sz="700" b="0" i="0" u="none" strike="noStrike">
                          <a:effectLst/>
                          <a:latin typeface="Times New Roman"/>
                        </a:rPr>
                        <a:t>Hemşire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vMerge="1">
                  <a:txBody>
                    <a:bodyPr/>
                    <a:lstStyle/>
                    <a:p>
                      <a:endParaRPr lang="tr-TR"/>
                    </a:p>
                  </a:txBody>
                  <a:tcPr/>
                </a:tc>
                <a:tc rowSpan="2">
                  <a:txBody>
                    <a:bodyPr/>
                    <a:lstStyle/>
                    <a:p>
                      <a:pPr algn="l" fontAlgn="ctr"/>
                      <a:r>
                        <a:rPr lang="tr-TR" sz="700" b="0" i="0" u="none" strike="noStrike">
                          <a:effectLst/>
                          <a:latin typeface="Times New Roman"/>
                        </a:rPr>
                        <a:t>Ebe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vMerge="1">
                  <a:txBody>
                    <a:bodyPr/>
                    <a:lstStyle/>
                    <a:p>
                      <a:endParaRPr lang="tr-TR"/>
                    </a:p>
                  </a:txBody>
                  <a:tcPr/>
                </a:tc>
                <a:tc rowSpan="2">
                  <a:txBody>
                    <a:bodyPr/>
                    <a:lstStyle/>
                    <a:p>
                      <a:pPr algn="l" fontAlgn="ctr"/>
                      <a:r>
                        <a:rPr lang="tr-TR" sz="700" b="0" i="0" u="none" strike="noStrike">
                          <a:effectLst/>
                          <a:latin typeface="Times New Roman"/>
                        </a:rPr>
                        <a:t>Tıbbi Sekreter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vMerge="1">
                  <a:txBody>
                    <a:bodyPr/>
                    <a:lstStyle/>
                    <a:p>
                      <a:endParaRPr lang="tr-TR"/>
                    </a:p>
                  </a:txBody>
                  <a:tcPr/>
                </a:tc>
                <a:tc rowSpan="2">
                  <a:txBody>
                    <a:bodyPr/>
                    <a:lstStyle/>
                    <a:p>
                      <a:pPr algn="l" fontAlgn="ctr"/>
                      <a:r>
                        <a:rPr lang="tr-TR" sz="700" b="0" i="0" u="none" strike="noStrike">
                          <a:effectLst/>
                          <a:latin typeface="Times New Roman"/>
                        </a:rPr>
                        <a:t>Diğer Sağlık Hizmetleri Personeli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vMerge="1">
                  <a:txBody>
                    <a:bodyPr/>
                    <a:lstStyle/>
                    <a:p>
                      <a:endParaRPr lang="tr-TR"/>
                    </a:p>
                  </a:txBody>
                  <a:tcPr/>
                </a:tc>
                <a:tc rowSpan="2">
                  <a:txBody>
                    <a:bodyPr/>
                    <a:lstStyle/>
                    <a:p>
                      <a:pPr algn="l" fontAlgn="ctr"/>
                      <a:r>
                        <a:rPr lang="tr-TR" sz="700" b="0" i="0" u="none" strike="noStrike">
                          <a:effectLst/>
                          <a:latin typeface="Times New Roman"/>
                        </a:rPr>
                        <a:t>Teknik Hizmetler Sınıfı Personeli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vMerge="1">
                  <a:txBody>
                    <a:bodyPr/>
                    <a:lstStyle/>
                    <a:p>
                      <a:endParaRPr lang="tr-TR"/>
                    </a:p>
                  </a:txBody>
                  <a:tcPr/>
                </a:tc>
                <a:tc rowSpan="2">
                  <a:txBody>
                    <a:bodyPr/>
                    <a:lstStyle/>
                    <a:p>
                      <a:pPr algn="l" fontAlgn="ctr"/>
                      <a:r>
                        <a:rPr lang="tr-TR" sz="700" b="0" i="0" u="none" strike="noStrike">
                          <a:effectLst/>
                          <a:latin typeface="Times New Roman"/>
                        </a:rPr>
                        <a:t>Genel İdare Hizmetleri Sınıfı Personeli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vMerge="1">
                  <a:txBody>
                    <a:bodyPr/>
                    <a:lstStyle/>
                    <a:p>
                      <a:endParaRPr lang="tr-TR"/>
                    </a:p>
                  </a:txBody>
                  <a:tcPr/>
                </a:tc>
                <a:tc rowSpan="2">
                  <a:txBody>
                    <a:bodyPr/>
                    <a:lstStyle/>
                    <a:p>
                      <a:pPr algn="l" fontAlgn="ctr"/>
                      <a:r>
                        <a:rPr lang="tr-TR" sz="700" b="0" i="0" u="none" strike="noStrike">
                          <a:effectLst/>
                          <a:latin typeface="Times New Roman"/>
                        </a:rPr>
                        <a:t>Yardımcı Hizmetler Sınıfı Personeli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vMerge="1">
                  <a:txBody>
                    <a:bodyPr/>
                    <a:lstStyle/>
                    <a:p>
                      <a:endParaRPr lang="tr-TR"/>
                    </a:p>
                  </a:txBody>
                  <a:tcPr/>
                </a:tc>
                <a:tc rowSpan="2">
                  <a:txBody>
                    <a:bodyPr/>
                    <a:lstStyle/>
                    <a:p>
                      <a:pPr algn="l" fontAlgn="ctr"/>
                      <a:r>
                        <a:rPr lang="tr-TR" sz="700" b="0" i="0" u="none" strike="noStrike">
                          <a:effectLst/>
                          <a:latin typeface="Times New Roman"/>
                        </a:rPr>
                        <a:t>Diğer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rowSpan="2" gridSpan="2">
                  <a:txBody>
                    <a:bodyPr/>
                    <a:lstStyle/>
                    <a:p>
                      <a:pPr algn="l" fontAlgn="ctr"/>
                      <a:r>
                        <a:rPr lang="tr-TR" sz="700" b="0" i="0" u="none" strike="noStrike">
                          <a:effectLst/>
                          <a:latin typeface="Times New Roman"/>
                        </a:rPr>
                        <a:t>4/B'li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gridSpan="2" vMerge="1">
                  <a:txBody>
                    <a:bodyPr/>
                    <a:lstStyle/>
                    <a:p>
                      <a:endParaRPr lang="tr-TR"/>
                    </a:p>
                  </a:txBody>
                  <a:tcPr/>
                </a:tc>
                <a:tc hMerge="1"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rowSpan="2" gridSpan="2">
                  <a:txBody>
                    <a:bodyPr/>
                    <a:lstStyle/>
                    <a:p>
                      <a:pPr algn="l" fontAlgn="ctr"/>
                      <a:r>
                        <a:rPr lang="tr-TR" sz="700" b="0" i="0" u="none" strike="noStrike">
                          <a:effectLst/>
                          <a:latin typeface="Times New Roman"/>
                        </a:rPr>
                        <a:t>Geçici Görevlendirme Suretiyle Çalıştırılan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gridSpan="2" vMerge="1">
                  <a:txBody>
                    <a:bodyPr/>
                    <a:lstStyle/>
                    <a:p>
                      <a:endParaRPr lang="tr-TR"/>
                    </a:p>
                  </a:txBody>
                  <a:tcPr/>
                </a:tc>
                <a:tc hMerge="1"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rowSpan="2" gridSpan="2">
                  <a:txBody>
                    <a:bodyPr/>
                    <a:lstStyle/>
                    <a:p>
                      <a:pPr algn="l" fontAlgn="ctr"/>
                      <a:r>
                        <a:rPr lang="tr-TR" sz="700" b="0" i="0" u="none" strike="noStrike">
                          <a:effectLst/>
                          <a:latin typeface="Times New Roman"/>
                        </a:rPr>
                        <a:t>Hizmet Alımı Suretiyle Temin Edilen Eleman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gridSpan="2" vMerge="1">
                  <a:txBody>
                    <a:bodyPr/>
                    <a:lstStyle/>
                    <a:p>
                      <a:endParaRPr lang="tr-TR"/>
                    </a:p>
                  </a:txBody>
                  <a:tcPr/>
                </a:tc>
                <a:tc hMerge="1"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9220">
                <a:tc gridSpan="2">
                  <a:txBody>
                    <a:bodyPr/>
                    <a:lstStyle/>
                    <a:p>
                      <a:pPr algn="l" fontAlgn="ctr"/>
                      <a:r>
                        <a:rPr lang="tr-TR" sz="700" b="0" i="0" u="none" strike="noStrike">
                          <a:effectLst/>
                          <a:latin typeface="Times New Roman"/>
                        </a:rPr>
                        <a:t>Öğrenci (İntern)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149220">
                <a:tc gridSpan="3">
                  <a:txBody>
                    <a:bodyPr/>
                    <a:lstStyle/>
                    <a:p>
                      <a:pPr algn="ctr" fontAlgn="ctr"/>
                      <a:r>
                        <a:rPr lang="tr-TR" sz="700" b="1" i="0" u="none" strike="noStrike">
                          <a:effectLst/>
                          <a:latin typeface="Times New Roman"/>
                        </a:rPr>
                        <a:t>Toplam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9220">
                <a:tc gridSpan="3">
                  <a:txBody>
                    <a:bodyPr/>
                    <a:lstStyle/>
                    <a:p>
                      <a:pPr algn="ctr" fontAlgn="ctr"/>
                      <a:r>
                        <a:rPr lang="tr-TR" sz="700" b="1" i="0" u="none" strike="noStrike">
                          <a:effectLst/>
                          <a:latin typeface="Times New Roman"/>
                        </a:rPr>
                        <a:t>Toplam Maliyet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812607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25040" y="124005"/>
            <a:ext cx="480700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30/3</a:t>
            </a:r>
            <a:r>
              <a:rPr lang="tr-TR" sz="2000" b="1" u="sng" dirty="0" smtClean="0">
                <a:solidFill>
                  <a:schemeClr val="lt1"/>
                </a:solidFill>
              </a:rPr>
              <a:t>-Personel Giderleri Özeti:</a:t>
            </a:r>
          </a:p>
        </p:txBody>
      </p:sp>
      <p:graphicFrame>
        <p:nvGraphicFramePr>
          <p:cNvPr id="5" name="Tablo 4"/>
          <p:cNvGraphicFramePr>
            <a:graphicFrameLocks noGrp="1"/>
          </p:cNvGraphicFramePr>
          <p:nvPr>
            <p:extLst>
              <p:ext uri="{D42A27DB-BD31-4B8C-83A1-F6EECF244321}">
                <p14:modId xmlns:p14="http://schemas.microsoft.com/office/powerpoint/2010/main" val="514414518"/>
              </p:ext>
            </p:extLst>
          </p:nvPr>
        </p:nvGraphicFramePr>
        <p:xfrm>
          <a:off x="611560" y="1196752"/>
          <a:ext cx="8026399" cy="4048125"/>
        </p:xfrm>
        <a:graphic>
          <a:graphicData uri="http://schemas.openxmlformats.org/drawingml/2006/table">
            <a:tbl>
              <a:tblPr/>
              <a:tblGrid>
                <a:gridCol w="792265"/>
                <a:gridCol w="896014"/>
                <a:gridCol w="792265"/>
                <a:gridCol w="792265"/>
                <a:gridCol w="792265"/>
                <a:gridCol w="792265"/>
                <a:gridCol w="792265"/>
                <a:gridCol w="792265"/>
                <a:gridCol w="792265"/>
                <a:gridCol w="792265"/>
              </a:tblGrid>
              <a:tr h="400050">
                <a:tc rowSpan="2" gridSpan="2">
                  <a:txBody>
                    <a:bodyPr/>
                    <a:lstStyle/>
                    <a:p>
                      <a:pPr algn="ctr"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gridSpan="2">
                  <a:txBody>
                    <a:bodyPr/>
                    <a:lstStyle/>
                    <a:p>
                      <a:pPr algn="ctr" fontAlgn="b"/>
                      <a:r>
                        <a:rPr lang="tr-TR" sz="1000" b="1" i="0" u="none" strike="noStrike">
                          <a:solidFill>
                            <a:srgbClr val="FF0000"/>
                          </a:solidFill>
                          <a:effectLst/>
                          <a:latin typeface="Times New Roman"/>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1000" b="1" i="0" u="none" strike="noStrike">
                          <a:solidFill>
                            <a:srgbClr val="FF0000"/>
                          </a:solidFill>
                          <a:effectLst/>
                          <a:latin typeface="Times New Roman"/>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1000" b="1" i="0" u="none" strike="noStrike">
                          <a:solidFill>
                            <a:srgbClr val="FF0000"/>
                          </a:solidFill>
                          <a:effectLst/>
                          <a:latin typeface="Times New Roman"/>
                        </a:rPr>
                        <a:t>2016</a:t>
                      </a:r>
                      <a:r>
                        <a:rPr lang="tr-TR" sz="1000" b="1" i="0" u="none" strike="noStrike">
                          <a:effectLst/>
                          <a:latin typeface="Times New Roman"/>
                        </a:rPr>
                        <a:t/>
                      </a:r>
                      <a:br>
                        <a:rPr lang="tr-TR" sz="1000" b="1" i="0" u="none" strike="noStrike">
                          <a:effectLst/>
                          <a:latin typeface="Times New Roman"/>
                        </a:rPr>
                      </a:br>
                      <a:r>
                        <a:rPr lang="tr-TR" sz="1000" b="1" i="0" u="none" strike="noStrike">
                          <a:effectLst/>
                          <a:latin typeface="Times New Roman"/>
                        </a:rPr>
                        <a:t>(Haziran Sonu)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1000" b="1" i="0" u="none" strike="noStrike">
                          <a:solidFill>
                            <a:srgbClr val="FF0000"/>
                          </a:solidFill>
                          <a:effectLst/>
                          <a:latin typeface="Times New Roman"/>
                        </a:rPr>
                        <a:t>2017</a:t>
                      </a:r>
                      <a:r>
                        <a:rPr lang="tr-TR" sz="1000" b="1" i="0" u="none" strike="noStrike">
                          <a:effectLst/>
                          <a:latin typeface="Times New Roman"/>
                        </a:rPr>
                        <a:t/>
                      </a:r>
                      <a:br>
                        <a:rPr lang="tr-TR" sz="1000" b="1" i="0" u="none" strike="noStrike">
                          <a:effectLst/>
                          <a:latin typeface="Times New Roman"/>
                        </a:rPr>
                      </a:br>
                      <a:r>
                        <a:rPr lang="tr-TR" sz="1000" b="1" i="0" u="none" strike="noStrike">
                          <a:effectLst/>
                          <a:latin typeface="Times New Roman"/>
                        </a:rPr>
                        <a:t>(Tahmin)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400050">
                <a:tc gridSpan="2" vMerge="1">
                  <a:txBody>
                    <a:bodyPr/>
                    <a:lstStyle/>
                    <a:p>
                      <a:endParaRPr lang="tr-TR"/>
                    </a:p>
                  </a:txBody>
                  <a:tcPr/>
                </a:tc>
                <a:tc hMerge="1" vMerge="1">
                  <a:txBody>
                    <a:bodyPr/>
                    <a:lstStyle/>
                    <a:p>
                      <a:endParaRPr lang="tr-TR"/>
                    </a:p>
                  </a:txBody>
                  <a:tcPr/>
                </a:tc>
                <a:tc>
                  <a:txBody>
                    <a:bodyPr/>
                    <a:lstStyle/>
                    <a:p>
                      <a:pPr algn="ctr" fontAlgn="ctr"/>
                      <a:r>
                        <a:rPr lang="tr-TR" sz="10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rowSpan="6">
                  <a:txBody>
                    <a:bodyPr/>
                    <a:lstStyle/>
                    <a:p>
                      <a:pPr algn="ctr" fontAlgn="ctr"/>
                      <a:r>
                        <a:rPr lang="tr-TR" sz="1000" b="0" i="0" u="none" strike="noStrike">
                          <a:effectLst/>
                          <a:latin typeface="Times New Roman"/>
                        </a:rPr>
                        <a:t>Kadrolu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Maaş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Yolluk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Nöbet Ücreti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Ek Ödeme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10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Mesai İçi</a:t>
                      </a:r>
                    </a:p>
                  </a:txBody>
                  <a:tcPr marL="228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Mesai Dışı</a:t>
                      </a:r>
                    </a:p>
                  </a:txBody>
                  <a:tcPr marL="228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95275">
                <a:tc rowSpan="4">
                  <a:txBody>
                    <a:bodyPr/>
                    <a:lstStyle/>
                    <a:p>
                      <a:pPr algn="ctr" fontAlgn="ctr"/>
                      <a:r>
                        <a:rPr lang="tr-TR" sz="1000" b="0" i="0" u="none" strike="noStrike">
                          <a:effectLst/>
                          <a:latin typeface="Times New Roman"/>
                        </a:rPr>
                        <a:t>4/B Statüsündeki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Maaş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Yolluk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Nöbet Ücreti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Ek Ödeme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95275">
                <a:tc gridSpan="2">
                  <a:txBody>
                    <a:bodyPr/>
                    <a:lstStyle/>
                    <a:p>
                      <a:pPr algn="ctr" fontAlgn="ctr"/>
                      <a:r>
                        <a:rPr lang="tr-TR" sz="1000" b="1" i="0" u="none" strike="noStrike">
                          <a:effectLst/>
                          <a:latin typeface="Times New Roman"/>
                        </a:rPr>
                        <a:t>Toplam Maliyet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20221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25040" y="124005"/>
            <a:ext cx="6175152"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30/5 Tıbbi Laboratuvar Malzemesi ve İlaç Verileri:</a:t>
            </a:r>
          </a:p>
        </p:txBody>
      </p:sp>
      <p:graphicFrame>
        <p:nvGraphicFramePr>
          <p:cNvPr id="5" name="Tablo 4"/>
          <p:cNvGraphicFramePr>
            <a:graphicFrameLocks noGrp="1"/>
          </p:cNvGraphicFramePr>
          <p:nvPr>
            <p:extLst>
              <p:ext uri="{D42A27DB-BD31-4B8C-83A1-F6EECF244321}">
                <p14:modId xmlns:p14="http://schemas.microsoft.com/office/powerpoint/2010/main" val="1201771096"/>
              </p:ext>
            </p:extLst>
          </p:nvPr>
        </p:nvGraphicFramePr>
        <p:xfrm>
          <a:off x="539552" y="836712"/>
          <a:ext cx="7992886" cy="4896543"/>
        </p:xfrm>
        <a:graphic>
          <a:graphicData uri="http://schemas.openxmlformats.org/drawingml/2006/table">
            <a:tbl>
              <a:tblPr/>
              <a:tblGrid>
                <a:gridCol w="1140126"/>
                <a:gridCol w="2628292"/>
                <a:gridCol w="1056117"/>
                <a:gridCol w="1056117"/>
                <a:gridCol w="1056117"/>
                <a:gridCol w="1056117"/>
              </a:tblGrid>
              <a:tr h="753314">
                <a:tc gridSpan="2">
                  <a:txBody>
                    <a:bodyPr/>
                    <a:lstStyle/>
                    <a:p>
                      <a:pPr algn="ctr"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000" b="1" i="0" u="none" strike="noStrike">
                          <a:solidFill>
                            <a:srgbClr val="FF0000"/>
                          </a:solidFill>
                          <a:effectLst/>
                          <a:latin typeface="Times New Roman"/>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FF0000"/>
                          </a:solidFill>
                          <a:effectLst/>
                          <a:latin typeface="Times New Roman"/>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FF0000"/>
                          </a:solidFill>
                          <a:effectLst/>
                          <a:latin typeface="Times New Roman"/>
                        </a:rPr>
                        <a:t>2016</a:t>
                      </a:r>
                      <a:r>
                        <a:rPr lang="tr-TR" sz="1000" b="1" i="0" u="none" strike="noStrike">
                          <a:effectLst/>
                          <a:latin typeface="Times New Roman"/>
                        </a:rPr>
                        <a:t/>
                      </a:r>
                      <a:br>
                        <a:rPr lang="tr-TR" sz="1000" b="1" i="0" u="none" strike="noStrike">
                          <a:effectLst/>
                          <a:latin typeface="Times New Roman"/>
                        </a:rPr>
                      </a:br>
                      <a:r>
                        <a:rPr lang="tr-TR" sz="1000" b="1" i="0" u="none" strike="noStrike">
                          <a:effectLst/>
                          <a:latin typeface="Times New Roman"/>
                        </a:rPr>
                        <a:t>(Haziran Sonu)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FF0000"/>
                          </a:solidFill>
                          <a:effectLst/>
                          <a:latin typeface="Times New Roman"/>
                        </a:rPr>
                        <a:t>2017</a:t>
                      </a:r>
                      <a:r>
                        <a:rPr lang="tr-TR" sz="1000" b="1" i="0" u="none" strike="noStrike">
                          <a:effectLst/>
                          <a:latin typeface="Times New Roman"/>
                        </a:rPr>
                        <a:t/>
                      </a:r>
                      <a:br>
                        <a:rPr lang="tr-TR" sz="1000" b="1" i="0" u="none" strike="noStrike">
                          <a:effectLst/>
                          <a:latin typeface="Times New Roman"/>
                        </a:rPr>
                      </a:br>
                      <a:r>
                        <a:rPr lang="tr-TR" sz="1000" b="1" i="0" u="none" strike="noStrike">
                          <a:effectLst/>
                          <a:latin typeface="Times New Roman"/>
                        </a:rPr>
                        <a:t>(Tahmin)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575">
                <a:tc rowSpan="4">
                  <a:txBody>
                    <a:bodyPr/>
                    <a:lstStyle/>
                    <a:p>
                      <a:pPr algn="ctr" fontAlgn="ctr"/>
                      <a:r>
                        <a:rPr lang="tr-TR" sz="1000" b="0" i="0" u="none" strike="noStrike">
                          <a:effectLst/>
                          <a:latin typeface="Times New Roman"/>
                        </a:rPr>
                        <a:t>Önceki Yıldan Devreden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Tıbbi Malzeme</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29575">
                <a:tc vMerge="1">
                  <a:txBody>
                    <a:bodyPr/>
                    <a:lstStyle/>
                    <a:p>
                      <a:endParaRPr lang="tr-TR"/>
                    </a:p>
                  </a:txBody>
                  <a:tcPr/>
                </a:tc>
                <a:tc>
                  <a:txBody>
                    <a:bodyPr/>
                    <a:lstStyle/>
                    <a:p>
                      <a:pPr algn="l" fontAlgn="ctr"/>
                      <a:r>
                        <a:rPr lang="tr-TR" sz="1000" b="0" i="0" u="none" strike="noStrike">
                          <a:effectLst/>
                          <a:latin typeface="Times New Roman"/>
                        </a:rPr>
                        <a:t>Laboratuar Malzemesi</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9575">
                <a:tc vMerge="1">
                  <a:txBody>
                    <a:bodyPr/>
                    <a:lstStyle/>
                    <a:p>
                      <a:endParaRPr lang="tr-TR"/>
                    </a:p>
                  </a:txBody>
                  <a:tcPr/>
                </a:tc>
                <a:tc>
                  <a:txBody>
                    <a:bodyPr/>
                    <a:lstStyle/>
                    <a:p>
                      <a:pPr algn="l" fontAlgn="ctr"/>
                      <a:r>
                        <a:rPr lang="tr-TR" sz="1000" b="0" i="0" u="none" strike="noStrike">
                          <a:effectLst/>
                          <a:latin typeface="Times New Roman"/>
                        </a:rPr>
                        <a:t>İlaç</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9575">
                <a:tc vMerge="1">
                  <a:txBody>
                    <a:bodyPr/>
                    <a:lstStyle/>
                    <a:p>
                      <a:endParaRPr lang="tr-TR"/>
                    </a:p>
                  </a:txBody>
                  <a:tcPr/>
                </a:tc>
                <a:tc>
                  <a:txBody>
                    <a:bodyPr/>
                    <a:lstStyle/>
                    <a:p>
                      <a:pPr algn="l" fontAlgn="ctr"/>
                      <a:r>
                        <a:rPr lang="tr-TR" sz="1000" b="0" i="0" u="none" strike="noStrike">
                          <a:effectLst/>
                          <a:latin typeface="Times New Roman"/>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329575">
                <a:tc rowSpan="4">
                  <a:txBody>
                    <a:bodyPr/>
                    <a:lstStyle/>
                    <a:p>
                      <a:pPr algn="ctr" fontAlgn="ctr"/>
                      <a:r>
                        <a:rPr lang="tr-TR" sz="1000" b="0" i="0" u="none" strike="noStrike">
                          <a:effectLst/>
                          <a:latin typeface="Times New Roman"/>
                        </a:rPr>
                        <a:t>Alımlar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Tıbbi Malzeme</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29575">
                <a:tc vMerge="1">
                  <a:txBody>
                    <a:bodyPr/>
                    <a:lstStyle/>
                    <a:p>
                      <a:endParaRPr lang="tr-TR"/>
                    </a:p>
                  </a:txBody>
                  <a:tcPr/>
                </a:tc>
                <a:tc>
                  <a:txBody>
                    <a:bodyPr/>
                    <a:lstStyle/>
                    <a:p>
                      <a:pPr algn="l" fontAlgn="ctr"/>
                      <a:r>
                        <a:rPr lang="tr-TR" sz="1000" b="0" i="0" u="none" strike="noStrike">
                          <a:effectLst/>
                          <a:latin typeface="Times New Roman"/>
                        </a:rPr>
                        <a:t>Laboratuar Malzemesi</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9575">
                <a:tc vMerge="1">
                  <a:txBody>
                    <a:bodyPr/>
                    <a:lstStyle/>
                    <a:p>
                      <a:endParaRPr lang="tr-TR"/>
                    </a:p>
                  </a:txBody>
                  <a:tcPr/>
                </a:tc>
                <a:tc>
                  <a:txBody>
                    <a:bodyPr/>
                    <a:lstStyle/>
                    <a:p>
                      <a:pPr algn="l" fontAlgn="ctr"/>
                      <a:r>
                        <a:rPr lang="tr-TR" sz="1000" b="0" i="0" u="none" strike="noStrike">
                          <a:effectLst/>
                          <a:latin typeface="Times New Roman"/>
                        </a:rPr>
                        <a:t>İlaç</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9575">
                <a:tc vMerge="1">
                  <a:txBody>
                    <a:bodyPr/>
                    <a:lstStyle/>
                    <a:p>
                      <a:endParaRPr lang="tr-TR"/>
                    </a:p>
                  </a:txBody>
                  <a:tcPr/>
                </a:tc>
                <a:tc>
                  <a:txBody>
                    <a:bodyPr/>
                    <a:lstStyle/>
                    <a:p>
                      <a:pPr algn="l" fontAlgn="ctr"/>
                      <a:r>
                        <a:rPr lang="tr-TR" sz="1000" b="0" i="0" u="none" strike="noStrike">
                          <a:effectLst/>
                          <a:latin typeface="Times New Roman"/>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88329">
                <a:tc>
                  <a:txBody>
                    <a:bodyPr/>
                    <a:lstStyle/>
                    <a:p>
                      <a:pPr algn="l" fontAlgn="ctr"/>
                      <a:endParaRPr lang="tr-TR" sz="1000" b="0"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000" b="0"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000" b="0"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000" b="0"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000" b="0"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000" b="0"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575">
                <a:tc rowSpan="4">
                  <a:txBody>
                    <a:bodyPr/>
                    <a:lstStyle/>
                    <a:p>
                      <a:pPr algn="ctr" fontAlgn="ctr"/>
                      <a:r>
                        <a:rPr lang="tr-TR" sz="1000" b="0" i="0" u="none" strike="noStrike">
                          <a:effectLst/>
                          <a:latin typeface="Times New Roman"/>
                        </a:rPr>
                        <a:t>Giderler</a:t>
                      </a:r>
                      <a:br>
                        <a:rPr lang="tr-TR" sz="1000" b="0" i="0" u="none" strike="noStrike">
                          <a:effectLst/>
                          <a:latin typeface="Times New Roman"/>
                        </a:rPr>
                      </a:br>
                      <a:r>
                        <a:rPr lang="tr-TR" sz="1000" b="0" i="0" u="none" strike="noStrike">
                          <a:effectLst/>
                          <a:latin typeface="Times New Roman"/>
                        </a:rPr>
                        <a:t>(Kullanımlar)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Tıbbi Malzeme</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29575">
                <a:tc vMerge="1">
                  <a:txBody>
                    <a:bodyPr/>
                    <a:lstStyle/>
                    <a:p>
                      <a:endParaRPr lang="tr-TR"/>
                    </a:p>
                  </a:txBody>
                  <a:tcPr/>
                </a:tc>
                <a:tc>
                  <a:txBody>
                    <a:bodyPr/>
                    <a:lstStyle/>
                    <a:p>
                      <a:pPr algn="l" fontAlgn="ctr"/>
                      <a:r>
                        <a:rPr lang="tr-TR" sz="1000" b="0" i="0" u="none" strike="noStrike">
                          <a:effectLst/>
                          <a:latin typeface="Times New Roman"/>
                        </a:rPr>
                        <a:t>Laboratuar Malzemesi</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9575">
                <a:tc vMerge="1">
                  <a:txBody>
                    <a:bodyPr/>
                    <a:lstStyle/>
                    <a:p>
                      <a:endParaRPr lang="tr-TR"/>
                    </a:p>
                  </a:txBody>
                  <a:tcPr/>
                </a:tc>
                <a:tc>
                  <a:txBody>
                    <a:bodyPr/>
                    <a:lstStyle/>
                    <a:p>
                      <a:pPr algn="l" fontAlgn="ctr"/>
                      <a:r>
                        <a:rPr lang="tr-TR" sz="1000" b="0" i="0" u="none" strike="noStrike">
                          <a:effectLst/>
                          <a:latin typeface="Times New Roman"/>
                        </a:rPr>
                        <a:t>İlaç</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9575">
                <a:tc vMerge="1">
                  <a:txBody>
                    <a:bodyPr/>
                    <a:lstStyle/>
                    <a:p>
                      <a:endParaRPr lang="tr-TR"/>
                    </a:p>
                  </a:txBody>
                  <a:tcPr/>
                </a:tc>
                <a:tc>
                  <a:txBody>
                    <a:bodyPr/>
                    <a:lstStyle/>
                    <a:p>
                      <a:pPr algn="l" fontAlgn="ctr"/>
                      <a:r>
                        <a:rPr lang="tr-TR" sz="1000" b="0" i="0" u="none" strike="noStrike">
                          <a:effectLst/>
                          <a:latin typeface="Times New Roman"/>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59668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16632"/>
            <a:ext cx="680424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solidFill>
                  <a:schemeClr val="lt1"/>
                </a:solidFill>
              </a:rPr>
              <a:t>30-6-Özel </a:t>
            </a:r>
            <a:r>
              <a:rPr lang="tr-TR" sz="2000" b="1" u="sng" dirty="0" smtClean="0">
                <a:solidFill>
                  <a:schemeClr val="lt1"/>
                </a:solidFill>
              </a:rPr>
              <a:t>Güvenlik Hizmetine İlişkin Bilgi Formu:</a:t>
            </a:r>
          </a:p>
        </p:txBody>
      </p:sp>
      <p:graphicFrame>
        <p:nvGraphicFramePr>
          <p:cNvPr id="5" name="Tablo 4"/>
          <p:cNvGraphicFramePr>
            <a:graphicFrameLocks noGrp="1"/>
          </p:cNvGraphicFramePr>
          <p:nvPr>
            <p:extLst>
              <p:ext uri="{D42A27DB-BD31-4B8C-83A1-F6EECF244321}">
                <p14:modId xmlns:p14="http://schemas.microsoft.com/office/powerpoint/2010/main" val="2972979408"/>
              </p:ext>
            </p:extLst>
          </p:nvPr>
        </p:nvGraphicFramePr>
        <p:xfrm>
          <a:off x="539552" y="764704"/>
          <a:ext cx="7848872" cy="5616627"/>
        </p:xfrm>
        <a:graphic>
          <a:graphicData uri="http://schemas.openxmlformats.org/drawingml/2006/table">
            <a:tbl>
              <a:tblPr/>
              <a:tblGrid>
                <a:gridCol w="992676"/>
                <a:gridCol w="2919140"/>
                <a:gridCol w="1312352"/>
                <a:gridCol w="1312352"/>
                <a:gridCol w="1312352"/>
              </a:tblGrid>
              <a:tr h="198804">
                <a:tc gridSpan="2">
                  <a:txBody>
                    <a:bodyPr/>
                    <a:lstStyle/>
                    <a:p>
                      <a:pPr algn="ctr" fontAlgn="b"/>
                      <a:r>
                        <a:rPr lang="tr-TR" sz="700" b="0" i="0" u="none" strike="noStrike" dirty="0">
                          <a:effectLst/>
                          <a:latin typeface="Times New Roman"/>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900" b="1" i="0" u="none" strike="noStrike">
                          <a:solidFill>
                            <a:srgbClr val="FF0000"/>
                          </a:solidFill>
                          <a:effectLst/>
                          <a:latin typeface="Times New Roman"/>
                        </a:rPr>
                        <a:t>2015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Times New Roman"/>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Times New Roman"/>
                        </a:rPr>
                        <a:t>2017</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1-  HİZMET ALANI (m</a:t>
                      </a:r>
                      <a:r>
                        <a:rPr lang="tr-TR" sz="700" b="1" i="0" u="none" strike="noStrike" baseline="30000">
                          <a:effectLst/>
                          <a:latin typeface="Times New Roman"/>
                        </a:rPr>
                        <a:t>2</a:t>
                      </a:r>
                      <a:r>
                        <a:rPr lang="tr-TR" sz="700" b="1" i="0" u="none" strike="noStrike">
                          <a:effectLst/>
                          <a:latin typeface="Times New Roman"/>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2-  GÜVENLİK GÖREVLİSİ SAYISI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3-  İŞE BAŞLAMA VE BİTİŞ TARİHLERİ</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700" b="0" i="0" u="none" strike="noStrike">
                        <a:effectLst/>
                        <a:latin typeface="Times New Roman"/>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4- SÜRE (AY)</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14895">
                <a:tc gridSpan="2">
                  <a:txBody>
                    <a:bodyPr/>
                    <a:lstStyle/>
                    <a:p>
                      <a:pPr algn="ctr" fontAlgn="b"/>
                      <a:r>
                        <a:rPr lang="tr-TR" sz="700" b="1" i="0" u="none" strike="noStrike" dirty="0">
                          <a:effectLst/>
                          <a:latin typeface="Times New Roman"/>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Times New Roman"/>
                        </a:rPr>
                        <a:t>HARCAMA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YIL SONU HARCAMA TAHMİNİ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 BÜTÇE TEKLİFİ</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5-  GÜVENLİK GÖREVLİSİ MALİYETİ (A+B+C+D)</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              A- GÜVENLİK GÖREVLİSİ ÜCRETLERİ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1649">
                <a:tc gridSpan="2">
                  <a:txBody>
                    <a:bodyPr/>
                    <a:lstStyle/>
                    <a:p>
                      <a:pPr algn="l" fontAlgn="b"/>
                      <a:r>
                        <a:rPr lang="tr-TR" sz="600" b="0" i="0" u="none" strike="noStrike">
                          <a:effectLst/>
                          <a:latin typeface="Times New Roman"/>
                        </a:rPr>
                        <a:t>                  (Güvenlik Görevlisi Sayısı x 1 Güvenlik Görevlisinin 1 Aylık Ücreti x (...) Ay)</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231649">
                <a:tc gridSpan="2">
                  <a:txBody>
                    <a:bodyPr/>
                    <a:lstStyle/>
                    <a:p>
                      <a:pPr algn="l" fontAlgn="b"/>
                      <a:r>
                        <a:rPr lang="tr-TR" sz="600" b="0" i="0" u="none" strike="noStrike">
                          <a:effectLst/>
                          <a:latin typeface="Times New Roman"/>
                        </a:rPr>
                        <a:t>                  (İlgili mevzuat gereğince ödenmesi gereken çeşitli ödentiler dahil.)</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              B- YOL BEDELİ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1649">
                <a:tc gridSpan="2">
                  <a:txBody>
                    <a:bodyPr/>
                    <a:lstStyle/>
                    <a:p>
                      <a:pPr algn="l" fontAlgn="b"/>
                      <a:r>
                        <a:rPr lang="tr-TR" sz="600" b="0" i="0" u="none" strike="noStrike">
                          <a:effectLst/>
                          <a:latin typeface="Times New Roman"/>
                        </a:rPr>
                        <a:t>                  Güvenlik Görevlisi Sayısı x 1 Güvenlik Görevlisinin 1 Aylık Yol Bedeli x  (...) Ay</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              C- YEMEK BEDELİ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1649">
                <a:tc gridSpan="2">
                  <a:txBody>
                    <a:bodyPr/>
                    <a:lstStyle/>
                    <a:p>
                      <a:pPr algn="l" fontAlgn="b"/>
                      <a:r>
                        <a:rPr lang="tr-TR" sz="600" b="0" i="0" u="none" strike="noStrike">
                          <a:effectLst/>
                          <a:latin typeface="Times New Roman"/>
                        </a:rPr>
                        <a:t>                  Güvenlik Görevlisi Sayısı x 1  Güvenlik Görevlisinin 1 Aylık Yemek  Bedeli x  (...) Ay</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              D- GİYECEK BEDELİ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1649">
                <a:tc gridSpan="2">
                  <a:txBody>
                    <a:bodyPr/>
                    <a:lstStyle/>
                    <a:p>
                      <a:pPr algn="l" fontAlgn="b"/>
                      <a:r>
                        <a:rPr lang="tr-TR" sz="600" b="0" i="0" u="none" strike="noStrike">
                          <a:effectLst/>
                          <a:latin typeface="Times New Roman"/>
                        </a:rPr>
                        <a:t>                  Güvenlik Görevlisi Sayısı x 1  Güvenlik Görevlisinin Giyecek  Bedeli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6- GÜVENLİK EKİPMANLARININ MALİYETİ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7- FİRMA KARI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8- SÖZLEŞME GİDERİ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TOPLAM (5+6+7+8)</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KDV DAHİLTOPLAM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38299">
                <a:tc>
                  <a:txBody>
                    <a:bodyPr/>
                    <a:lstStyle/>
                    <a:p>
                      <a:pPr algn="l" fontAlgn="b"/>
                      <a:endParaRPr lang="tr-TR" sz="700" b="0" i="0" u="none" strike="noStrike">
                        <a:effectLst/>
                        <a:latin typeface="Times New Roman"/>
                      </a:endParaRP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Times New Roman"/>
                      </a:endParaRP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BÜTÇEDEN KARŞILANAN TUTAR</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49">
                <a:tc gridSpan="2">
                  <a:txBody>
                    <a:bodyPr/>
                    <a:lstStyle/>
                    <a:p>
                      <a:pPr algn="l" fontAlgn="b"/>
                      <a:r>
                        <a:rPr lang="tr-TR" sz="700" b="1" i="0" u="none" strike="noStrike">
                          <a:effectLst/>
                          <a:latin typeface="Times New Roman"/>
                        </a:rPr>
                        <a:t>DİĞER KAYNAKLARDAN KARŞILANAN TUTAR</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1896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35496" y="44624"/>
            <a:ext cx="5214974"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t>Form 1: Hizmet Gerekçesi ve Ekleri </a:t>
            </a:r>
            <a:endParaRPr lang="tr-TR" sz="2000" b="1" u="sng" dirty="0"/>
          </a:p>
        </p:txBody>
      </p:sp>
      <p:sp>
        <p:nvSpPr>
          <p:cNvPr id="6" name="5 Metin kutusu"/>
          <p:cNvSpPr txBox="1"/>
          <p:nvPr/>
        </p:nvSpPr>
        <p:spPr>
          <a:xfrm>
            <a:off x="0" y="428604"/>
            <a:ext cx="9144000" cy="646331"/>
          </a:xfrm>
          <a:prstGeom prst="rect">
            <a:avLst/>
          </a:prstGeom>
          <a:noFill/>
        </p:spPr>
        <p:txBody>
          <a:bodyPr wrap="square" rtlCol="0">
            <a:spAutoFit/>
          </a:bodyPr>
          <a:lstStyle/>
          <a:p>
            <a:r>
              <a:rPr lang="tr-TR" dirty="0" smtClean="0"/>
              <a:t>Bu alanda; birimin kuruluş yılı, amacı,misyonu, vizyonu vb. oluşan bir yazı ilgili alana yazılarak kaydedilecektir.</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428596" y="1334334"/>
            <a:ext cx="8143932" cy="54535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32517798"/>
              </p:ext>
            </p:extLst>
          </p:nvPr>
        </p:nvGraphicFramePr>
        <p:xfrm>
          <a:off x="899592" y="653544"/>
          <a:ext cx="7416824" cy="5511760"/>
        </p:xfrm>
        <a:graphic>
          <a:graphicData uri="http://schemas.openxmlformats.org/drawingml/2006/table">
            <a:tbl>
              <a:tblPr/>
              <a:tblGrid>
                <a:gridCol w="3851577"/>
                <a:gridCol w="1022160"/>
                <a:gridCol w="914403"/>
                <a:gridCol w="766621"/>
                <a:gridCol w="862063"/>
              </a:tblGrid>
              <a:tr h="281598">
                <a:tc>
                  <a:txBody>
                    <a:bodyPr/>
                    <a:lstStyle/>
                    <a:p>
                      <a:pPr algn="l" fontAlgn="b"/>
                      <a:r>
                        <a:rPr lang="tr-TR" sz="800" b="1" i="0" u="none" strike="noStrike" dirty="0">
                          <a:effectLst/>
                          <a:latin typeface="Times New Roman"/>
                        </a:rPr>
                        <a:t>DÖNER SERMAYE ADI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300" b="1"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300" b="1"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300" b="1" i="0" u="none" strike="noStrike">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300" b="1" i="0" u="none" strike="noStrike" dirty="0">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185921">
                <a:tc>
                  <a:txBody>
                    <a:bodyPr/>
                    <a:lstStyle/>
                    <a:p>
                      <a:pPr algn="ctr" fontAlgn="b"/>
                      <a:r>
                        <a:rPr lang="tr-TR" sz="8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Times New Roman"/>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Times New Roman"/>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Times New Roman"/>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Times New Roman"/>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70">
                <a:tc>
                  <a:txBody>
                    <a:bodyPr/>
                    <a:lstStyle/>
                    <a:p>
                      <a:pPr algn="l" fontAlgn="b"/>
                      <a:r>
                        <a:rPr lang="tr-TR" sz="900" b="1" i="0" u="none" strike="noStrike" dirty="0">
                          <a:effectLst/>
                          <a:latin typeface="Times New Roman"/>
                        </a:rPr>
                        <a:t>1-  Hizmet Alanı (m2)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37270">
                <a:tc>
                  <a:txBody>
                    <a:bodyPr/>
                    <a:lstStyle/>
                    <a:p>
                      <a:pPr algn="l" fontAlgn="b"/>
                      <a:r>
                        <a:rPr lang="tr-TR" sz="900" b="1" i="0" u="none" strike="noStrike" dirty="0">
                          <a:effectLst/>
                          <a:latin typeface="Times New Roman"/>
                        </a:rPr>
                        <a:t>2- Temizlik Görevlisi Sayısı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7270">
                <a:tc>
                  <a:txBody>
                    <a:bodyPr/>
                    <a:lstStyle/>
                    <a:p>
                      <a:pPr algn="l" fontAlgn="b"/>
                      <a:r>
                        <a:rPr lang="sv-SE" sz="900" b="1" i="0" u="none" strike="noStrike">
                          <a:effectLst/>
                          <a:latin typeface="Times New Roman"/>
                        </a:rPr>
                        <a:t>3-  İşe Başlama Ve Bitiş Tarihleri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7270">
                <a:tc>
                  <a:txBody>
                    <a:bodyPr/>
                    <a:lstStyle/>
                    <a:p>
                      <a:pPr algn="l" fontAlgn="b"/>
                      <a:r>
                        <a:rPr lang="tr-TR" sz="900" b="1" i="0" u="none" strike="noStrike">
                          <a:effectLst/>
                          <a:latin typeface="Times New Roman"/>
                        </a:rPr>
                        <a:t>4- Süre (Ay)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424961">
                <a:tc>
                  <a:txBody>
                    <a:bodyPr/>
                    <a:lstStyle/>
                    <a:p>
                      <a:pPr algn="ctr" fontAlgn="b"/>
                      <a:r>
                        <a:rPr lang="tr-TR" sz="900" b="1"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Times New Roman"/>
                        </a:rPr>
                        <a:t>Gerçekleşme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Times New Roman"/>
                        </a:rPr>
                        <a:t>Gerçekleşme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Times New Roman"/>
                        </a:rPr>
                        <a:t>İhale Bedeli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effectLst/>
                          <a:latin typeface="Times New Roman"/>
                        </a:rPr>
                        <a:t>Tahmini Bedel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70">
                <a:tc>
                  <a:txBody>
                    <a:bodyPr/>
                    <a:lstStyle/>
                    <a:p>
                      <a:pPr algn="l" fontAlgn="b"/>
                      <a:r>
                        <a:rPr lang="it-IT" sz="900" b="1" i="0" u="none" strike="noStrike">
                          <a:effectLst/>
                          <a:latin typeface="Times New Roman"/>
                        </a:rPr>
                        <a:t>5-  Temizlik Görevlisi Maliyeti (A+B+C+D)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70">
                <a:tc>
                  <a:txBody>
                    <a:bodyPr/>
                    <a:lstStyle/>
                    <a:p>
                      <a:pPr algn="l" fontAlgn="b"/>
                      <a:r>
                        <a:rPr lang="tr-TR" sz="900" b="1" i="0" u="none" strike="noStrike" dirty="0">
                          <a:effectLst/>
                          <a:latin typeface="Times New Roman"/>
                        </a:rPr>
                        <a:t>              A- Temizlik Görevlisi Ücretleri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37270">
                <a:tc>
                  <a:txBody>
                    <a:bodyPr/>
                    <a:lstStyle/>
                    <a:p>
                      <a:pPr algn="l" fontAlgn="b"/>
                      <a:r>
                        <a:rPr lang="tr-TR" sz="900" b="0" i="0" u="none" strike="noStrike">
                          <a:effectLst/>
                          <a:latin typeface="Times New Roman"/>
                        </a:rPr>
                        <a:t>                  (Temizlik Görevlisi Sayısı X 1 Temizlik Görevlisinin 1 Aylık Ücreti X (...) 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7270">
                <a:tc>
                  <a:txBody>
                    <a:bodyPr/>
                    <a:lstStyle/>
                    <a:p>
                      <a:pPr algn="l" fontAlgn="b"/>
                      <a:r>
                        <a:rPr lang="tr-TR" sz="900" b="0" i="0" u="none" strike="noStrike">
                          <a:effectLst/>
                          <a:latin typeface="Times New Roman"/>
                        </a:rPr>
                        <a:t>                  (İlgili Mevzuat Gereğince Ödenmesi Gereken Çeşitli Ödentiler Dahil.)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7270">
                <a:tc>
                  <a:txBody>
                    <a:bodyPr/>
                    <a:lstStyle/>
                    <a:p>
                      <a:pPr algn="l" fontAlgn="b"/>
                      <a:r>
                        <a:rPr lang="tr-TR" sz="900" b="1" i="0" u="none" strike="noStrike">
                          <a:effectLst/>
                          <a:latin typeface="Times New Roman"/>
                        </a:rPr>
                        <a:t>              B- Yol Bedeli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7270">
                <a:tc>
                  <a:txBody>
                    <a:bodyPr/>
                    <a:lstStyle/>
                    <a:p>
                      <a:pPr algn="l" fontAlgn="b"/>
                      <a:r>
                        <a:rPr lang="tr-TR" sz="900" b="0" i="0" u="none" strike="noStrike">
                          <a:effectLst/>
                          <a:latin typeface="Times New Roman"/>
                        </a:rPr>
                        <a:t>                  Temizlik Görevlisi Sayısı X 1 Temizlik Görevlisinin 1 Aylık Yol Bedeli X  (...) 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7270">
                <a:tc>
                  <a:txBody>
                    <a:bodyPr/>
                    <a:lstStyle/>
                    <a:p>
                      <a:pPr algn="l" fontAlgn="b"/>
                      <a:r>
                        <a:rPr lang="tr-TR" sz="900" b="1" i="0" u="none" strike="noStrike">
                          <a:effectLst/>
                          <a:latin typeface="Times New Roman"/>
                        </a:rPr>
                        <a:t>              C- Yemek Bedeli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7270">
                <a:tc>
                  <a:txBody>
                    <a:bodyPr/>
                    <a:lstStyle/>
                    <a:p>
                      <a:pPr algn="l" fontAlgn="b"/>
                      <a:r>
                        <a:rPr lang="tr-TR" sz="900" b="0" i="0" u="none" strike="noStrike">
                          <a:effectLst/>
                          <a:latin typeface="Times New Roman"/>
                        </a:rPr>
                        <a:t>                 Temizlik Görevlisi Sayısı X 1 Temizlik Görevlisinin 1 Aylık Yemek  Bedeli X  (...) 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7270">
                <a:tc>
                  <a:txBody>
                    <a:bodyPr/>
                    <a:lstStyle/>
                    <a:p>
                      <a:pPr algn="l" fontAlgn="b"/>
                      <a:r>
                        <a:rPr lang="tr-TR" sz="900" b="1" i="0" u="none" strike="noStrike">
                          <a:effectLst/>
                          <a:latin typeface="Times New Roman"/>
                        </a:rPr>
                        <a:t>              D- Giyecek Bedeli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7270">
                <a:tc>
                  <a:txBody>
                    <a:bodyPr/>
                    <a:lstStyle/>
                    <a:p>
                      <a:pPr algn="l" fontAlgn="b"/>
                      <a:r>
                        <a:rPr lang="tr-TR" sz="900" b="0" i="0" u="none" strike="noStrike">
                          <a:effectLst/>
                          <a:latin typeface="Times New Roman"/>
                        </a:rPr>
                        <a:t>                  Temizlik Görevlisi Sayısı X 1 Temizlik Görevlisinin Giyecek  Bedeli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37270">
                <a:tc>
                  <a:txBody>
                    <a:bodyPr/>
                    <a:lstStyle/>
                    <a:p>
                      <a:pPr algn="l" fontAlgn="b"/>
                      <a:r>
                        <a:rPr lang="tr-TR" sz="900" b="1" i="0" u="none" strike="noStrike">
                          <a:effectLst/>
                          <a:latin typeface="Times New Roman"/>
                        </a:rPr>
                        <a:t>6- Temizlik Malzemelerinin Maliyeti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70">
                <a:tc>
                  <a:txBody>
                    <a:bodyPr/>
                    <a:lstStyle/>
                    <a:p>
                      <a:pPr algn="l" fontAlgn="b"/>
                      <a:r>
                        <a:rPr lang="tr-TR" sz="900" b="1" i="0" u="none" strike="noStrike">
                          <a:effectLst/>
                          <a:latin typeface="Times New Roman"/>
                        </a:rPr>
                        <a:t>7- Firma Karı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70">
                <a:tc>
                  <a:txBody>
                    <a:bodyPr/>
                    <a:lstStyle/>
                    <a:p>
                      <a:pPr algn="l" fontAlgn="b"/>
                      <a:r>
                        <a:rPr lang="tr-TR" sz="900" b="1" i="0" u="none" strike="noStrike">
                          <a:effectLst/>
                          <a:latin typeface="Times New Roman"/>
                        </a:rPr>
                        <a:t>8- Sözleşme Gideri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70">
                <a:tc>
                  <a:txBody>
                    <a:bodyPr/>
                    <a:lstStyle/>
                    <a:p>
                      <a:pPr algn="l" fontAlgn="b"/>
                      <a:r>
                        <a:rPr lang="tr-TR" sz="900" b="1" i="0" u="none" strike="noStrike">
                          <a:effectLst/>
                          <a:latin typeface="Times New Roman"/>
                        </a:rPr>
                        <a:t>Toplam (5+6+7+8)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70">
                <a:tc>
                  <a:txBody>
                    <a:bodyPr/>
                    <a:lstStyle/>
                    <a:p>
                      <a:pPr algn="l" fontAlgn="b"/>
                      <a:r>
                        <a:rPr lang="tr-TR" sz="900" b="1" i="0" u="none" strike="noStrike">
                          <a:effectLst/>
                          <a:latin typeface="Times New Roman"/>
                        </a:rPr>
                        <a:t>KDV Dahil Toplam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3 Metin kutusu"/>
          <p:cNvSpPr txBox="1"/>
          <p:nvPr/>
        </p:nvSpPr>
        <p:spPr>
          <a:xfrm>
            <a:off x="125040" y="124005"/>
            <a:ext cx="6175152"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30/7 :Temizl</a:t>
            </a:r>
            <a:r>
              <a:rPr lang="tr-TR" sz="2000" b="1" u="sng" dirty="0" smtClean="0"/>
              <a:t>ik Hizmeti Alımlarına İlişkin Veriler </a:t>
            </a:r>
            <a:r>
              <a:rPr lang="tr-TR" sz="2000" b="1" u="sng" dirty="0" smtClean="0">
                <a:solidFill>
                  <a:schemeClr val="lt1"/>
                </a:solidFill>
              </a:rPr>
              <a:t>:</a:t>
            </a:r>
          </a:p>
        </p:txBody>
      </p:sp>
    </p:spTree>
    <p:extLst>
      <p:ext uri="{BB962C8B-B14F-4D97-AF65-F5344CB8AC3E}">
        <p14:creationId xmlns:p14="http://schemas.microsoft.com/office/powerpoint/2010/main" val="38935800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25040" y="124005"/>
            <a:ext cx="8263384"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a:t>30/8 </a:t>
            </a:r>
            <a:r>
              <a:rPr lang="tr-TR" sz="2000" b="1" u="sng" dirty="0" smtClean="0"/>
              <a:t>:Hizmet Alımı Suretiyle Eleman Temin Edilerek Gerçekleştirilen Diğer İşlere İlişkin Veriler:</a:t>
            </a:r>
            <a:endParaRPr lang="tr-TR" sz="2000" b="1" u="sng" dirty="0" smtClean="0">
              <a:solidFill>
                <a:schemeClr val="lt1"/>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896682837"/>
              </p:ext>
            </p:extLst>
          </p:nvPr>
        </p:nvGraphicFramePr>
        <p:xfrm>
          <a:off x="631831" y="1196752"/>
          <a:ext cx="7772220" cy="4525961"/>
        </p:xfrm>
        <a:graphic>
          <a:graphicData uri="http://schemas.openxmlformats.org/drawingml/2006/table">
            <a:tbl>
              <a:tblPr/>
              <a:tblGrid>
                <a:gridCol w="4127483"/>
                <a:gridCol w="941356"/>
                <a:gridCol w="941356"/>
                <a:gridCol w="941356"/>
                <a:gridCol w="820669"/>
              </a:tblGrid>
              <a:tr h="433798">
                <a:tc>
                  <a:txBody>
                    <a:bodyPr/>
                    <a:lstStyle/>
                    <a:p>
                      <a:pPr algn="ctr" fontAlgn="b"/>
                      <a:r>
                        <a:rPr lang="tr-TR" sz="900" b="1"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Times New Roman"/>
                        </a:rPr>
                        <a:t>2014</a:t>
                      </a:r>
                      <a:r>
                        <a:rPr lang="tr-TR" sz="900" b="1" i="0" u="none" strike="noStrike">
                          <a:effectLst/>
                          <a:latin typeface="Times New Roman"/>
                        </a:rPr>
                        <a:t/>
                      </a:r>
                      <a:br>
                        <a:rPr lang="tr-TR" sz="900" b="1" i="0" u="none" strike="noStrike">
                          <a:effectLst/>
                          <a:latin typeface="Times New Roman"/>
                        </a:rPr>
                      </a:br>
                      <a:r>
                        <a:rPr lang="tr-TR" sz="900" b="1" i="0" u="none" strike="noStrike">
                          <a:effectLst/>
                          <a:latin typeface="Times New Roman"/>
                        </a:rPr>
                        <a:t>Gerçekleşme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Times New Roman"/>
                        </a:rPr>
                        <a:t>2015</a:t>
                      </a:r>
                      <a:r>
                        <a:rPr lang="tr-TR" sz="900" b="1" i="0" u="none" strike="noStrike">
                          <a:effectLst/>
                          <a:latin typeface="Times New Roman"/>
                        </a:rPr>
                        <a:t/>
                      </a:r>
                      <a:br>
                        <a:rPr lang="tr-TR" sz="900" b="1" i="0" u="none" strike="noStrike">
                          <a:effectLst/>
                          <a:latin typeface="Times New Roman"/>
                        </a:rPr>
                      </a:br>
                      <a:r>
                        <a:rPr lang="tr-TR" sz="900" b="1" i="0" u="none" strike="noStrike">
                          <a:effectLst/>
                          <a:latin typeface="Times New Roman"/>
                        </a:rPr>
                        <a:t>Gerçekleşme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Times New Roman"/>
                        </a:rPr>
                        <a:t>2016</a:t>
                      </a:r>
                      <a:r>
                        <a:rPr lang="tr-TR" sz="900" b="1" i="0" u="none" strike="noStrike">
                          <a:effectLst/>
                          <a:latin typeface="Times New Roman"/>
                        </a:rPr>
                        <a:t/>
                      </a:r>
                      <a:br>
                        <a:rPr lang="tr-TR" sz="900" b="1" i="0" u="none" strike="noStrike">
                          <a:effectLst/>
                          <a:latin typeface="Times New Roman"/>
                        </a:rPr>
                      </a:br>
                      <a:r>
                        <a:rPr lang="tr-TR" sz="900" b="1" i="0" u="none" strike="noStrike">
                          <a:effectLst/>
                          <a:latin typeface="Times New Roman"/>
                        </a:rPr>
                        <a:t>İhale Bedeli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Times New Roman"/>
                        </a:rPr>
                        <a:t>2017</a:t>
                      </a:r>
                      <a:r>
                        <a:rPr lang="tr-TR" sz="900" b="1" i="0" u="none" strike="noStrike">
                          <a:effectLst/>
                          <a:latin typeface="Times New Roman"/>
                        </a:rPr>
                        <a:t/>
                      </a:r>
                      <a:br>
                        <a:rPr lang="tr-TR" sz="900" b="1" i="0" u="none" strike="noStrike">
                          <a:effectLst/>
                          <a:latin typeface="Times New Roman"/>
                        </a:rPr>
                      </a:br>
                      <a:r>
                        <a:rPr lang="tr-TR" sz="900" b="1" i="0" u="none" strike="noStrike">
                          <a:effectLst/>
                          <a:latin typeface="Times New Roman"/>
                        </a:rPr>
                        <a:t>Tahmini Bedel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04">
                <a:tc>
                  <a:txBody>
                    <a:bodyPr/>
                    <a:lstStyle/>
                    <a:p>
                      <a:pPr algn="l" fontAlgn="b"/>
                      <a:r>
                        <a:rPr lang="tr-TR" sz="900" b="1" i="0" u="none" strike="noStrike">
                          <a:effectLst/>
                          <a:latin typeface="Times New Roman"/>
                        </a:rPr>
                        <a:t>1-  Görevli Sayısı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04">
                <a:tc>
                  <a:txBody>
                    <a:bodyPr/>
                    <a:lstStyle/>
                    <a:p>
                      <a:pPr algn="l" fontAlgn="b"/>
                      <a:r>
                        <a:rPr lang="tr-TR" sz="900" b="1" i="0" u="none" strike="noStrike">
                          <a:effectLst/>
                          <a:latin typeface="Times New Roman"/>
                        </a:rPr>
                        <a:t>2-  Görevli Maliyeti (A+B+C+D)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04">
                <a:tc>
                  <a:txBody>
                    <a:bodyPr/>
                    <a:lstStyle/>
                    <a:p>
                      <a:pPr algn="l" fontAlgn="b"/>
                      <a:r>
                        <a:rPr lang="tr-TR" sz="900" b="1" i="0" u="none" strike="noStrike">
                          <a:effectLst/>
                          <a:latin typeface="Times New Roman"/>
                        </a:rPr>
                        <a:t>              A- Görevli Ücretleri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42204">
                <a:tc>
                  <a:txBody>
                    <a:bodyPr/>
                    <a:lstStyle/>
                    <a:p>
                      <a:pPr algn="l" fontAlgn="b"/>
                      <a:r>
                        <a:rPr lang="tr-TR" sz="800" b="0" i="0" u="none" strike="noStrike" dirty="0">
                          <a:effectLst/>
                          <a:latin typeface="Times New Roman"/>
                        </a:rPr>
                        <a:t>                  (Görevli Sayısı X 1 Görevlinin 1 Aylık Ücreti X (...) 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2204">
                <a:tc>
                  <a:txBody>
                    <a:bodyPr/>
                    <a:lstStyle/>
                    <a:p>
                      <a:pPr algn="l" fontAlgn="b"/>
                      <a:r>
                        <a:rPr lang="tr-TR" sz="800" b="0" i="0" u="none" strike="noStrike">
                          <a:effectLst/>
                          <a:latin typeface="Times New Roman"/>
                        </a:rPr>
                        <a:t>                  (İlgili Mevzuat Gereğince Ödenmesi Gereken Çeşitli Ödentiler Dahil.)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2204">
                <a:tc>
                  <a:txBody>
                    <a:bodyPr/>
                    <a:lstStyle/>
                    <a:p>
                      <a:pPr algn="l" fontAlgn="b"/>
                      <a:r>
                        <a:rPr lang="tr-TR" sz="900" b="1" i="0" u="none" strike="noStrike">
                          <a:effectLst/>
                          <a:latin typeface="Times New Roman"/>
                        </a:rPr>
                        <a:t>              B- Yol Bedeli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2204">
                <a:tc>
                  <a:txBody>
                    <a:bodyPr/>
                    <a:lstStyle/>
                    <a:p>
                      <a:pPr algn="l" fontAlgn="b"/>
                      <a:r>
                        <a:rPr lang="tr-TR" sz="800" b="0" i="0" u="none" strike="noStrike">
                          <a:effectLst/>
                          <a:latin typeface="Times New Roman"/>
                        </a:rPr>
                        <a:t>                  Görevli Sayısı X 1 Görevlinin 1 Aylık Yol Bedeli X  (...) 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2204">
                <a:tc>
                  <a:txBody>
                    <a:bodyPr/>
                    <a:lstStyle/>
                    <a:p>
                      <a:pPr algn="l" fontAlgn="b"/>
                      <a:r>
                        <a:rPr lang="tr-TR" sz="900" b="1" i="0" u="none" strike="noStrike">
                          <a:effectLst/>
                          <a:latin typeface="Times New Roman"/>
                        </a:rPr>
                        <a:t>              C- Yemek Bedeli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2204">
                <a:tc>
                  <a:txBody>
                    <a:bodyPr/>
                    <a:lstStyle/>
                    <a:p>
                      <a:pPr algn="l" fontAlgn="b"/>
                      <a:r>
                        <a:rPr lang="tr-TR" sz="800" b="0" i="0" u="none" strike="noStrike">
                          <a:effectLst/>
                          <a:latin typeface="Times New Roman"/>
                        </a:rPr>
                        <a:t>                 Görevli Sayısı X 1 Görevlinin 1 Aylık Yemek  Bedeli X  (...) 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2204">
                <a:tc>
                  <a:txBody>
                    <a:bodyPr/>
                    <a:lstStyle/>
                    <a:p>
                      <a:pPr algn="l" fontAlgn="b"/>
                      <a:r>
                        <a:rPr lang="tr-TR" sz="900" b="1" i="0" u="none" strike="noStrike">
                          <a:effectLst/>
                          <a:latin typeface="Times New Roman"/>
                        </a:rPr>
                        <a:t>              D- Giyecek Bedeli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2204">
                <a:tc>
                  <a:txBody>
                    <a:bodyPr/>
                    <a:lstStyle/>
                    <a:p>
                      <a:pPr algn="l" fontAlgn="b"/>
                      <a:r>
                        <a:rPr lang="tr-TR" sz="800" b="0" i="0" u="none" strike="noStrike">
                          <a:effectLst/>
                          <a:latin typeface="Times New Roman"/>
                        </a:rPr>
                        <a:t>                 Görevli Sayısı X 1 Görevlinin Giyecek  Bedeli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42204">
                <a:tc>
                  <a:txBody>
                    <a:bodyPr/>
                    <a:lstStyle/>
                    <a:p>
                      <a:pPr algn="l" fontAlgn="b"/>
                      <a:r>
                        <a:rPr lang="tr-TR" sz="900" b="1" i="0" u="none" strike="noStrike">
                          <a:effectLst/>
                          <a:latin typeface="Times New Roman"/>
                        </a:rPr>
                        <a:t>3- Malzeme Maliyeti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04">
                <a:tc>
                  <a:txBody>
                    <a:bodyPr/>
                    <a:lstStyle/>
                    <a:p>
                      <a:pPr algn="l" fontAlgn="b"/>
                      <a:r>
                        <a:rPr lang="tr-TR" sz="900" b="1" i="0" u="none" strike="noStrike">
                          <a:effectLst/>
                          <a:latin typeface="Times New Roman"/>
                        </a:rPr>
                        <a:t>4- Firma Karı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04">
                <a:tc>
                  <a:txBody>
                    <a:bodyPr/>
                    <a:lstStyle/>
                    <a:p>
                      <a:pPr algn="l" fontAlgn="b"/>
                      <a:r>
                        <a:rPr lang="tr-TR" sz="900" b="1" i="0" u="none" strike="noStrike">
                          <a:effectLst/>
                          <a:latin typeface="Times New Roman"/>
                        </a:rPr>
                        <a:t>5- Sözleşme Gideri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04">
                <a:tc>
                  <a:txBody>
                    <a:bodyPr/>
                    <a:lstStyle/>
                    <a:p>
                      <a:pPr algn="l" fontAlgn="b"/>
                      <a:r>
                        <a:rPr lang="tr-TR" sz="900" b="1" i="0" u="none" strike="noStrike">
                          <a:effectLst/>
                          <a:latin typeface="Times New Roman"/>
                        </a:rPr>
                        <a:t>Toplam (2+3+4+5)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04">
                <a:tc>
                  <a:txBody>
                    <a:bodyPr/>
                    <a:lstStyle/>
                    <a:p>
                      <a:pPr algn="l" fontAlgn="b"/>
                      <a:r>
                        <a:rPr lang="tr-TR" sz="900" b="1" i="0" u="none" strike="noStrike">
                          <a:effectLst/>
                          <a:latin typeface="Times New Roman"/>
                        </a:rPr>
                        <a:t>KDV Dahil Toplam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899">
                <a:tc>
                  <a:txBody>
                    <a:bodyPr/>
                    <a:lstStyle/>
                    <a:p>
                      <a:pPr algn="l" fontAlgn="b"/>
                      <a:r>
                        <a:rPr lang="tr-TR" sz="900" b="0" i="0" u="none" strike="noStrike">
                          <a:effectLst/>
                          <a:latin typeface="Times New Roman"/>
                        </a:rPr>
                        <a:t>Not: Her bir ihale için ayrı ayrı doldurulacaktır.</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900" b="0" i="0" u="none" strike="noStrike">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900" b="0" i="0" u="none" strike="noStrike" dirty="0">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4822320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62124" y="1844824"/>
            <a:ext cx="8981876" cy="3785652"/>
          </a:xfrm>
          <a:prstGeom prst="rect">
            <a:avLst/>
          </a:prstGeom>
          <a:noFill/>
        </p:spPr>
        <p:txBody>
          <a:bodyPr wrap="square" lIns="91440" tIns="45720" rIns="91440" bIns="45720">
            <a:spAutoFit/>
          </a:bodyPr>
          <a:lstStyle/>
          <a:p>
            <a:pPr algn="ctr"/>
            <a:r>
              <a:rPr lang="tr-TR" sz="4800" b="1" cap="none" spc="0" dirty="0" smtClean="0">
                <a:ln w="10541" cmpd="sng">
                  <a:solidFill>
                    <a:schemeClr val="accent1">
                      <a:shade val="88000"/>
                      <a:satMod val="110000"/>
                    </a:schemeClr>
                  </a:solidFill>
                  <a:prstDash val="solid"/>
                </a:ln>
                <a:solidFill>
                  <a:srgbClr val="FF0000"/>
                </a:solidFill>
                <a:effectLst/>
              </a:rPr>
              <a:t>SAĞLIK UYGULAMA VE </a:t>
            </a:r>
          </a:p>
          <a:p>
            <a:pPr algn="ctr"/>
            <a:r>
              <a:rPr lang="tr-TR" sz="4800" b="1" dirty="0" smtClean="0">
                <a:ln w="10541" cmpd="sng">
                  <a:solidFill>
                    <a:schemeClr val="accent1">
                      <a:shade val="88000"/>
                      <a:satMod val="110000"/>
                    </a:schemeClr>
                  </a:solidFill>
                  <a:prstDash val="solid"/>
                </a:ln>
                <a:solidFill>
                  <a:srgbClr val="FF0000"/>
                </a:solidFill>
              </a:rPr>
              <a:t>ARAŞTIRMA MERKEZİ TARAFINDAN</a:t>
            </a:r>
          </a:p>
          <a:p>
            <a:pPr algn="ctr"/>
            <a:r>
              <a:rPr lang="tr-TR" sz="4800" b="1" cap="none" spc="0" dirty="0" smtClean="0">
                <a:ln w="10541" cmpd="sng">
                  <a:solidFill>
                    <a:schemeClr val="accent1">
                      <a:shade val="88000"/>
                      <a:satMod val="110000"/>
                    </a:schemeClr>
                  </a:solidFill>
                  <a:prstDash val="solid"/>
                </a:ln>
                <a:solidFill>
                  <a:srgbClr val="FF0000"/>
                </a:solidFill>
                <a:effectLst/>
              </a:rPr>
              <a:t>AYRICA DOLDURULACAK</a:t>
            </a:r>
          </a:p>
          <a:p>
            <a:pPr algn="ctr"/>
            <a:r>
              <a:rPr lang="tr-TR" sz="4800" b="1" dirty="0" smtClean="0">
                <a:ln w="10541" cmpd="sng">
                  <a:solidFill>
                    <a:schemeClr val="accent1">
                      <a:shade val="88000"/>
                      <a:satMod val="110000"/>
                    </a:schemeClr>
                  </a:solidFill>
                  <a:prstDash val="solid"/>
                </a:ln>
                <a:solidFill>
                  <a:srgbClr val="FF0000"/>
                </a:solidFill>
              </a:rPr>
              <a:t>FORMLAR</a:t>
            </a:r>
            <a:endParaRPr lang="tr-TR" sz="48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37682333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25040" y="124005"/>
            <a:ext cx="639117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30/1</a:t>
            </a:r>
            <a:r>
              <a:rPr lang="tr-TR" sz="2000" b="1" u="sng" dirty="0" smtClean="0">
                <a:solidFill>
                  <a:schemeClr val="lt1"/>
                </a:solidFill>
              </a:rPr>
              <a:t>-Döner Sermaye İşletmeleri Genel Mali Durum:</a:t>
            </a:r>
          </a:p>
        </p:txBody>
      </p:sp>
      <p:graphicFrame>
        <p:nvGraphicFramePr>
          <p:cNvPr id="5" name="Tablo 4"/>
          <p:cNvGraphicFramePr>
            <a:graphicFrameLocks noGrp="1"/>
          </p:cNvGraphicFramePr>
          <p:nvPr>
            <p:extLst>
              <p:ext uri="{D42A27DB-BD31-4B8C-83A1-F6EECF244321}">
                <p14:modId xmlns:p14="http://schemas.microsoft.com/office/powerpoint/2010/main" val="434660786"/>
              </p:ext>
            </p:extLst>
          </p:nvPr>
        </p:nvGraphicFramePr>
        <p:xfrm>
          <a:off x="1763688" y="692696"/>
          <a:ext cx="5472606" cy="5976660"/>
        </p:xfrm>
        <a:graphic>
          <a:graphicData uri="http://schemas.openxmlformats.org/drawingml/2006/table">
            <a:tbl>
              <a:tblPr/>
              <a:tblGrid>
                <a:gridCol w="1094521"/>
                <a:gridCol w="1094521"/>
                <a:gridCol w="820891"/>
                <a:gridCol w="820891"/>
                <a:gridCol w="820891"/>
                <a:gridCol w="820891"/>
              </a:tblGrid>
              <a:tr h="125085">
                <a:tc rowSpan="2" gridSpan="2">
                  <a:txBody>
                    <a:bodyPr/>
                    <a:lstStyle/>
                    <a:p>
                      <a:pPr algn="ctr" fontAlgn="b"/>
                      <a:r>
                        <a:rPr lang="tr-TR" sz="800" b="1" i="0" u="none" strike="noStrike" dirty="0">
                          <a:effectLst/>
                          <a:latin typeface="Tahom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a:txBody>
                    <a:bodyPr/>
                    <a:lstStyle/>
                    <a:p>
                      <a:pPr algn="ctr" fontAlgn="ctr"/>
                      <a:r>
                        <a:rPr lang="tr-TR" sz="800" b="1" i="0" u="none" strike="noStrike">
                          <a:effectLst/>
                          <a:latin typeface="Tahoma"/>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800" b="1" i="0" u="none" strike="noStrike" dirty="0">
                          <a:effectLst/>
                          <a:latin typeface="Tahoma"/>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ahoma"/>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ahoma"/>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349">
                <a:tc gridSpan="2"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800" b="1" i="0" u="none" strike="noStrike" dirty="0">
                          <a:effectLst/>
                          <a:latin typeface="Tahoma"/>
                        </a:rPr>
                        <a:t>(Haziran Sonu)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Tahoma"/>
                        </a:rPr>
                        <a:t>(Tahmin)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587">
                <a:tc rowSpan="3">
                  <a:txBody>
                    <a:bodyPr/>
                    <a:lstStyle/>
                    <a:p>
                      <a:pPr algn="l" fontAlgn="ctr"/>
                      <a:r>
                        <a:rPr lang="tr-TR" sz="800" b="0" i="0" u="none" strike="noStrike">
                          <a:effectLst/>
                          <a:latin typeface="Tahoma"/>
                        </a:rPr>
                        <a:t>Gelirler Tahakkuk</a:t>
                      </a:r>
                      <a:br>
                        <a:rPr lang="tr-TR" sz="800" b="0" i="0" u="none" strike="noStrike">
                          <a:effectLst/>
                          <a:latin typeface="Tahoma"/>
                        </a:rPr>
                      </a:br>
                      <a:r>
                        <a:rPr lang="tr-TR" sz="800" b="0" i="0" u="none" strike="noStrike">
                          <a:effectLst/>
                          <a:latin typeface="Tahoma"/>
                        </a:rPr>
                        <a:t>(Bakanlığımızca Yapılan Mali Yardım Hariç)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Sağlık Hizmeti Gelirleri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Diğer Hizmet Gelirleri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Toplam Gelirler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5587">
                <a:tc rowSpan="3">
                  <a:txBody>
                    <a:bodyPr/>
                    <a:lstStyle/>
                    <a:p>
                      <a:pPr algn="l" fontAlgn="ctr"/>
                      <a:r>
                        <a:rPr lang="tr-TR" sz="800" b="0" i="0" u="none" strike="noStrike">
                          <a:effectLst/>
                          <a:latin typeface="Tahoma"/>
                        </a:rPr>
                        <a:t>Gelirler Tahsilat</a:t>
                      </a:r>
                      <a:br>
                        <a:rPr lang="tr-TR" sz="800" b="0" i="0" u="none" strike="noStrike">
                          <a:effectLst/>
                          <a:latin typeface="Tahoma"/>
                        </a:rPr>
                      </a:br>
                      <a:r>
                        <a:rPr lang="tr-TR" sz="800" b="0" i="0" u="none" strike="noStrike">
                          <a:effectLst/>
                          <a:latin typeface="Tahoma"/>
                        </a:rPr>
                        <a:t>(Bakanlığımızca Yapılan Mali Yardım Hariç)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Sağlık Hizmeti Gelirleri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Diğer Hizmet Gelirleri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Toplam Gelirler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35587">
                <a:tc rowSpan="8">
                  <a:txBody>
                    <a:bodyPr/>
                    <a:lstStyle/>
                    <a:p>
                      <a:pPr algn="l" fontAlgn="ctr"/>
                      <a:r>
                        <a:rPr lang="tr-TR" sz="800" b="0" i="0" u="none" strike="noStrike">
                          <a:effectLst/>
                          <a:latin typeface="Tahoma"/>
                        </a:rPr>
                        <a:t>Gider (Tahakkuk)</a:t>
                      </a:r>
                      <a:br>
                        <a:rPr lang="tr-TR" sz="800" b="0" i="0" u="none" strike="noStrike">
                          <a:effectLst/>
                          <a:latin typeface="Tahoma"/>
                        </a:rPr>
                      </a:br>
                      <a:r>
                        <a:rPr lang="tr-TR" sz="800" b="0" i="0" u="none" strike="noStrike">
                          <a:effectLst/>
                          <a:latin typeface="Tahoma"/>
                        </a:rPr>
                        <a:t>(Bakanlığımızca Yapılan Mali Yardımlarla Ödenen Borçlar Hariç)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Personel Giderleri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50171">
                <a:tc vMerge="1">
                  <a:txBody>
                    <a:bodyPr/>
                    <a:lstStyle/>
                    <a:p>
                      <a:endParaRPr lang="tr-TR"/>
                    </a:p>
                  </a:txBody>
                  <a:tcPr/>
                </a:tc>
                <a:tc>
                  <a:txBody>
                    <a:bodyPr/>
                    <a:lstStyle/>
                    <a:p>
                      <a:pPr algn="l" fontAlgn="ctr"/>
                      <a:r>
                        <a:rPr lang="tr-TR" sz="800" b="0" i="0" u="none" strike="noStrike">
                          <a:effectLst/>
                          <a:latin typeface="Tahoma"/>
                        </a:rPr>
                        <a:t>İlaç, Medikal ve Lab. Malzeme Giderleri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Hizmet Alımları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Yatırım Giderleri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Mali Yükümlülükler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Ek Ödeme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Diğer Giderler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Toplam Giderler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5587">
                <a:tc rowSpan="8">
                  <a:txBody>
                    <a:bodyPr/>
                    <a:lstStyle/>
                    <a:p>
                      <a:pPr algn="l" fontAlgn="ctr"/>
                      <a:r>
                        <a:rPr lang="tr-TR" sz="800" b="0" i="0" u="none" strike="noStrike">
                          <a:effectLst/>
                          <a:latin typeface="Tahoma"/>
                        </a:rPr>
                        <a:t>Gider (Ödenen)</a:t>
                      </a:r>
                      <a:br>
                        <a:rPr lang="tr-TR" sz="800" b="0" i="0" u="none" strike="noStrike">
                          <a:effectLst/>
                          <a:latin typeface="Tahoma"/>
                        </a:rPr>
                      </a:br>
                      <a:r>
                        <a:rPr lang="tr-TR" sz="800" b="0" i="0" u="none" strike="noStrike">
                          <a:effectLst/>
                          <a:latin typeface="Tahoma"/>
                        </a:rPr>
                        <a:t>(Bakanlığımızca Yapılan Mali Yardımlarla Ödenen Borçlar Hariç)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Personel Giderleri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50171">
                <a:tc vMerge="1">
                  <a:txBody>
                    <a:bodyPr/>
                    <a:lstStyle/>
                    <a:p>
                      <a:endParaRPr lang="tr-TR"/>
                    </a:p>
                  </a:txBody>
                  <a:tcPr/>
                </a:tc>
                <a:tc>
                  <a:txBody>
                    <a:bodyPr/>
                    <a:lstStyle/>
                    <a:p>
                      <a:pPr algn="l" fontAlgn="ctr"/>
                      <a:r>
                        <a:rPr lang="tr-TR" sz="800" b="0" i="0" u="none" strike="noStrike">
                          <a:effectLst/>
                          <a:latin typeface="Tahoma"/>
                        </a:rPr>
                        <a:t>İlaç, Medikal ve Lab. Malzeme Giderleri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Hizmet Alımları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Yatırım Giderleri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Mali Yükümlülükler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Ek Ödeme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Diğer Giderler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Toplam Giderler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35587">
                <a:tc rowSpan="4">
                  <a:txBody>
                    <a:bodyPr/>
                    <a:lstStyle/>
                    <a:p>
                      <a:pPr algn="l" fontAlgn="ctr"/>
                      <a:r>
                        <a:rPr lang="tr-TR" sz="800" b="0" i="0" u="none" strike="noStrike">
                          <a:effectLst/>
                          <a:latin typeface="Tahoma"/>
                        </a:rPr>
                        <a:t>Mali Yükümlülükler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Hazine Payı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Ar-ge Payı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Diğer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50171">
                <a:tc rowSpan="6">
                  <a:txBody>
                    <a:bodyPr/>
                    <a:lstStyle/>
                    <a:p>
                      <a:pPr algn="l" fontAlgn="ctr"/>
                      <a:r>
                        <a:rPr lang="tr-TR" sz="800" b="0" i="0" u="none" strike="noStrike">
                          <a:effectLst/>
                          <a:latin typeface="Tahoma"/>
                        </a:rPr>
                        <a:t>Önceki Yıllardan Devrenden İmkan ve Yükümlülükleri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Önceki Yıldan Devrenden Nakit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50171">
                <a:tc vMerge="1">
                  <a:txBody>
                    <a:bodyPr/>
                    <a:lstStyle/>
                    <a:p>
                      <a:endParaRPr lang="tr-TR"/>
                    </a:p>
                  </a:txBody>
                  <a:tcPr/>
                </a:tc>
                <a:tc>
                  <a:txBody>
                    <a:bodyPr/>
                    <a:lstStyle/>
                    <a:p>
                      <a:pPr algn="l" fontAlgn="ctr"/>
                      <a:r>
                        <a:rPr lang="tr-TR" sz="800" b="0" i="0" u="none" strike="noStrike">
                          <a:effectLst/>
                          <a:latin typeface="Tahoma"/>
                        </a:rPr>
                        <a:t>Önceki Yıldan Devrenden Borç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Firma Borçları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Personel Borçları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5587">
                <a:tc vMerge="1">
                  <a:txBody>
                    <a:bodyPr/>
                    <a:lstStyle/>
                    <a:p>
                      <a:endParaRPr lang="tr-TR"/>
                    </a:p>
                  </a:txBody>
                  <a:tcPr/>
                </a:tc>
                <a:tc>
                  <a:txBody>
                    <a:bodyPr/>
                    <a:lstStyle/>
                    <a:p>
                      <a:pPr algn="l" fontAlgn="ctr"/>
                      <a:r>
                        <a:rPr lang="tr-TR" sz="800" b="0" i="0" u="none" strike="noStrike">
                          <a:effectLst/>
                          <a:latin typeface="Tahoma"/>
                        </a:rPr>
                        <a:t>Diğer Borçlar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0171">
                <a:tc vMerge="1">
                  <a:txBody>
                    <a:bodyPr/>
                    <a:lstStyle/>
                    <a:p>
                      <a:endParaRPr lang="tr-TR"/>
                    </a:p>
                  </a:txBody>
                  <a:tcPr/>
                </a:tc>
                <a:tc>
                  <a:txBody>
                    <a:bodyPr/>
                    <a:lstStyle/>
                    <a:p>
                      <a:pPr algn="l" fontAlgn="ctr"/>
                      <a:r>
                        <a:rPr lang="tr-TR" sz="800" b="0" i="0" u="none" strike="noStrike">
                          <a:effectLst/>
                          <a:latin typeface="Tahoma"/>
                        </a:rPr>
                        <a:t>Önceki Yıldan Devrenden Alacak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35587">
                <a:tc rowSpan="6">
                  <a:txBody>
                    <a:bodyPr/>
                    <a:lstStyle/>
                    <a:p>
                      <a:pPr algn="l" fontAlgn="ctr"/>
                      <a:r>
                        <a:rPr lang="tr-TR" sz="800" b="0" i="0" u="none" strike="noStrike">
                          <a:effectLst/>
                          <a:latin typeface="Tahoma"/>
                        </a:rPr>
                        <a:t>30 Haziran 2015 Tarihi İtibariyle Durumu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Tahoma"/>
                        </a:rPr>
                        <a:t>Nakit (Kasa-Banka)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35587">
                <a:tc vMerge="1">
                  <a:txBody>
                    <a:bodyPr/>
                    <a:lstStyle/>
                    <a:p>
                      <a:endParaRPr lang="tr-TR"/>
                    </a:p>
                  </a:txBody>
                  <a:tcPr/>
                </a:tc>
                <a:tc>
                  <a:txBody>
                    <a:bodyPr/>
                    <a:lstStyle/>
                    <a:p>
                      <a:pPr algn="l" fontAlgn="ctr"/>
                      <a:r>
                        <a:rPr lang="tr-TR" sz="800" b="0" i="0" u="none" strike="noStrike">
                          <a:effectLst/>
                          <a:latin typeface="Tahoma"/>
                        </a:rPr>
                        <a:t>Borç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ctr"/>
                      <a:r>
                        <a:rPr lang="tr-TR" sz="800" b="0" i="0" u="none" strike="noStrike">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35587">
                <a:tc vMerge="1">
                  <a:txBody>
                    <a:bodyPr/>
                    <a:lstStyle/>
                    <a:p>
                      <a:endParaRPr lang="tr-TR"/>
                    </a:p>
                  </a:txBody>
                  <a:tcPr/>
                </a:tc>
                <a:tc>
                  <a:txBody>
                    <a:bodyPr/>
                    <a:lstStyle/>
                    <a:p>
                      <a:pPr algn="l" fontAlgn="ctr"/>
                      <a:r>
                        <a:rPr lang="tr-TR" sz="800" b="0" i="0" u="none" strike="noStrike">
                          <a:effectLst/>
                          <a:latin typeface="Tahoma"/>
                        </a:rPr>
                        <a:t>Firma Borçları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35587">
                <a:tc vMerge="1">
                  <a:txBody>
                    <a:bodyPr/>
                    <a:lstStyle/>
                    <a:p>
                      <a:endParaRPr lang="tr-TR"/>
                    </a:p>
                  </a:txBody>
                  <a:tcPr/>
                </a:tc>
                <a:tc>
                  <a:txBody>
                    <a:bodyPr/>
                    <a:lstStyle/>
                    <a:p>
                      <a:pPr algn="l" fontAlgn="ctr"/>
                      <a:r>
                        <a:rPr lang="tr-TR" sz="800" b="0" i="0" u="none" strike="noStrike">
                          <a:effectLst/>
                          <a:latin typeface="Tahoma"/>
                        </a:rPr>
                        <a:t>Personel Borçları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35587">
                <a:tc vMerge="1">
                  <a:txBody>
                    <a:bodyPr/>
                    <a:lstStyle/>
                    <a:p>
                      <a:endParaRPr lang="tr-TR"/>
                    </a:p>
                  </a:txBody>
                  <a:tcPr/>
                </a:tc>
                <a:tc>
                  <a:txBody>
                    <a:bodyPr/>
                    <a:lstStyle/>
                    <a:p>
                      <a:pPr algn="l" fontAlgn="ctr"/>
                      <a:r>
                        <a:rPr lang="tr-TR" sz="800" b="0" i="0" u="none" strike="noStrike">
                          <a:effectLst/>
                          <a:latin typeface="Tahoma"/>
                        </a:rPr>
                        <a:t>Diğer Borçlar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35587">
                <a:tc vMerge="1">
                  <a:txBody>
                    <a:bodyPr/>
                    <a:lstStyle/>
                    <a:p>
                      <a:endParaRPr lang="tr-TR"/>
                    </a:p>
                  </a:txBody>
                  <a:tcPr/>
                </a:tc>
                <a:tc>
                  <a:txBody>
                    <a:bodyPr/>
                    <a:lstStyle/>
                    <a:p>
                      <a:pPr algn="l" fontAlgn="ctr"/>
                      <a:r>
                        <a:rPr lang="tr-TR" sz="800" b="0" i="0" u="none" strike="noStrike">
                          <a:effectLst/>
                          <a:latin typeface="Tahoma"/>
                        </a:rPr>
                        <a:t>Alacak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tr-TR" sz="800" b="0" i="0" u="none" strike="noStrike">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tr-TR" sz="800" b="0" i="0" u="none" strike="noStrike">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800" b="0" i="0" u="none" strike="noStrike" dirty="0">
                          <a:effectLst/>
                          <a:latin typeface="Tahoma"/>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25125962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830743043"/>
              </p:ext>
            </p:extLst>
          </p:nvPr>
        </p:nvGraphicFramePr>
        <p:xfrm>
          <a:off x="323528" y="476672"/>
          <a:ext cx="8424936" cy="6048685"/>
        </p:xfrm>
        <a:graphic>
          <a:graphicData uri="http://schemas.openxmlformats.org/drawingml/2006/table">
            <a:tbl>
              <a:tblPr/>
              <a:tblGrid>
                <a:gridCol w="797696"/>
                <a:gridCol w="797696"/>
                <a:gridCol w="823708"/>
                <a:gridCol w="751452"/>
                <a:gridCol w="751452"/>
                <a:gridCol w="751452"/>
                <a:gridCol w="751452"/>
                <a:gridCol w="751452"/>
                <a:gridCol w="751452"/>
                <a:gridCol w="751452"/>
                <a:gridCol w="745672"/>
              </a:tblGrid>
              <a:tr h="229490">
                <a:tc rowSpan="2" gridSpan="3">
                  <a:txBody>
                    <a:bodyPr/>
                    <a:lstStyle/>
                    <a:p>
                      <a:pPr algn="ct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gridSpan="2">
                  <a:txBody>
                    <a:bodyPr/>
                    <a:lstStyle/>
                    <a:p>
                      <a:pPr algn="ctr" fontAlgn="ctr"/>
                      <a:r>
                        <a:rPr lang="tr-TR" sz="700" b="1" i="0" u="none" strike="noStrike" dirty="0">
                          <a:solidFill>
                            <a:srgbClr val="FF0000"/>
                          </a:solidFill>
                          <a:effectLst/>
                          <a:latin typeface="Times New Roman"/>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1" i="0" u="none" strike="noStrike">
                          <a:solidFill>
                            <a:srgbClr val="FF0000"/>
                          </a:solidFill>
                          <a:effectLst/>
                          <a:latin typeface="Times New Roman"/>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1" i="0" u="none" strike="noStrike">
                          <a:solidFill>
                            <a:srgbClr val="FF0000"/>
                          </a:solidFill>
                          <a:effectLst/>
                          <a:latin typeface="Times New Roman"/>
                        </a:rPr>
                        <a:t>2016</a:t>
                      </a:r>
                      <a:r>
                        <a:rPr lang="tr-TR" sz="700" b="1" i="0" u="none" strike="noStrike">
                          <a:effectLst/>
                          <a:latin typeface="Times New Roman"/>
                        </a:rPr>
                        <a:t/>
                      </a:r>
                      <a:br>
                        <a:rPr lang="tr-TR" sz="700" b="1" i="0" u="none" strike="noStrike">
                          <a:effectLst/>
                          <a:latin typeface="Times New Roman"/>
                        </a:rPr>
                      </a:br>
                      <a:r>
                        <a:rPr lang="tr-TR" sz="700" b="1" i="0" u="none" strike="noStrike">
                          <a:effectLst/>
                          <a:latin typeface="Times New Roman"/>
                        </a:rPr>
                        <a:t>(Haziran Sonu)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1" i="0" u="none" strike="noStrike">
                          <a:solidFill>
                            <a:srgbClr val="FF0000"/>
                          </a:solidFill>
                          <a:effectLst/>
                          <a:latin typeface="Times New Roman"/>
                        </a:rPr>
                        <a:t>2017</a:t>
                      </a:r>
                      <a:r>
                        <a:rPr lang="tr-TR" sz="700" b="1" i="0" u="none" strike="noStrike">
                          <a:effectLst/>
                          <a:latin typeface="Times New Roman"/>
                        </a:rPr>
                        <a:t/>
                      </a:r>
                      <a:br>
                        <a:rPr lang="tr-TR" sz="700" b="1" i="0" u="none" strike="noStrike">
                          <a:effectLst/>
                          <a:latin typeface="Times New Roman"/>
                        </a:rPr>
                      </a:br>
                      <a:r>
                        <a:rPr lang="tr-TR" sz="700" b="1" i="0" u="none" strike="noStrike">
                          <a:effectLst/>
                          <a:latin typeface="Times New Roman"/>
                        </a:rPr>
                        <a:t>(Tahmin)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229490">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ctr" fontAlgn="ctr"/>
                      <a:r>
                        <a:rPr lang="tr-TR" sz="700" b="1" i="0" u="none" strike="noStrike" dirty="0">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85">
                <a:tc rowSpan="24">
                  <a:txBody>
                    <a:bodyPr/>
                    <a:lstStyle/>
                    <a:p>
                      <a:pPr algn="ctr" fontAlgn="ctr"/>
                      <a:r>
                        <a:rPr lang="tr-TR" sz="700" b="0" i="0" u="none" strike="noStrike">
                          <a:effectLst/>
                          <a:latin typeface="Times New Roman"/>
                        </a:rPr>
                        <a:t>Kadrolu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tr-TR" sz="700" b="0" i="0" u="none" strike="noStrike">
                          <a:effectLst/>
                          <a:latin typeface="Times New Roman"/>
                        </a:rPr>
                        <a:t>Uzman Doktor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vMerge="1">
                  <a:txBody>
                    <a:bodyPr/>
                    <a:lstStyle/>
                    <a:p>
                      <a:endParaRPr lang="tr-TR"/>
                    </a:p>
                  </a:txBody>
                  <a:tcPr/>
                </a:tc>
                <a:tc rowSpan="2">
                  <a:txBody>
                    <a:bodyPr/>
                    <a:lstStyle/>
                    <a:p>
                      <a:pPr algn="l" fontAlgn="ctr"/>
                      <a:r>
                        <a:rPr lang="tr-TR" sz="700" b="0" i="0" u="none" strike="noStrike">
                          <a:effectLst/>
                          <a:latin typeface="Times New Roman"/>
                        </a:rPr>
                        <a:t>Asistan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vMerge="1">
                  <a:txBody>
                    <a:bodyPr/>
                    <a:lstStyle/>
                    <a:p>
                      <a:endParaRPr lang="tr-TR"/>
                    </a:p>
                  </a:txBody>
                  <a:tcPr/>
                </a:tc>
                <a:tc rowSpan="2">
                  <a:txBody>
                    <a:bodyPr/>
                    <a:lstStyle/>
                    <a:p>
                      <a:pPr algn="l" fontAlgn="ctr"/>
                      <a:r>
                        <a:rPr lang="tr-TR" sz="700" b="0" i="0" u="none" strike="noStrike">
                          <a:effectLst/>
                          <a:latin typeface="Times New Roman"/>
                        </a:rPr>
                        <a:t>Klinisyen Diş Doktoru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vMerge="1">
                  <a:txBody>
                    <a:bodyPr/>
                    <a:lstStyle/>
                    <a:p>
                      <a:endParaRPr lang="tr-TR"/>
                    </a:p>
                  </a:txBody>
                  <a:tcPr/>
                </a:tc>
                <a:tc rowSpan="2">
                  <a:txBody>
                    <a:bodyPr/>
                    <a:lstStyle/>
                    <a:p>
                      <a:pPr algn="l" fontAlgn="ctr"/>
                      <a:r>
                        <a:rPr lang="tr-TR" sz="700" b="0" i="0" u="none" strike="noStrike">
                          <a:effectLst/>
                          <a:latin typeface="Times New Roman"/>
                        </a:rPr>
                        <a:t>Pratisyen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vMerge="1">
                  <a:txBody>
                    <a:bodyPr/>
                    <a:lstStyle/>
                    <a:p>
                      <a:endParaRPr lang="tr-TR"/>
                    </a:p>
                  </a:txBody>
                  <a:tcPr/>
                </a:tc>
                <a:tc rowSpan="2">
                  <a:txBody>
                    <a:bodyPr/>
                    <a:lstStyle/>
                    <a:p>
                      <a:pPr algn="l" fontAlgn="ctr"/>
                      <a:r>
                        <a:rPr lang="tr-TR" sz="700" b="0" i="0" u="none" strike="noStrike">
                          <a:effectLst/>
                          <a:latin typeface="Times New Roman"/>
                        </a:rPr>
                        <a:t>Hemşire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vMerge="1">
                  <a:txBody>
                    <a:bodyPr/>
                    <a:lstStyle/>
                    <a:p>
                      <a:endParaRPr lang="tr-TR"/>
                    </a:p>
                  </a:txBody>
                  <a:tcPr/>
                </a:tc>
                <a:tc rowSpan="2">
                  <a:txBody>
                    <a:bodyPr/>
                    <a:lstStyle/>
                    <a:p>
                      <a:pPr algn="l" fontAlgn="ctr"/>
                      <a:r>
                        <a:rPr lang="tr-TR" sz="700" b="0" i="0" u="none" strike="noStrike">
                          <a:effectLst/>
                          <a:latin typeface="Times New Roman"/>
                        </a:rPr>
                        <a:t>Ebe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vMerge="1">
                  <a:txBody>
                    <a:bodyPr/>
                    <a:lstStyle/>
                    <a:p>
                      <a:endParaRPr lang="tr-TR"/>
                    </a:p>
                  </a:txBody>
                  <a:tcPr/>
                </a:tc>
                <a:tc rowSpan="2">
                  <a:txBody>
                    <a:bodyPr/>
                    <a:lstStyle/>
                    <a:p>
                      <a:pPr algn="l" fontAlgn="ctr"/>
                      <a:r>
                        <a:rPr lang="tr-TR" sz="700" b="0" i="0" u="none" strike="noStrike">
                          <a:effectLst/>
                          <a:latin typeface="Times New Roman"/>
                        </a:rPr>
                        <a:t>Tıbbi Sekreter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vMerge="1">
                  <a:txBody>
                    <a:bodyPr/>
                    <a:lstStyle/>
                    <a:p>
                      <a:endParaRPr lang="tr-TR"/>
                    </a:p>
                  </a:txBody>
                  <a:tcPr/>
                </a:tc>
                <a:tc rowSpan="2">
                  <a:txBody>
                    <a:bodyPr/>
                    <a:lstStyle/>
                    <a:p>
                      <a:pPr algn="l" fontAlgn="ctr"/>
                      <a:r>
                        <a:rPr lang="tr-TR" sz="700" b="0" i="0" u="none" strike="noStrike">
                          <a:effectLst/>
                          <a:latin typeface="Times New Roman"/>
                        </a:rPr>
                        <a:t>Diğer Sağlık Hizmetleri Personeli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vMerge="1">
                  <a:txBody>
                    <a:bodyPr/>
                    <a:lstStyle/>
                    <a:p>
                      <a:endParaRPr lang="tr-TR"/>
                    </a:p>
                  </a:txBody>
                  <a:tcPr/>
                </a:tc>
                <a:tc rowSpan="2">
                  <a:txBody>
                    <a:bodyPr/>
                    <a:lstStyle/>
                    <a:p>
                      <a:pPr algn="l" fontAlgn="ctr"/>
                      <a:r>
                        <a:rPr lang="tr-TR" sz="700" b="0" i="0" u="none" strike="noStrike">
                          <a:effectLst/>
                          <a:latin typeface="Times New Roman"/>
                        </a:rPr>
                        <a:t>Teknik Hizmetler Sınıfı Personeli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vMerge="1">
                  <a:txBody>
                    <a:bodyPr/>
                    <a:lstStyle/>
                    <a:p>
                      <a:endParaRPr lang="tr-TR"/>
                    </a:p>
                  </a:txBody>
                  <a:tcPr/>
                </a:tc>
                <a:tc rowSpan="2">
                  <a:txBody>
                    <a:bodyPr/>
                    <a:lstStyle/>
                    <a:p>
                      <a:pPr algn="l" fontAlgn="ctr"/>
                      <a:r>
                        <a:rPr lang="tr-TR" sz="700" b="0" i="0" u="none" strike="noStrike">
                          <a:effectLst/>
                          <a:latin typeface="Times New Roman"/>
                        </a:rPr>
                        <a:t>Genel İdare Hizmetleri Sınıfı Personeli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vMerge="1">
                  <a:txBody>
                    <a:bodyPr/>
                    <a:lstStyle/>
                    <a:p>
                      <a:endParaRPr lang="tr-TR"/>
                    </a:p>
                  </a:txBody>
                  <a:tcPr/>
                </a:tc>
                <a:tc rowSpan="2">
                  <a:txBody>
                    <a:bodyPr/>
                    <a:lstStyle/>
                    <a:p>
                      <a:pPr algn="l" fontAlgn="ctr"/>
                      <a:r>
                        <a:rPr lang="tr-TR" sz="700" b="0" i="0" u="none" strike="noStrike">
                          <a:effectLst/>
                          <a:latin typeface="Times New Roman"/>
                        </a:rPr>
                        <a:t>Yardımcı Hizmetler Sınıfı Personeli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vMerge="1">
                  <a:txBody>
                    <a:bodyPr/>
                    <a:lstStyle/>
                    <a:p>
                      <a:endParaRPr lang="tr-TR"/>
                    </a:p>
                  </a:txBody>
                  <a:tcPr/>
                </a:tc>
                <a:tc rowSpan="2">
                  <a:txBody>
                    <a:bodyPr/>
                    <a:lstStyle/>
                    <a:p>
                      <a:pPr algn="l" fontAlgn="ctr"/>
                      <a:r>
                        <a:rPr lang="tr-TR" sz="700" b="0" i="0" u="none" strike="noStrike">
                          <a:effectLst/>
                          <a:latin typeface="Times New Roman"/>
                        </a:rPr>
                        <a:t>Diğer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vMerge="1">
                  <a:txBody>
                    <a:bodyPr/>
                    <a:lstStyle/>
                    <a:p>
                      <a:endParaRPr lang="tr-TR"/>
                    </a:p>
                  </a:txBody>
                  <a:tcPr/>
                </a:tc>
                <a:tc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rowSpan="2" gridSpan="2">
                  <a:txBody>
                    <a:bodyPr/>
                    <a:lstStyle/>
                    <a:p>
                      <a:pPr algn="l" fontAlgn="ctr"/>
                      <a:r>
                        <a:rPr lang="tr-TR" sz="700" b="0" i="0" u="none" strike="noStrike">
                          <a:effectLst/>
                          <a:latin typeface="Times New Roman"/>
                        </a:rPr>
                        <a:t>4/B'li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gridSpan="2" vMerge="1">
                  <a:txBody>
                    <a:bodyPr/>
                    <a:lstStyle/>
                    <a:p>
                      <a:endParaRPr lang="tr-TR"/>
                    </a:p>
                  </a:txBody>
                  <a:tcPr/>
                </a:tc>
                <a:tc hMerge="1"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rowSpan="2" gridSpan="2">
                  <a:txBody>
                    <a:bodyPr/>
                    <a:lstStyle/>
                    <a:p>
                      <a:pPr algn="l" fontAlgn="ctr"/>
                      <a:r>
                        <a:rPr lang="tr-TR" sz="700" b="0" i="0" u="none" strike="noStrike">
                          <a:effectLst/>
                          <a:latin typeface="Times New Roman"/>
                        </a:rPr>
                        <a:t>Geçici Görevlendirme Suretiyle Çalıştırılan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gridSpan="2" vMerge="1">
                  <a:txBody>
                    <a:bodyPr/>
                    <a:lstStyle/>
                    <a:p>
                      <a:endParaRPr lang="tr-TR"/>
                    </a:p>
                  </a:txBody>
                  <a:tcPr/>
                </a:tc>
                <a:tc hMerge="1"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rowSpan="2" gridSpan="2">
                  <a:txBody>
                    <a:bodyPr/>
                    <a:lstStyle/>
                    <a:p>
                      <a:pPr algn="l" fontAlgn="ctr"/>
                      <a:r>
                        <a:rPr lang="tr-TR" sz="700" b="0" i="0" u="none" strike="noStrike">
                          <a:effectLst/>
                          <a:latin typeface="Times New Roman"/>
                        </a:rPr>
                        <a:t>Hizmet Alımı Suretiyle Temin Edilen Eleman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gridSpan="2" vMerge="1">
                  <a:txBody>
                    <a:bodyPr/>
                    <a:lstStyle/>
                    <a:p>
                      <a:endParaRPr lang="tr-TR"/>
                    </a:p>
                  </a:txBody>
                  <a:tcPr/>
                </a:tc>
                <a:tc hMerge="1" vMerge="1">
                  <a:txBody>
                    <a:bodyPr/>
                    <a:lstStyle/>
                    <a:p>
                      <a:endParaRPr lang="tr-TR"/>
                    </a:p>
                  </a:txBody>
                  <a:tcPr/>
                </a:tc>
                <a:tc>
                  <a:txBody>
                    <a:bodyPr/>
                    <a:lstStyle/>
                    <a:p>
                      <a:pPr algn="l" fontAlgn="ctr"/>
                      <a:r>
                        <a:rPr lang="tr-TR" sz="700" b="0" i="0" u="none" strike="noStrike">
                          <a:effectLst/>
                          <a:latin typeface="Times New Roman"/>
                        </a:rPr>
                        <a:t>Toplam Maliyeti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9385">
                <a:tc gridSpan="2">
                  <a:txBody>
                    <a:bodyPr/>
                    <a:lstStyle/>
                    <a:p>
                      <a:pPr algn="l" fontAlgn="ctr"/>
                      <a:r>
                        <a:rPr lang="tr-TR" sz="700" b="0" i="0" u="none" strike="noStrike">
                          <a:effectLst/>
                          <a:latin typeface="Times New Roman"/>
                        </a:rPr>
                        <a:t>Öğrenci (İntern)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169385">
                <a:tc gridSpan="3">
                  <a:txBody>
                    <a:bodyPr/>
                    <a:lstStyle/>
                    <a:p>
                      <a:pPr algn="ctr" fontAlgn="ctr"/>
                      <a:r>
                        <a:rPr lang="tr-TR" sz="700" b="1" i="0" u="none" strike="noStrike">
                          <a:effectLst/>
                          <a:latin typeface="Times New Roman"/>
                        </a:rPr>
                        <a:t>Toplam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9385">
                <a:tc gridSpan="3">
                  <a:txBody>
                    <a:bodyPr/>
                    <a:lstStyle/>
                    <a:p>
                      <a:pPr algn="ctr" fontAlgn="ctr"/>
                      <a:r>
                        <a:rPr lang="tr-TR" sz="700" b="1" i="0" u="none" strike="noStrike">
                          <a:effectLst/>
                          <a:latin typeface="Times New Roman"/>
                        </a:rPr>
                        <a:t>Toplam Maliyet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7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3 Metin kutusu"/>
          <p:cNvSpPr txBox="1"/>
          <p:nvPr/>
        </p:nvSpPr>
        <p:spPr>
          <a:xfrm>
            <a:off x="125040" y="19230"/>
            <a:ext cx="459097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30/2 :Personel Sayısı ve Maliyeti:</a:t>
            </a:r>
            <a:endParaRPr lang="tr-TR" sz="2000" b="1" u="sng" dirty="0" smtClean="0">
              <a:solidFill>
                <a:schemeClr val="lt1"/>
              </a:solidFill>
            </a:endParaRPr>
          </a:p>
        </p:txBody>
      </p:sp>
    </p:spTree>
    <p:extLst>
      <p:ext uri="{BB962C8B-B14F-4D97-AF65-F5344CB8AC3E}">
        <p14:creationId xmlns:p14="http://schemas.microsoft.com/office/powerpoint/2010/main" val="8535260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25040" y="124005"/>
            <a:ext cx="480700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30/3</a:t>
            </a:r>
            <a:r>
              <a:rPr lang="tr-TR" sz="2000" b="1" u="sng" dirty="0" smtClean="0">
                <a:solidFill>
                  <a:schemeClr val="lt1"/>
                </a:solidFill>
              </a:rPr>
              <a:t>-Personel Giderleri Özeti:</a:t>
            </a:r>
          </a:p>
        </p:txBody>
      </p:sp>
      <p:graphicFrame>
        <p:nvGraphicFramePr>
          <p:cNvPr id="5" name="Tablo 4"/>
          <p:cNvGraphicFramePr>
            <a:graphicFrameLocks noGrp="1"/>
          </p:cNvGraphicFramePr>
          <p:nvPr>
            <p:extLst>
              <p:ext uri="{D42A27DB-BD31-4B8C-83A1-F6EECF244321}">
                <p14:modId xmlns:p14="http://schemas.microsoft.com/office/powerpoint/2010/main" val="3395583526"/>
              </p:ext>
            </p:extLst>
          </p:nvPr>
        </p:nvGraphicFramePr>
        <p:xfrm>
          <a:off x="611560" y="1196752"/>
          <a:ext cx="8026399" cy="4048125"/>
        </p:xfrm>
        <a:graphic>
          <a:graphicData uri="http://schemas.openxmlformats.org/drawingml/2006/table">
            <a:tbl>
              <a:tblPr/>
              <a:tblGrid>
                <a:gridCol w="792265"/>
                <a:gridCol w="896014"/>
                <a:gridCol w="792265"/>
                <a:gridCol w="792265"/>
                <a:gridCol w="792265"/>
                <a:gridCol w="792265"/>
                <a:gridCol w="792265"/>
                <a:gridCol w="792265"/>
                <a:gridCol w="792265"/>
                <a:gridCol w="792265"/>
              </a:tblGrid>
              <a:tr h="400050">
                <a:tc rowSpan="2" gridSpan="2">
                  <a:txBody>
                    <a:bodyPr/>
                    <a:lstStyle/>
                    <a:p>
                      <a:pPr algn="ctr"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gridSpan="2">
                  <a:txBody>
                    <a:bodyPr/>
                    <a:lstStyle/>
                    <a:p>
                      <a:pPr algn="ctr" fontAlgn="b"/>
                      <a:r>
                        <a:rPr lang="tr-TR" sz="1000" b="1" i="0" u="none" strike="noStrike">
                          <a:solidFill>
                            <a:srgbClr val="FF0000"/>
                          </a:solidFill>
                          <a:effectLst/>
                          <a:latin typeface="Times New Roman"/>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1000" b="1" i="0" u="none" strike="noStrike">
                          <a:solidFill>
                            <a:srgbClr val="FF0000"/>
                          </a:solidFill>
                          <a:effectLst/>
                          <a:latin typeface="Times New Roman"/>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1000" b="1" i="0" u="none" strike="noStrike">
                          <a:solidFill>
                            <a:srgbClr val="FF0000"/>
                          </a:solidFill>
                          <a:effectLst/>
                          <a:latin typeface="Times New Roman"/>
                        </a:rPr>
                        <a:t>2016</a:t>
                      </a:r>
                      <a:r>
                        <a:rPr lang="tr-TR" sz="1000" b="1" i="0" u="none" strike="noStrike">
                          <a:effectLst/>
                          <a:latin typeface="Times New Roman"/>
                        </a:rPr>
                        <a:t/>
                      </a:r>
                      <a:br>
                        <a:rPr lang="tr-TR" sz="1000" b="1" i="0" u="none" strike="noStrike">
                          <a:effectLst/>
                          <a:latin typeface="Times New Roman"/>
                        </a:rPr>
                      </a:br>
                      <a:r>
                        <a:rPr lang="tr-TR" sz="1000" b="1" i="0" u="none" strike="noStrike">
                          <a:effectLst/>
                          <a:latin typeface="Times New Roman"/>
                        </a:rPr>
                        <a:t>(Haziran Sonu)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1000" b="1" i="0" u="none" strike="noStrike">
                          <a:solidFill>
                            <a:srgbClr val="FF0000"/>
                          </a:solidFill>
                          <a:effectLst/>
                          <a:latin typeface="Times New Roman"/>
                        </a:rPr>
                        <a:t>2017</a:t>
                      </a:r>
                      <a:r>
                        <a:rPr lang="tr-TR" sz="1000" b="1" i="0" u="none" strike="noStrike">
                          <a:effectLst/>
                          <a:latin typeface="Times New Roman"/>
                        </a:rPr>
                        <a:t/>
                      </a:r>
                      <a:br>
                        <a:rPr lang="tr-TR" sz="1000" b="1" i="0" u="none" strike="noStrike">
                          <a:effectLst/>
                          <a:latin typeface="Times New Roman"/>
                        </a:rPr>
                      </a:br>
                      <a:r>
                        <a:rPr lang="tr-TR" sz="1000" b="1" i="0" u="none" strike="noStrike">
                          <a:effectLst/>
                          <a:latin typeface="Times New Roman"/>
                        </a:rPr>
                        <a:t>(Tahmin)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400050">
                <a:tc gridSpan="2" vMerge="1">
                  <a:txBody>
                    <a:bodyPr/>
                    <a:lstStyle/>
                    <a:p>
                      <a:endParaRPr lang="tr-TR"/>
                    </a:p>
                  </a:txBody>
                  <a:tcPr/>
                </a:tc>
                <a:tc hMerge="1" vMerge="1">
                  <a:txBody>
                    <a:bodyPr/>
                    <a:lstStyle/>
                    <a:p>
                      <a:endParaRPr lang="tr-TR"/>
                    </a:p>
                  </a:txBody>
                  <a:tcPr/>
                </a:tc>
                <a:tc>
                  <a:txBody>
                    <a:bodyPr/>
                    <a:lstStyle/>
                    <a:p>
                      <a:pPr algn="ctr" fontAlgn="ctr"/>
                      <a:r>
                        <a:rPr lang="tr-TR" sz="10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Döner Sermaye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a:rPr>
                        <a:t>Özel Bütçe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rowSpan="6">
                  <a:txBody>
                    <a:bodyPr/>
                    <a:lstStyle/>
                    <a:p>
                      <a:pPr algn="ctr" fontAlgn="ctr"/>
                      <a:r>
                        <a:rPr lang="tr-TR" sz="1000" b="0" i="0" u="none" strike="noStrike">
                          <a:effectLst/>
                          <a:latin typeface="Times New Roman"/>
                        </a:rPr>
                        <a:t>Kadrolu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Maaş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Yolluk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Nöbet Ücreti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Ek Ödeme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tr-TR" sz="1000" b="0"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Mesai İçi</a:t>
                      </a:r>
                    </a:p>
                  </a:txBody>
                  <a:tcPr marL="228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Mesai Dışı</a:t>
                      </a:r>
                    </a:p>
                  </a:txBody>
                  <a:tcPr marL="228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95275">
                <a:tc rowSpan="4">
                  <a:txBody>
                    <a:bodyPr/>
                    <a:lstStyle/>
                    <a:p>
                      <a:pPr algn="ctr" fontAlgn="ctr"/>
                      <a:r>
                        <a:rPr lang="tr-TR" sz="1000" b="0" i="0" u="none" strike="noStrike">
                          <a:effectLst/>
                          <a:latin typeface="Times New Roman"/>
                        </a:rPr>
                        <a:t>4/B Statüsündeki Personel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Maaş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Yolluk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Nöbet Ücreti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5275">
                <a:tc vMerge="1">
                  <a:txBody>
                    <a:bodyPr/>
                    <a:lstStyle/>
                    <a:p>
                      <a:endParaRPr lang="tr-TR"/>
                    </a:p>
                  </a:txBody>
                  <a:tcPr/>
                </a:tc>
                <a:tc>
                  <a:txBody>
                    <a:bodyPr/>
                    <a:lstStyle/>
                    <a:p>
                      <a:pPr algn="l" fontAlgn="ctr"/>
                      <a:r>
                        <a:rPr lang="tr-TR" sz="1000" b="0" i="0" u="none" strike="noStrike">
                          <a:effectLst/>
                          <a:latin typeface="Times New Roman"/>
                        </a:rPr>
                        <a:t>Ek Ödeme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95275">
                <a:tc gridSpan="2">
                  <a:txBody>
                    <a:bodyPr/>
                    <a:lstStyle/>
                    <a:p>
                      <a:pPr algn="ctr" fontAlgn="ctr"/>
                      <a:r>
                        <a:rPr lang="tr-TR" sz="1000" b="1" i="0" u="none" strike="noStrike">
                          <a:effectLst/>
                          <a:latin typeface="Times New Roman"/>
                        </a:rPr>
                        <a:t>Toplam Maliyet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1" i="0" u="none" strike="noStrike" dirty="0">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19915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22014" y="238575"/>
            <a:ext cx="661022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30/4 :Poliklinik, Ameliyat, Yatak, Yatan Hasta Verileri</a:t>
            </a:r>
            <a:endParaRPr lang="tr-TR" sz="2000" b="1" u="sng" dirty="0" smtClean="0">
              <a:solidFill>
                <a:schemeClr val="lt1"/>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4184527684"/>
              </p:ext>
            </p:extLst>
          </p:nvPr>
        </p:nvGraphicFramePr>
        <p:xfrm>
          <a:off x="1475656" y="836712"/>
          <a:ext cx="5760641" cy="4680522"/>
        </p:xfrm>
        <a:graphic>
          <a:graphicData uri="http://schemas.openxmlformats.org/drawingml/2006/table">
            <a:tbl>
              <a:tblPr/>
              <a:tblGrid>
                <a:gridCol w="2313449"/>
                <a:gridCol w="1149064"/>
                <a:gridCol w="1149064"/>
                <a:gridCol w="1149064"/>
              </a:tblGrid>
              <a:tr h="594352">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FF0000"/>
                          </a:solidFill>
                          <a:effectLst/>
                          <a:latin typeface="Times New Roman"/>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FF0000"/>
                          </a:solidFill>
                          <a:effectLst/>
                          <a:latin typeface="Times New Roman"/>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FF0000"/>
                          </a:solidFill>
                          <a:effectLst/>
                          <a:latin typeface="Times New Roman"/>
                        </a:rPr>
                        <a:t>2016</a:t>
                      </a:r>
                      <a:r>
                        <a:rPr lang="tr-TR" sz="1000" b="1" i="0" u="none" strike="noStrike">
                          <a:effectLst/>
                          <a:latin typeface="Times New Roman"/>
                        </a:rPr>
                        <a:t/>
                      </a:r>
                      <a:br>
                        <a:rPr lang="tr-TR" sz="1000" b="1" i="0" u="none" strike="noStrike">
                          <a:effectLst/>
                          <a:latin typeface="Times New Roman"/>
                        </a:rPr>
                      </a:br>
                      <a:r>
                        <a:rPr lang="tr-TR" sz="1000" b="1" i="0" u="none" strike="noStrike">
                          <a:effectLst/>
                          <a:latin typeface="Times New Roman"/>
                        </a:rPr>
                        <a:t>(Haziran Sonu)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0">
                <a:tc>
                  <a:txBody>
                    <a:bodyPr/>
                    <a:lstStyle/>
                    <a:p>
                      <a:pPr algn="l" fontAlgn="ctr"/>
                      <a:r>
                        <a:rPr lang="tr-TR" sz="1000" b="0" i="0" u="none" strike="noStrike">
                          <a:effectLst/>
                          <a:latin typeface="Times New Roman"/>
                        </a:rPr>
                        <a:t>Toplam Poliklinik (Acil Dahil)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71470">
                <a:tc>
                  <a:txBody>
                    <a:bodyPr/>
                    <a:lstStyle/>
                    <a:p>
                      <a:pPr algn="l" fontAlgn="ctr"/>
                      <a:r>
                        <a:rPr lang="tr-TR" sz="1000" b="0" i="0" u="none" strike="noStrike">
                          <a:effectLst/>
                          <a:latin typeface="Times New Roman"/>
                        </a:rPr>
                        <a:t>Toplam Acil Poliklinik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1470">
                <a:tc>
                  <a:txBody>
                    <a:bodyPr/>
                    <a:lstStyle/>
                    <a:p>
                      <a:pPr algn="l" fontAlgn="ctr"/>
                      <a:r>
                        <a:rPr lang="tr-TR" sz="1000" b="0" i="0" u="none" strike="noStrike">
                          <a:effectLst/>
                          <a:latin typeface="Times New Roman"/>
                        </a:rPr>
                        <a:t>Toplam Ameliyat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1470">
                <a:tc>
                  <a:txBody>
                    <a:bodyPr/>
                    <a:lstStyle/>
                    <a:p>
                      <a:pPr algn="l" fontAlgn="ctr"/>
                      <a:r>
                        <a:rPr lang="tr-TR" sz="1000" b="0" i="0" u="none" strike="noStrike">
                          <a:effectLst/>
                          <a:latin typeface="Times New Roman"/>
                        </a:rPr>
                        <a:t>A Grubu</a:t>
                      </a:r>
                    </a:p>
                  </a:txBody>
                  <a:tcPr marL="228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1470">
                <a:tc>
                  <a:txBody>
                    <a:bodyPr/>
                    <a:lstStyle/>
                    <a:p>
                      <a:pPr algn="l" fontAlgn="ctr"/>
                      <a:r>
                        <a:rPr lang="tr-TR" sz="1000" b="0" i="0" u="none" strike="noStrike">
                          <a:effectLst/>
                          <a:latin typeface="Times New Roman"/>
                        </a:rPr>
                        <a:t>B-C Grubu</a:t>
                      </a:r>
                    </a:p>
                  </a:txBody>
                  <a:tcPr marL="228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1470">
                <a:tc>
                  <a:txBody>
                    <a:bodyPr/>
                    <a:lstStyle/>
                    <a:p>
                      <a:pPr algn="l" fontAlgn="ctr"/>
                      <a:r>
                        <a:rPr lang="tr-TR" sz="1000" b="0" i="0" u="none" strike="noStrike">
                          <a:effectLst/>
                          <a:latin typeface="Times New Roman"/>
                        </a:rPr>
                        <a:t>D-E Grubu</a:t>
                      </a:r>
                    </a:p>
                  </a:txBody>
                  <a:tcPr marL="228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1470">
                <a:tc>
                  <a:txBody>
                    <a:bodyPr/>
                    <a:lstStyle/>
                    <a:p>
                      <a:pPr algn="l" fontAlgn="ctr"/>
                      <a:r>
                        <a:rPr lang="tr-TR" sz="1000" b="0" i="0" u="none" strike="noStrike">
                          <a:effectLst/>
                          <a:latin typeface="Times New Roman"/>
                        </a:rPr>
                        <a:t>Organ Transplasyon</a:t>
                      </a:r>
                    </a:p>
                  </a:txBody>
                  <a:tcPr marL="228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1470">
                <a:tc>
                  <a:txBody>
                    <a:bodyPr/>
                    <a:lstStyle/>
                    <a:p>
                      <a:pPr algn="l" fontAlgn="ctr"/>
                      <a:r>
                        <a:rPr lang="tr-TR" sz="1000" b="0" i="0" u="none" strike="noStrike">
                          <a:effectLst/>
                          <a:latin typeface="Times New Roman"/>
                        </a:rPr>
                        <a:t>Yatak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1470">
                <a:tc>
                  <a:txBody>
                    <a:bodyPr/>
                    <a:lstStyle/>
                    <a:p>
                      <a:pPr algn="l" fontAlgn="ctr"/>
                      <a:r>
                        <a:rPr lang="tr-TR" sz="1000" b="0" i="0" u="none" strike="noStrike">
                          <a:effectLst/>
                          <a:latin typeface="Times New Roman"/>
                        </a:rPr>
                        <a:t>Toplam Yoğun Bakım Yatak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1470">
                <a:tc>
                  <a:txBody>
                    <a:bodyPr/>
                    <a:lstStyle/>
                    <a:p>
                      <a:pPr algn="l" fontAlgn="ctr"/>
                      <a:r>
                        <a:rPr lang="tr-TR" sz="1000" b="0" i="0" u="none" strike="noStrike">
                          <a:effectLst/>
                          <a:latin typeface="Times New Roman"/>
                        </a:rPr>
                        <a:t>Yatan Hasta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1470">
                <a:tc>
                  <a:txBody>
                    <a:bodyPr/>
                    <a:lstStyle/>
                    <a:p>
                      <a:pPr algn="l" fontAlgn="ctr"/>
                      <a:r>
                        <a:rPr lang="tr-TR" sz="1000" b="0" i="0" u="none" strike="noStrike">
                          <a:effectLst/>
                          <a:latin typeface="Times New Roman"/>
                        </a:rPr>
                        <a:t>Toplam Yatış Süresi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92355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22014" y="238575"/>
            <a:ext cx="661022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30/5 :Tıbbi Laboratuvar Malzemesi ve İlaç Verileri</a:t>
            </a:r>
            <a:endParaRPr lang="tr-TR" sz="2000" b="1" u="sng" dirty="0" smtClean="0">
              <a:solidFill>
                <a:schemeClr val="lt1"/>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2906768208"/>
              </p:ext>
            </p:extLst>
          </p:nvPr>
        </p:nvGraphicFramePr>
        <p:xfrm>
          <a:off x="1187624" y="1052736"/>
          <a:ext cx="6337300" cy="3962400"/>
        </p:xfrm>
        <a:graphic>
          <a:graphicData uri="http://schemas.openxmlformats.org/drawingml/2006/table">
            <a:tbl>
              <a:tblPr/>
              <a:tblGrid>
                <a:gridCol w="903969"/>
                <a:gridCol w="2083887"/>
                <a:gridCol w="837361"/>
                <a:gridCol w="837361"/>
                <a:gridCol w="837361"/>
                <a:gridCol w="837361"/>
              </a:tblGrid>
              <a:tr h="609600">
                <a:tc gridSpan="2">
                  <a:txBody>
                    <a:bodyPr/>
                    <a:lstStyle/>
                    <a:p>
                      <a:pPr algn="ctr"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000" b="1" i="0" u="none" strike="noStrike">
                          <a:solidFill>
                            <a:srgbClr val="FF0000"/>
                          </a:solidFill>
                          <a:effectLst/>
                          <a:latin typeface="Times New Roman"/>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FF0000"/>
                          </a:solidFill>
                          <a:effectLst/>
                          <a:latin typeface="Times New Roman"/>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FF0000"/>
                          </a:solidFill>
                          <a:effectLst/>
                          <a:latin typeface="Times New Roman"/>
                        </a:rPr>
                        <a:t>2016</a:t>
                      </a:r>
                      <a:r>
                        <a:rPr lang="tr-TR" sz="1000" b="1" i="0" u="none" strike="noStrike">
                          <a:effectLst/>
                          <a:latin typeface="Times New Roman"/>
                        </a:rPr>
                        <a:t/>
                      </a:r>
                      <a:br>
                        <a:rPr lang="tr-TR" sz="1000" b="1" i="0" u="none" strike="noStrike">
                          <a:effectLst/>
                          <a:latin typeface="Times New Roman"/>
                        </a:rPr>
                      </a:br>
                      <a:r>
                        <a:rPr lang="tr-TR" sz="1000" b="1" i="0" u="none" strike="noStrike">
                          <a:effectLst/>
                          <a:latin typeface="Times New Roman"/>
                        </a:rPr>
                        <a:t>(Haziran Sonu)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FF0000"/>
                          </a:solidFill>
                          <a:effectLst/>
                          <a:latin typeface="Times New Roman"/>
                        </a:rPr>
                        <a:t>2017</a:t>
                      </a:r>
                      <a:r>
                        <a:rPr lang="tr-TR" sz="1000" b="1" i="0" u="none" strike="noStrike">
                          <a:effectLst/>
                          <a:latin typeface="Times New Roman"/>
                        </a:rPr>
                        <a:t/>
                      </a:r>
                      <a:br>
                        <a:rPr lang="tr-TR" sz="1000" b="1" i="0" u="none" strike="noStrike">
                          <a:effectLst/>
                          <a:latin typeface="Times New Roman"/>
                        </a:rPr>
                      </a:br>
                      <a:r>
                        <a:rPr lang="tr-TR" sz="1000" b="1" i="0" u="none" strike="noStrike">
                          <a:effectLst/>
                          <a:latin typeface="Times New Roman"/>
                        </a:rPr>
                        <a:t>(Tahmin)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rowSpan="4">
                  <a:txBody>
                    <a:bodyPr/>
                    <a:lstStyle/>
                    <a:p>
                      <a:pPr algn="ctr" fontAlgn="ctr"/>
                      <a:r>
                        <a:rPr lang="tr-TR" sz="1000" b="0" i="0" u="none" strike="noStrike">
                          <a:effectLst/>
                          <a:latin typeface="Times New Roman"/>
                        </a:rPr>
                        <a:t>Önceki Yıldan Devreden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Tıbbi Malzeme</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66700">
                <a:tc vMerge="1">
                  <a:txBody>
                    <a:bodyPr/>
                    <a:lstStyle/>
                    <a:p>
                      <a:endParaRPr lang="tr-TR"/>
                    </a:p>
                  </a:txBody>
                  <a:tcPr/>
                </a:tc>
                <a:tc>
                  <a:txBody>
                    <a:bodyPr/>
                    <a:lstStyle/>
                    <a:p>
                      <a:pPr algn="l" fontAlgn="ctr"/>
                      <a:r>
                        <a:rPr lang="tr-TR" sz="1000" b="0" i="0" u="none" strike="noStrike">
                          <a:effectLst/>
                          <a:latin typeface="Times New Roman"/>
                        </a:rPr>
                        <a:t>Laboratuar Malzemesi</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6700">
                <a:tc vMerge="1">
                  <a:txBody>
                    <a:bodyPr/>
                    <a:lstStyle/>
                    <a:p>
                      <a:endParaRPr lang="tr-TR"/>
                    </a:p>
                  </a:txBody>
                  <a:tcPr/>
                </a:tc>
                <a:tc>
                  <a:txBody>
                    <a:bodyPr/>
                    <a:lstStyle/>
                    <a:p>
                      <a:pPr algn="l" fontAlgn="ctr"/>
                      <a:r>
                        <a:rPr lang="tr-TR" sz="1000" b="0" i="0" u="none" strike="noStrike">
                          <a:effectLst/>
                          <a:latin typeface="Times New Roman"/>
                        </a:rPr>
                        <a:t>İlaç</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6700">
                <a:tc vMerge="1">
                  <a:txBody>
                    <a:bodyPr/>
                    <a:lstStyle/>
                    <a:p>
                      <a:endParaRPr lang="tr-TR"/>
                    </a:p>
                  </a:txBody>
                  <a:tcPr/>
                </a:tc>
                <a:tc>
                  <a:txBody>
                    <a:bodyPr/>
                    <a:lstStyle/>
                    <a:p>
                      <a:pPr algn="l" fontAlgn="ctr"/>
                      <a:r>
                        <a:rPr lang="tr-TR" sz="1000" b="0" i="0" u="none" strike="noStrike">
                          <a:effectLst/>
                          <a:latin typeface="Times New Roman"/>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66700">
                <a:tc rowSpan="4">
                  <a:txBody>
                    <a:bodyPr/>
                    <a:lstStyle/>
                    <a:p>
                      <a:pPr algn="ctr" fontAlgn="ctr"/>
                      <a:r>
                        <a:rPr lang="tr-TR" sz="1000" b="0" i="0" u="none" strike="noStrike">
                          <a:effectLst/>
                          <a:latin typeface="Times New Roman"/>
                        </a:rPr>
                        <a:t>Alımlar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Tıbbi Malzeme</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66700">
                <a:tc vMerge="1">
                  <a:txBody>
                    <a:bodyPr/>
                    <a:lstStyle/>
                    <a:p>
                      <a:endParaRPr lang="tr-TR"/>
                    </a:p>
                  </a:txBody>
                  <a:tcPr/>
                </a:tc>
                <a:tc>
                  <a:txBody>
                    <a:bodyPr/>
                    <a:lstStyle/>
                    <a:p>
                      <a:pPr algn="l" fontAlgn="ctr"/>
                      <a:r>
                        <a:rPr lang="tr-TR" sz="1000" b="0" i="0" u="none" strike="noStrike">
                          <a:effectLst/>
                          <a:latin typeface="Times New Roman"/>
                        </a:rPr>
                        <a:t>Laboratuar Malzemesi</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6700">
                <a:tc vMerge="1">
                  <a:txBody>
                    <a:bodyPr/>
                    <a:lstStyle/>
                    <a:p>
                      <a:endParaRPr lang="tr-TR"/>
                    </a:p>
                  </a:txBody>
                  <a:tcPr/>
                </a:tc>
                <a:tc>
                  <a:txBody>
                    <a:bodyPr/>
                    <a:lstStyle/>
                    <a:p>
                      <a:pPr algn="l" fontAlgn="ctr"/>
                      <a:r>
                        <a:rPr lang="tr-TR" sz="1000" b="0" i="0" u="none" strike="noStrike">
                          <a:effectLst/>
                          <a:latin typeface="Times New Roman"/>
                        </a:rPr>
                        <a:t>İlaç</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6700">
                <a:tc vMerge="1">
                  <a:txBody>
                    <a:bodyPr/>
                    <a:lstStyle/>
                    <a:p>
                      <a:endParaRPr lang="tr-TR"/>
                    </a:p>
                  </a:txBody>
                  <a:tcPr/>
                </a:tc>
                <a:tc>
                  <a:txBody>
                    <a:bodyPr/>
                    <a:lstStyle/>
                    <a:p>
                      <a:pPr algn="l" fontAlgn="ctr"/>
                      <a:r>
                        <a:rPr lang="tr-TR" sz="1000" b="0" i="0" u="none" strike="noStrike">
                          <a:effectLst/>
                          <a:latin typeface="Times New Roman"/>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57150">
                <a:tc>
                  <a:txBody>
                    <a:bodyPr/>
                    <a:lstStyle/>
                    <a:p>
                      <a:pPr algn="l" fontAlgn="ctr"/>
                      <a:endParaRPr lang="tr-TR" sz="1000" b="0"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000" b="0"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000" b="0"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000" b="0"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000" b="0"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000" b="0" i="0" u="none" strike="noStrike">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rowSpan="4">
                  <a:txBody>
                    <a:bodyPr/>
                    <a:lstStyle/>
                    <a:p>
                      <a:pPr algn="ctr" fontAlgn="ctr"/>
                      <a:r>
                        <a:rPr lang="tr-TR" sz="1000" b="0" i="0" u="none" strike="noStrike">
                          <a:effectLst/>
                          <a:latin typeface="Times New Roman"/>
                        </a:rPr>
                        <a:t>Giderler</a:t>
                      </a:r>
                      <a:br>
                        <a:rPr lang="tr-TR" sz="1000" b="0" i="0" u="none" strike="noStrike">
                          <a:effectLst/>
                          <a:latin typeface="Times New Roman"/>
                        </a:rPr>
                      </a:br>
                      <a:r>
                        <a:rPr lang="tr-TR" sz="1000" b="0" i="0" u="none" strike="noStrike">
                          <a:effectLst/>
                          <a:latin typeface="Times New Roman"/>
                        </a:rPr>
                        <a:t>(Kullanımlar)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Tıbbi Malzeme</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66700">
                <a:tc vMerge="1">
                  <a:txBody>
                    <a:bodyPr/>
                    <a:lstStyle/>
                    <a:p>
                      <a:endParaRPr lang="tr-TR"/>
                    </a:p>
                  </a:txBody>
                  <a:tcPr/>
                </a:tc>
                <a:tc>
                  <a:txBody>
                    <a:bodyPr/>
                    <a:lstStyle/>
                    <a:p>
                      <a:pPr algn="l" fontAlgn="ctr"/>
                      <a:r>
                        <a:rPr lang="tr-TR" sz="1000" b="0" i="0" u="none" strike="noStrike">
                          <a:effectLst/>
                          <a:latin typeface="Times New Roman"/>
                        </a:rPr>
                        <a:t>Laboratuar Malzemesi</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6700">
                <a:tc vMerge="1">
                  <a:txBody>
                    <a:bodyPr/>
                    <a:lstStyle/>
                    <a:p>
                      <a:endParaRPr lang="tr-TR"/>
                    </a:p>
                  </a:txBody>
                  <a:tcPr/>
                </a:tc>
                <a:tc>
                  <a:txBody>
                    <a:bodyPr/>
                    <a:lstStyle/>
                    <a:p>
                      <a:pPr algn="l" fontAlgn="ctr"/>
                      <a:r>
                        <a:rPr lang="tr-TR" sz="1000" b="0" i="0" u="none" strike="noStrike">
                          <a:effectLst/>
                          <a:latin typeface="Times New Roman"/>
                        </a:rPr>
                        <a:t>İlaç</a:t>
                      </a: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6700">
                <a:tc vMerge="1">
                  <a:txBody>
                    <a:bodyPr/>
                    <a:lstStyle/>
                    <a:p>
                      <a:endParaRPr lang="tr-TR"/>
                    </a:p>
                  </a:txBody>
                  <a:tcPr/>
                </a:tc>
                <a:tc>
                  <a:txBody>
                    <a:bodyPr/>
                    <a:lstStyle/>
                    <a:p>
                      <a:pPr algn="l" fontAlgn="ctr"/>
                      <a:r>
                        <a:rPr lang="tr-TR" sz="1000" b="0" i="0" u="none" strike="noStrike">
                          <a:effectLst/>
                          <a:latin typeface="Times New Roman"/>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1785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37047" y="1556792"/>
            <a:ext cx="8802364" cy="3046988"/>
          </a:xfrm>
          <a:prstGeom prst="rect">
            <a:avLst/>
          </a:prstGeom>
          <a:noFill/>
        </p:spPr>
        <p:txBody>
          <a:bodyPr wrap="square" lIns="91440" tIns="45720" rIns="91440" bIns="45720">
            <a:spAutoFit/>
          </a:bodyPr>
          <a:lstStyle/>
          <a:p>
            <a:pPr algn="ctr"/>
            <a:r>
              <a:rPr lang="tr-TR" sz="4800" b="1" dirty="0" smtClean="0">
                <a:ln w="10541" cmpd="sng">
                  <a:solidFill>
                    <a:schemeClr val="accent1">
                      <a:shade val="88000"/>
                      <a:satMod val="110000"/>
                    </a:schemeClr>
                  </a:solidFill>
                  <a:prstDash val="solid"/>
                </a:ln>
                <a:solidFill>
                  <a:srgbClr val="FF0000"/>
                </a:solidFill>
              </a:rPr>
              <a:t>YAPI İŞLERİ VE TEKNİK DAİRE</a:t>
            </a:r>
          </a:p>
          <a:p>
            <a:pPr algn="ctr"/>
            <a:r>
              <a:rPr lang="tr-TR" sz="4800" b="1" dirty="0" smtClean="0">
                <a:ln w="10541" cmpd="sng">
                  <a:solidFill>
                    <a:schemeClr val="accent1">
                      <a:shade val="88000"/>
                      <a:satMod val="110000"/>
                    </a:schemeClr>
                  </a:solidFill>
                  <a:prstDash val="solid"/>
                </a:ln>
                <a:solidFill>
                  <a:srgbClr val="FF0000"/>
                </a:solidFill>
              </a:rPr>
              <a:t>BAŞKANLIĞI</a:t>
            </a:r>
            <a:r>
              <a:rPr lang="tr-TR" sz="4800" b="1" dirty="0">
                <a:ln w="10541" cmpd="sng">
                  <a:solidFill>
                    <a:schemeClr val="accent1">
                      <a:shade val="88000"/>
                      <a:satMod val="110000"/>
                    </a:schemeClr>
                  </a:solidFill>
                  <a:prstDash val="solid"/>
                </a:ln>
                <a:solidFill>
                  <a:srgbClr val="FF0000"/>
                </a:solidFill>
              </a:rPr>
              <a:t> </a:t>
            </a:r>
            <a:r>
              <a:rPr lang="tr-TR" sz="4800" b="1" dirty="0" smtClean="0">
                <a:ln w="10541" cmpd="sng">
                  <a:solidFill>
                    <a:schemeClr val="accent1">
                      <a:shade val="88000"/>
                      <a:satMod val="110000"/>
                    </a:schemeClr>
                  </a:solidFill>
                  <a:prstDash val="solid"/>
                </a:ln>
                <a:solidFill>
                  <a:srgbClr val="FF0000"/>
                </a:solidFill>
              </a:rPr>
              <a:t>TARAFINDAN</a:t>
            </a:r>
          </a:p>
          <a:p>
            <a:pPr algn="ctr"/>
            <a:r>
              <a:rPr lang="tr-TR" sz="4800" b="1" cap="none" spc="0" dirty="0" smtClean="0">
                <a:ln w="10541" cmpd="sng">
                  <a:solidFill>
                    <a:schemeClr val="accent1">
                      <a:shade val="88000"/>
                      <a:satMod val="110000"/>
                    </a:schemeClr>
                  </a:solidFill>
                  <a:prstDash val="solid"/>
                </a:ln>
                <a:solidFill>
                  <a:srgbClr val="FF0000"/>
                </a:solidFill>
                <a:effectLst/>
              </a:rPr>
              <a:t>AYRICA DOLDURULACAK</a:t>
            </a:r>
          </a:p>
          <a:p>
            <a:pPr algn="ctr"/>
            <a:r>
              <a:rPr lang="tr-TR" sz="4800" b="1" dirty="0" smtClean="0">
                <a:ln w="10541" cmpd="sng">
                  <a:solidFill>
                    <a:schemeClr val="accent1">
                      <a:shade val="88000"/>
                      <a:satMod val="110000"/>
                    </a:schemeClr>
                  </a:solidFill>
                  <a:prstDash val="solid"/>
                </a:ln>
                <a:solidFill>
                  <a:srgbClr val="FF0000"/>
                </a:solidFill>
              </a:rPr>
              <a:t>FORMLAR</a:t>
            </a:r>
            <a:endParaRPr lang="tr-TR" sz="48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5691853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716585929"/>
              </p:ext>
            </p:extLst>
          </p:nvPr>
        </p:nvGraphicFramePr>
        <p:xfrm>
          <a:off x="1763688" y="692691"/>
          <a:ext cx="5544616" cy="6104103"/>
        </p:xfrm>
        <a:graphic>
          <a:graphicData uri="http://schemas.openxmlformats.org/drawingml/2006/table">
            <a:tbl>
              <a:tblPr/>
              <a:tblGrid>
                <a:gridCol w="960077"/>
                <a:gridCol w="624099"/>
                <a:gridCol w="1653031"/>
                <a:gridCol w="806787"/>
                <a:gridCol w="758380"/>
                <a:gridCol w="742242"/>
              </a:tblGrid>
              <a:tr h="54090">
                <a:tc gridSpan="6">
                  <a:txBody>
                    <a:bodyPr/>
                    <a:lstStyle/>
                    <a:p>
                      <a:pPr algn="ctr" fontAlgn="ctr"/>
                      <a:r>
                        <a:rPr lang="tr-TR" sz="800" b="1" i="0" u="none" strike="noStrike" dirty="0">
                          <a:effectLst/>
                          <a:latin typeface="Times New Roman"/>
                        </a:rPr>
                        <a:t>FİZİKİ DEĞERLER BİLGİLER FORMU (1)</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4090">
                <a:tc gridSpan="3">
                  <a:txBody>
                    <a:bodyPr/>
                    <a:lstStyle/>
                    <a:p>
                      <a:pPr algn="l" fontAlgn="ctr"/>
                      <a:r>
                        <a:rPr lang="tr-TR" sz="800" b="1"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800" b="1" i="0" u="none" strike="noStrike" dirty="0" smtClean="0">
                          <a:effectLst/>
                          <a:latin typeface="Times New Roman"/>
                        </a:rPr>
                        <a:t>2015</a:t>
                      </a:r>
                      <a:endParaRPr lang="tr-TR" sz="8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smtClean="0">
                          <a:effectLst/>
                          <a:latin typeface="Times New Roman"/>
                        </a:rPr>
                        <a:t>2016</a:t>
                      </a:r>
                      <a:endParaRPr lang="tr-TR" sz="8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smtClean="0">
                          <a:effectLst/>
                          <a:latin typeface="Times New Roman"/>
                        </a:rPr>
                        <a:t>2017</a:t>
                      </a:r>
                      <a:endParaRPr lang="tr-TR" sz="8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444">
                <a:tc rowSpan="5">
                  <a:txBody>
                    <a:bodyPr/>
                    <a:lstStyle/>
                    <a:p>
                      <a:pPr algn="ctr" fontAlgn="ctr"/>
                      <a:r>
                        <a:rPr lang="tr-TR" sz="700" b="0" i="0" u="none" strike="noStrike" dirty="0">
                          <a:effectLst/>
                          <a:latin typeface="Times New Roman"/>
                        </a:rPr>
                        <a:t>Akademik Birim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Fakülte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8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gridSpan="2">
                  <a:txBody>
                    <a:bodyPr/>
                    <a:lstStyle/>
                    <a:p>
                      <a:pPr algn="l" fontAlgn="ctr"/>
                      <a:r>
                        <a:rPr lang="tr-TR" sz="800" b="1" i="0" u="none" strike="noStrike" dirty="0">
                          <a:solidFill>
                            <a:srgbClr val="FF0000"/>
                          </a:solidFill>
                          <a:effectLst/>
                          <a:latin typeface="Times New Roman"/>
                        </a:rPr>
                        <a:t>Öğrenci İşleri Daire Başkanlığı</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hMerge="1">
                  <a:txBody>
                    <a:bodyPr/>
                    <a:lstStyle/>
                    <a:p>
                      <a:endParaRPr lang="tr-TR"/>
                    </a:p>
                  </a:txBody>
                  <a:tcPr/>
                </a:tc>
                <a:tc>
                  <a:txBody>
                    <a:bodyPr/>
                    <a:lstStyle/>
                    <a:p>
                      <a:pPr algn="l" fontAlgn="ctr"/>
                      <a:r>
                        <a:rPr lang="tr-TR" sz="700" b="1" i="0" u="none" strike="noStrike">
                          <a:solidFill>
                            <a:srgbClr val="FF0000"/>
                          </a:solidFill>
                          <a:effectLst/>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64848">
                <a:tc vMerge="1">
                  <a:txBody>
                    <a:bodyPr/>
                    <a:lstStyle/>
                    <a:p>
                      <a:endParaRPr lang="tr-TR"/>
                    </a:p>
                  </a:txBody>
                  <a:tcPr/>
                </a:tc>
                <a:tc>
                  <a:txBody>
                    <a:bodyPr/>
                    <a:lstStyle/>
                    <a:p>
                      <a:pPr algn="l" fontAlgn="ctr"/>
                      <a:r>
                        <a:rPr lang="tr-TR" sz="700" b="0" i="0" u="none" strike="noStrike" dirty="0">
                          <a:effectLst/>
                          <a:latin typeface="Times New Roman"/>
                        </a:rPr>
                        <a:t>Yüksekokul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64848">
                <a:tc vMerge="1">
                  <a:txBody>
                    <a:bodyPr/>
                    <a:lstStyle/>
                    <a:p>
                      <a:endParaRPr lang="tr-TR"/>
                    </a:p>
                  </a:txBody>
                  <a:tcPr/>
                </a:tc>
                <a:tc>
                  <a:txBody>
                    <a:bodyPr/>
                    <a:lstStyle/>
                    <a:p>
                      <a:pPr algn="l" fontAlgn="ctr"/>
                      <a:r>
                        <a:rPr lang="tr-TR" sz="700" b="0" i="0" u="none" strike="noStrike" dirty="0">
                          <a:effectLst/>
                          <a:latin typeface="Times New Roman"/>
                        </a:rPr>
                        <a:t>Meslek 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Enstitü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23636">
                <a:tc vMerge="1">
                  <a:txBody>
                    <a:bodyPr/>
                    <a:lstStyle/>
                    <a:p>
                      <a:endParaRPr lang="tr-TR"/>
                    </a:p>
                  </a:txBody>
                  <a:tcPr/>
                </a:tc>
                <a:tc>
                  <a:txBody>
                    <a:bodyPr/>
                    <a:lstStyle/>
                    <a:p>
                      <a:pPr algn="l" fontAlgn="ctr"/>
                      <a:r>
                        <a:rPr lang="tr-TR" sz="700" b="0" i="0" u="none" strike="noStrike" dirty="0">
                          <a:effectLst/>
                          <a:latin typeface="Times New Roman"/>
                        </a:rPr>
                        <a:t>Merkez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r>
              <a:tr h="247270">
                <a:tc rowSpan="18">
                  <a:txBody>
                    <a:bodyPr/>
                    <a:lstStyle/>
                    <a:p>
                      <a:pPr algn="ctr" fontAlgn="ctr"/>
                      <a:r>
                        <a:rPr lang="tr-TR" sz="700" b="0" i="0" u="none" strike="noStrike" dirty="0">
                          <a:effectLst/>
                          <a:latin typeface="Times New Roman"/>
                        </a:rPr>
                        <a:t>Fiziki Kapasite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effectLst/>
                          <a:latin typeface="Times New Roman"/>
                        </a:rPr>
                        <a:t>Hizmet Binası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gridSpan="3">
                  <a:txBody>
                    <a:bodyPr/>
                    <a:lstStyle/>
                    <a:p>
                      <a:pPr algn="l" fontAlgn="ctr"/>
                      <a:r>
                        <a:rPr lang="tr-TR" sz="700" b="1" i="0" u="none" strike="noStrike" dirty="0">
                          <a:solidFill>
                            <a:srgbClr val="FF0000"/>
                          </a:solidFill>
                          <a:effectLst/>
                          <a:latin typeface="Times New Roman"/>
                        </a:rPr>
                        <a:t>Yapı İşleri ve Teknik Daire Başkanlığı</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hMerge="1">
                  <a:txBody>
                    <a:bodyPr/>
                    <a:lstStyle/>
                    <a:p>
                      <a:endParaRPr lang="tr-TR"/>
                    </a:p>
                  </a:txBody>
                  <a:tcPr/>
                </a:tc>
                <a:tc hMerge="1">
                  <a:txBody>
                    <a:bodyPr/>
                    <a:lstStyle/>
                    <a:p>
                      <a:endParaRPr lang="tr-TR"/>
                    </a:p>
                  </a:txBody>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Merkez kampüsteki bina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İlçelerdeki bina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03444">
                <a:tc vMerge="1">
                  <a:txBody>
                    <a:bodyPr/>
                    <a:lstStyle/>
                    <a:p>
                      <a:endParaRPr lang="tr-TR"/>
                    </a:p>
                  </a:txBody>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Diğer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53330">
                <a:tc vMerge="1">
                  <a:txBody>
                    <a:bodyPr/>
                    <a:lstStyle/>
                    <a:p>
                      <a:endParaRPr lang="tr-TR"/>
                    </a:p>
                  </a:txBody>
                  <a:tcPr/>
                </a:tc>
                <a:tc>
                  <a:txBody>
                    <a:bodyPr/>
                    <a:lstStyle/>
                    <a:p>
                      <a:pPr algn="l" fontAlgn="ctr"/>
                      <a:r>
                        <a:rPr lang="tr-TR" sz="700" b="0" i="0" u="none" strike="noStrike" dirty="0">
                          <a:effectLst/>
                          <a:latin typeface="Times New Roman"/>
                        </a:rPr>
                        <a:t>Merkez Dışındaki Yerleşke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İl içindeki yerleşke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İlçelerdeki yerleşke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Diğer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64848">
                <a:tc vMerge="1">
                  <a:txBody>
                    <a:bodyPr/>
                    <a:lstStyle/>
                    <a:p>
                      <a:endParaRPr lang="tr-TR"/>
                    </a:p>
                  </a:txBody>
                  <a:tcPr/>
                </a:tc>
                <a:tc>
                  <a:txBody>
                    <a:bodyPr/>
                    <a:lstStyle/>
                    <a:p>
                      <a:pPr algn="l" fontAlgn="ctr"/>
                      <a:r>
                        <a:rPr lang="tr-TR" sz="700" b="0" i="0" u="none" strike="noStrike">
                          <a:effectLst/>
                          <a:latin typeface="Times New Roman"/>
                        </a:rPr>
                        <a:t>Derslik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47270">
                <a:tc vMerge="1">
                  <a:txBody>
                    <a:bodyPr/>
                    <a:lstStyle/>
                    <a:p>
                      <a:endParaRPr lang="tr-TR"/>
                    </a:p>
                  </a:txBody>
                  <a:tcPr/>
                </a:tc>
                <a:tc>
                  <a:txBody>
                    <a:bodyPr/>
                    <a:lstStyle/>
                    <a:p>
                      <a:pPr algn="l" fontAlgn="ctr"/>
                      <a:r>
                        <a:rPr lang="tr-TR" sz="700" b="0" i="0" u="none" strike="noStrike">
                          <a:effectLst/>
                          <a:latin typeface="Times New Roman"/>
                        </a:rPr>
                        <a:t>Derslik Alanı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06059">
                <a:tc vMerge="1">
                  <a:txBody>
                    <a:bodyPr/>
                    <a:lstStyle/>
                    <a:p>
                      <a:endParaRPr lang="tr-TR"/>
                    </a:p>
                  </a:txBody>
                  <a:tcPr/>
                </a:tc>
                <a:tc>
                  <a:txBody>
                    <a:bodyPr/>
                    <a:lstStyle/>
                    <a:p>
                      <a:pPr algn="l" fontAlgn="ctr"/>
                      <a:r>
                        <a:rPr lang="tr-TR" sz="700" b="0" i="0" u="none" strike="noStrike">
                          <a:effectLst/>
                          <a:latin typeface="Times New Roman"/>
                        </a:rPr>
                        <a:t>Öğrenci Yurdu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Yurt Sayısı (Blok/Bina)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06887">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Yurt Kapasitesi (Öğrenci barındırma kapasitesi)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618178">
                <a:tc vMerge="1">
                  <a:txBody>
                    <a:bodyPr/>
                    <a:lstStyle/>
                    <a:p>
                      <a:endParaRPr lang="tr-TR"/>
                    </a:p>
                  </a:txBody>
                  <a:tcPr/>
                </a:tc>
                <a:tc>
                  <a:txBody>
                    <a:bodyPr/>
                    <a:lstStyle/>
                    <a:p>
                      <a:pPr algn="l" fontAlgn="ctr"/>
                      <a:r>
                        <a:rPr lang="tr-TR" sz="700" b="0" i="0" u="none" strike="noStrike">
                          <a:effectLst/>
                          <a:latin typeface="Times New Roman"/>
                        </a:rPr>
                        <a:t>Toplam Kullanımdaki Açık-Kapalı Alan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535754">
                <a:tc vMerge="1">
                  <a:txBody>
                    <a:bodyPr/>
                    <a:lstStyle/>
                    <a:p>
                      <a:endParaRPr lang="tr-TR"/>
                    </a:p>
                  </a:txBody>
                  <a:tcPr/>
                </a:tc>
                <a:tc>
                  <a:txBody>
                    <a:bodyPr/>
                    <a:lstStyle/>
                    <a:p>
                      <a:pPr algn="l" fontAlgn="ctr"/>
                      <a:r>
                        <a:rPr lang="sv-SE" sz="700" b="0" i="0" u="none" strike="noStrike">
                          <a:effectLst/>
                          <a:latin typeface="Times New Roman"/>
                        </a:rPr>
                        <a:t>Toplam Kullanımdaki Kapalı Alan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94543">
                <a:tc vMerge="1">
                  <a:txBody>
                    <a:bodyPr/>
                    <a:lstStyle/>
                    <a:p>
                      <a:endParaRPr lang="tr-TR"/>
                    </a:p>
                  </a:txBody>
                  <a:tcPr/>
                </a:tc>
                <a:tc>
                  <a:txBody>
                    <a:bodyPr/>
                    <a:lstStyle/>
                    <a:p>
                      <a:pPr algn="l" fontAlgn="ctr"/>
                      <a:r>
                        <a:rPr lang="tr-TR" sz="700" b="0" i="0" u="none" strike="noStrike">
                          <a:effectLst/>
                          <a:latin typeface="Times New Roman"/>
                        </a:rPr>
                        <a:t>Kiralanan Hizmet Binası (eğitim-idari)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a:effectLst/>
                          <a:latin typeface="Times New Roman"/>
                        </a:rPr>
                        <a:t>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effectLst/>
                          <a:latin typeface="Times New Roman"/>
                        </a:rPr>
                        <a:t>Kullanım Alanı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r>
              <a:tr h="164848">
                <a:tc rowSpan="6">
                  <a:txBody>
                    <a:bodyPr/>
                    <a:lstStyle/>
                    <a:p>
                      <a:pPr algn="ctr" fontAlgn="ctr"/>
                      <a:r>
                        <a:rPr lang="tr-TR" sz="700" b="0" i="0" u="none" strike="noStrike" dirty="0">
                          <a:effectLst/>
                          <a:latin typeface="Times New Roman"/>
                        </a:rPr>
                        <a:t>Lojmanlar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Sahip Olunan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endParaRPr lang="tr-TR" sz="700" b="0"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64848">
                <a:tc vMerge="1">
                  <a:txBody>
                    <a:bodyPr/>
                    <a:lstStyle/>
                    <a:p>
                      <a:endParaRPr lang="tr-TR"/>
                    </a:p>
                  </a:txBody>
                  <a:tcPr/>
                </a:tc>
                <a:tc>
                  <a:txBody>
                    <a:bodyPr/>
                    <a:lstStyle/>
                    <a:p>
                      <a:pPr algn="l" fontAlgn="ctr"/>
                      <a:r>
                        <a:rPr lang="tr-TR" sz="700" b="0" i="0" u="none" strike="noStrike">
                          <a:effectLst/>
                          <a:latin typeface="Times New Roman"/>
                        </a:rPr>
                        <a:t>Tahsis Edilen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gridSpan="3">
                  <a:txBody>
                    <a:bodyPr/>
                    <a:lstStyle/>
                    <a:p>
                      <a:pPr algn="l" fontAlgn="ctr"/>
                      <a:r>
                        <a:rPr lang="tr-TR" sz="700" b="1" i="0" u="none" strike="noStrike" dirty="0">
                          <a:solidFill>
                            <a:srgbClr val="FF0000"/>
                          </a:solidFill>
                          <a:effectLst/>
                          <a:latin typeface="Times New Roman"/>
                        </a:rPr>
                        <a:t>İdari ve Mali İşler Daire Başkanlığı</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pattFill prst="pct5">
                      <a:fgClr>
                        <a:schemeClr val="tx1"/>
                      </a:fgClr>
                      <a:bgClr>
                        <a:schemeClr val="bg1"/>
                      </a:bgClr>
                    </a:pattFill>
                  </a:tcPr>
                </a:tc>
                <a:tc hMerge="1">
                  <a:txBody>
                    <a:bodyPr/>
                    <a:lstStyle/>
                    <a:p>
                      <a:endParaRPr lang="tr-TR"/>
                    </a:p>
                  </a:txBody>
                  <a:tcPr/>
                </a:tc>
                <a:tc hMerge="1">
                  <a:txBody>
                    <a:bodyPr/>
                    <a:lstStyle/>
                    <a:p>
                      <a:endParaRPr lang="tr-TR"/>
                    </a:p>
                  </a:txBody>
                  <a:tcPr/>
                </a:tc>
              </a:tr>
              <a:tr h="123636">
                <a:tc vMerge="1">
                  <a:txBody>
                    <a:bodyPr/>
                    <a:lstStyle/>
                    <a:p>
                      <a:endParaRPr lang="tr-TR"/>
                    </a:p>
                  </a:txBody>
                  <a:tcPr/>
                </a:tc>
                <a:tc>
                  <a:txBody>
                    <a:bodyPr/>
                    <a:lstStyle/>
                    <a:p>
                      <a:pPr algn="l" fontAlgn="ctr"/>
                      <a:r>
                        <a:rPr lang="tr-TR" sz="700" b="0" i="0" u="none" strike="noStrike">
                          <a:effectLst/>
                          <a:latin typeface="Times New Roman"/>
                        </a:rPr>
                        <a:t>Kiralanan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370907">
                <a:tc vMerge="1">
                  <a:txBody>
                    <a:bodyPr/>
                    <a:lstStyle/>
                    <a:p>
                      <a:endParaRPr lang="tr-TR"/>
                    </a:p>
                  </a:txBody>
                  <a:tcPr/>
                </a:tc>
                <a:tc>
                  <a:txBody>
                    <a:bodyPr/>
                    <a:lstStyle/>
                    <a:p>
                      <a:pPr algn="l" fontAlgn="ctr"/>
                      <a:r>
                        <a:rPr lang="tr-TR" sz="700" b="0" i="0" u="none" strike="noStrike" dirty="0">
                          <a:effectLst/>
                          <a:latin typeface="Times New Roman"/>
                        </a:rPr>
                        <a:t>Ortalama Aylık Kira Tutarı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dirty="0">
                          <a:effectLst/>
                          <a:latin typeface="Times New Roman"/>
                        </a:rPr>
                        <a:t> </a:t>
                      </a:r>
                    </a:p>
                  </a:txBody>
                  <a:tcPr marL="2707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İdare Bütçesinden Ödenen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
                      <a:fgClr>
                        <a:schemeClr val="tx1"/>
                      </a:fgClr>
                      <a:bgClr>
                        <a:schemeClr val="bg1"/>
                      </a:bgClr>
                    </a:pattFill>
                  </a:tcPr>
                </a:tc>
              </a:tr>
              <a:tr h="103444">
                <a:tc vMerge="1">
                  <a:txBody>
                    <a:bodyPr/>
                    <a:lstStyle/>
                    <a:p>
                      <a:endParaRPr lang="tr-TR"/>
                    </a:p>
                  </a:txBody>
                  <a:tcPr/>
                </a:tc>
                <a:tc>
                  <a:txBody>
                    <a:bodyPr/>
                    <a:lstStyle/>
                    <a:p>
                      <a:pPr algn="l" fontAlgn="ctr"/>
                      <a:r>
                        <a:rPr lang="tr-TR" sz="700" b="0" i="0" u="none" strike="noStrike">
                          <a:effectLst/>
                          <a:latin typeface="Times New Roman"/>
                        </a:rPr>
                        <a:t> </a:t>
                      </a:r>
                    </a:p>
                  </a:txBody>
                  <a:tcPr marL="2707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Kullanıcı Personel Tarafından Ödenen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c>
                  <a:txBody>
                    <a:bodyPr/>
                    <a:lstStyle/>
                    <a:p>
                      <a:pPr algn="l" fontAlgn="ctr"/>
                      <a:r>
                        <a:rPr lang="tr-TR" sz="7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
                      <a:fgClr>
                        <a:schemeClr val="tx1"/>
                      </a:fgClr>
                      <a:bgClr>
                        <a:schemeClr val="bg1"/>
                      </a:bgClr>
                    </a:pattFill>
                  </a:tcPr>
                </a:tc>
              </a:tr>
            </a:tbl>
          </a:graphicData>
        </a:graphic>
      </p:graphicFrame>
      <p:sp>
        <p:nvSpPr>
          <p:cNvPr id="5" name="3 Metin kutusu"/>
          <p:cNvSpPr txBox="1"/>
          <p:nvPr/>
        </p:nvSpPr>
        <p:spPr>
          <a:xfrm>
            <a:off x="0" y="30907"/>
            <a:ext cx="565212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27/1 </a:t>
            </a:r>
            <a:r>
              <a:rPr lang="tr-TR" sz="2000" b="1" u="sng" dirty="0" smtClean="0"/>
              <a:t>: Fiziksel Değerler</a:t>
            </a:r>
            <a:r>
              <a:rPr lang="tr-TR" sz="2000" b="1" u="sng" dirty="0" smtClean="0">
                <a:solidFill>
                  <a:schemeClr val="lt1"/>
                </a:solidFill>
              </a:rPr>
              <a:t> Bilgi Formu:</a:t>
            </a:r>
          </a:p>
        </p:txBody>
      </p:sp>
    </p:spTree>
    <p:extLst>
      <p:ext uri="{BB962C8B-B14F-4D97-AF65-F5344CB8AC3E}">
        <p14:creationId xmlns:p14="http://schemas.microsoft.com/office/powerpoint/2010/main" val="1828559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332656"/>
            <a:ext cx="8229600" cy="5616624"/>
          </a:xfrm>
        </p:spPr>
        <p:txBody>
          <a:bodyPr>
            <a:normAutofit fontScale="25000" lnSpcReduction="20000"/>
          </a:bodyPr>
          <a:lstStyle/>
          <a:p>
            <a:pPr>
              <a:buNone/>
            </a:pPr>
            <a:r>
              <a:rPr lang="tr-TR" sz="8000" b="1" dirty="0" smtClean="0">
                <a:solidFill>
                  <a:schemeClr val="tx2">
                    <a:lumMod val="50000"/>
                  </a:schemeClr>
                </a:solidFill>
              </a:rPr>
              <a:t>ÖRNEK</a:t>
            </a:r>
          </a:p>
          <a:p>
            <a:pPr>
              <a:buNone/>
            </a:pPr>
            <a:endParaRPr lang="tr-TR" dirty="0" smtClean="0"/>
          </a:p>
          <a:p>
            <a:pPr>
              <a:buNone/>
            </a:pPr>
            <a:r>
              <a:rPr lang="tr-TR" sz="6400" dirty="0" smtClean="0"/>
              <a:t>Yenişehir İbrahim Orhan MYO Hizmet Gerekçesi</a:t>
            </a:r>
          </a:p>
          <a:p>
            <a:endParaRPr lang="tr-TR" dirty="0" smtClean="0"/>
          </a:p>
          <a:p>
            <a:pPr>
              <a:lnSpc>
                <a:spcPct val="220000"/>
              </a:lnSpc>
            </a:pPr>
            <a:r>
              <a:rPr lang="tr-TR" sz="5600" dirty="0" smtClean="0"/>
              <a:t>Uludağ Üniversitesi Yenişehir İbrahim Orhan Meslek Yüksekokulu, 13 programda 810 öğrencisine Eğitim-Öğretim sağlayan bir kurumdur. Öğrencilerimizin Eğitim ve Öğretiminin sağlanmasında 16 Akademik, 11 İdari ve 18 Hizmet Personeli ile destek verilmektedir. Bunun yanında; yaklaşık 39 eğitici, üniversitemizin farklı birimlerinden ve özel sektörün deneyimli uzmanlarından destek alınmaktadır. </a:t>
            </a:r>
            <a:br>
              <a:rPr lang="tr-TR" sz="5600" dirty="0" smtClean="0"/>
            </a:br>
            <a:r>
              <a:rPr lang="tr-TR" sz="5600" dirty="0" smtClean="0"/>
              <a:t>    Yüksekokulumuz Uludağ Üniversitesi Misyon (</a:t>
            </a:r>
            <a:r>
              <a:rPr lang="tr-TR" sz="5600" dirty="0" err="1" smtClean="0"/>
              <a:t>özgörev</a:t>
            </a:r>
            <a:r>
              <a:rPr lang="tr-TR" sz="5600" dirty="0" smtClean="0"/>
              <a:t>) ve Vizyon (</a:t>
            </a:r>
            <a:r>
              <a:rPr lang="tr-TR" sz="5600" dirty="0" err="1" smtClean="0"/>
              <a:t>uzgörü</a:t>
            </a:r>
            <a:r>
              <a:rPr lang="tr-TR" sz="5600" dirty="0" smtClean="0"/>
              <a:t>) ilkelerinden ödün vermeden faaliyetlerini sürdürmektedir. Günümüze kadar yaklaşık mezun verdiği 2300 saha çalışanları bunun göstergesidir.</a:t>
            </a:r>
            <a:br>
              <a:rPr lang="tr-TR" sz="5600" dirty="0" smtClean="0"/>
            </a:br>
            <a:r>
              <a:rPr lang="tr-TR" sz="5600" dirty="0" smtClean="0"/>
              <a:t>    Türkiye Cumhuriyeti’nde Eğitim-Öğretim faaliyetlerini devlet destekli olduğu göz önüne alındığında, başta devletimize borcumuz olduğu bilinci ile eğitim gönüllüsü kurum ve kişilere şükran borçluyuz. Eğitim – Öğretim faaliyetlerinin sürekli yenilik ve gelişim içinde olduğu düşünüldüğünde, istek ve taleplerinde sürekli olması kaçınılmazdır. İnsana yatırımın eğitimle olması gereği sonucu olarak, eğitimde tasarrufun zorunlu koşullar dışında en az düzeyde olması düşüncesiyle, ülkemizin kalkınmasında ve dünya entegrasyonunda yerini alması için çalışmalarımıza özveri ve azimle devam edeceğiz.</a:t>
            </a:r>
            <a:endParaRPr lang="tr-TR" sz="56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62124" y="1412776"/>
            <a:ext cx="8802364" cy="3785652"/>
          </a:xfrm>
          <a:prstGeom prst="rect">
            <a:avLst/>
          </a:prstGeom>
          <a:noFill/>
        </p:spPr>
        <p:txBody>
          <a:bodyPr wrap="square" lIns="91440" tIns="45720" rIns="91440" bIns="45720">
            <a:spAutoFit/>
          </a:bodyPr>
          <a:lstStyle/>
          <a:p>
            <a:pPr algn="ctr"/>
            <a:r>
              <a:rPr lang="tr-TR" sz="4800" b="1" dirty="0" smtClean="0">
                <a:ln w="10541" cmpd="sng">
                  <a:solidFill>
                    <a:schemeClr val="accent1">
                      <a:shade val="88000"/>
                      <a:satMod val="110000"/>
                    </a:schemeClr>
                  </a:solidFill>
                  <a:prstDash val="solid"/>
                </a:ln>
                <a:solidFill>
                  <a:srgbClr val="FF0000"/>
                </a:solidFill>
              </a:rPr>
              <a:t>REKTÖRLÜK BİLİMSEL ARAŞTIRMA BİRİMİ </a:t>
            </a:r>
          </a:p>
          <a:p>
            <a:pPr algn="ctr"/>
            <a:r>
              <a:rPr lang="tr-TR" sz="4800" b="1" dirty="0" smtClean="0">
                <a:ln w="10541" cmpd="sng">
                  <a:solidFill>
                    <a:schemeClr val="accent1">
                      <a:shade val="88000"/>
                      <a:satMod val="110000"/>
                    </a:schemeClr>
                  </a:solidFill>
                  <a:prstDash val="solid"/>
                </a:ln>
                <a:solidFill>
                  <a:srgbClr val="FF0000"/>
                </a:solidFill>
              </a:rPr>
              <a:t>TARAFINDAN</a:t>
            </a:r>
          </a:p>
          <a:p>
            <a:pPr algn="ctr"/>
            <a:r>
              <a:rPr lang="tr-TR" sz="4800" b="1" cap="none" spc="0" dirty="0" smtClean="0">
                <a:ln w="10541" cmpd="sng">
                  <a:solidFill>
                    <a:schemeClr val="accent1">
                      <a:shade val="88000"/>
                      <a:satMod val="110000"/>
                    </a:schemeClr>
                  </a:solidFill>
                  <a:prstDash val="solid"/>
                </a:ln>
                <a:solidFill>
                  <a:srgbClr val="FF0000"/>
                </a:solidFill>
                <a:effectLst/>
              </a:rPr>
              <a:t>AYRICA DOLDURULACAK</a:t>
            </a:r>
          </a:p>
          <a:p>
            <a:pPr algn="ctr"/>
            <a:r>
              <a:rPr lang="tr-TR" sz="4800" b="1" dirty="0" smtClean="0">
                <a:ln w="10541" cmpd="sng">
                  <a:solidFill>
                    <a:schemeClr val="accent1">
                      <a:shade val="88000"/>
                      <a:satMod val="110000"/>
                    </a:schemeClr>
                  </a:solidFill>
                  <a:prstDash val="solid"/>
                </a:ln>
                <a:solidFill>
                  <a:srgbClr val="FF0000"/>
                </a:solidFill>
              </a:rPr>
              <a:t>FORMLAR</a:t>
            </a:r>
            <a:endParaRPr lang="tr-TR" sz="48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24536127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559808715"/>
              </p:ext>
            </p:extLst>
          </p:nvPr>
        </p:nvGraphicFramePr>
        <p:xfrm>
          <a:off x="755576" y="1124744"/>
          <a:ext cx="7683499" cy="3876675"/>
        </p:xfrm>
        <a:graphic>
          <a:graphicData uri="http://schemas.openxmlformats.org/drawingml/2006/table">
            <a:tbl>
              <a:tblPr/>
              <a:tblGrid>
                <a:gridCol w="2297424"/>
                <a:gridCol w="1347313"/>
                <a:gridCol w="1347313"/>
                <a:gridCol w="1347313"/>
                <a:gridCol w="1344136"/>
              </a:tblGrid>
              <a:tr h="285750">
                <a:tc gridSpan="5">
                  <a:txBody>
                    <a:bodyPr/>
                    <a:lstStyle/>
                    <a:p>
                      <a:pPr algn="ctr" fontAlgn="ctr"/>
                      <a:r>
                        <a:rPr lang="tr-TR" sz="1200" b="1" i="0" u="none" strike="noStrike" dirty="0">
                          <a:effectLst/>
                          <a:latin typeface="Times New Roman"/>
                        </a:rPr>
                        <a:t>AR-GE VE DİĞER PROJELER BİLGİ FORMU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1000">
                <a:tc rowSpan="2">
                  <a:txBody>
                    <a:bodyPr/>
                    <a:lstStyle/>
                    <a:p>
                      <a:pPr algn="ctr"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200" b="0" i="0" u="none" strike="noStrike">
                          <a:effectLst/>
                          <a:latin typeface="Times New Roman"/>
                        </a:rPr>
                        <a:t>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1200" b="0" i="0" u="none" strike="noStrike">
                          <a:effectLst/>
                          <a:latin typeface="Times New Roman"/>
                        </a:rPr>
                        <a:t>Diğer Projeler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381000">
                <a:tc vMerge="1">
                  <a:txBody>
                    <a:bodyPr/>
                    <a:lstStyle/>
                    <a:p>
                      <a:endParaRPr lang="tr-TR"/>
                    </a:p>
                  </a:txBody>
                  <a:tcPr/>
                </a:tc>
                <a:tc>
                  <a:txBody>
                    <a:bodyPr/>
                    <a:lstStyle/>
                    <a:p>
                      <a:pPr algn="ctr" fontAlgn="ctr"/>
                      <a:r>
                        <a:rPr lang="tr-TR" sz="1200" b="0" i="0" u="none" strike="noStrike">
                          <a:effectLst/>
                          <a:latin typeface="Times New Roman"/>
                        </a:rPr>
                        <a:t>Alınan Destek Tutarı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Times New Roman"/>
                        </a:rPr>
                        <a:t>Proje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Times New Roman"/>
                        </a:rPr>
                        <a:t>Alınan Destek Tutarı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Times New Roman"/>
                        </a:rPr>
                        <a:t>Proje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a:txBody>
                    <a:bodyPr/>
                    <a:lstStyle/>
                    <a:p>
                      <a:pPr algn="l" fontAlgn="ctr"/>
                      <a:r>
                        <a:rPr lang="tr-TR" sz="1200" b="0" i="0" u="none" strike="noStrike">
                          <a:effectLst/>
                          <a:latin typeface="Times New Roman"/>
                        </a:rPr>
                        <a:t>İdare Bütçesi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14325">
                <a:tc>
                  <a:txBody>
                    <a:bodyPr/>
                    <a:lstStyle/>
                    <a:p>
                      <a:pPr algn="l" fontAlgn="ctr"/>
                      <a:r>
                        <a:rPr lang="tr-TR" sz="1200" b="0" i="0" u="none" strike="noStrike">
                          <a:effectLst/>
                          <a:latin typeface="Times New Roman"/>
                        </a:rPr>
                        <a:t>TÜBİTAK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1" i="0" u="none" strike="noStrike">
                          <a:solidFill>
                            <a:srgbClr val="FF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14325">
                <a:tc>
                  <a:txBody>
                    <a:bodyPr/>
                    <a:lstStyle/>
                    <a:p>
                      <a:pPr algn="l" fontAlgn="ctr"/>
                      <a:r>
                        <a:rPr lang="tr-TR" sz="1200" b="0" i="0" u="none" strike="noStrike">
                          <a:effectLst/>
                          <a:latin typeface="Times New Roman"/>
                        </a:rPr>
                        <a:t>AB Çerçeve Programları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14325">
                <a:tc>
                  <a:txBody>
                    <a:bodyPr/>
                    <a:lstStyle/>
                    <a:p>
                      <a:pPr algn="l" fontAlgn="ctr"/>
                      <a:r>
                        <a:rPr lang="tr-TR" sz="1200" b="0" i="0" u="none" strike="noStrike">
                          <a:effectLst/>
                          <a:latin typeface="Times New Roman"/>
                        </a:rPr>
                        <a:t>SANTEZ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14325">
                <a:tc>
                  <a:txBody>
                    <a:bodyPr/>
                    <a:lstStyle/>
                    <a:p>
                      <a:pPr algn="l" fontAlgn="ctr"/>
                      <a:r>
                        <a:rPr lang="tr-TR" sz="1200" b="0" i="0" u="none" strike="noStrike">
                          <a:effectLst/>
                          <a:latin typeface="Times New Roman"/>
                        </a:rPr>
                        <a:t>SODES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14325">
                <a:tc>
                  <a:txBody>
                    <a:bodyPr/>
                    <a:lstStyle/>
                    <a:p>
                      <a:pPr algn="l" fontAlgn="ctr"/>
                      <a:r>
                        <a:rPr lang="tr-TR" sz="1200" b="0" i="0" u="none" strike="noStrike">
                          <a:effectLst/>
                          <a:latin typeface="Times New Roman"/>
                        </a:rPr>
                        <a:t>Ulusal Fon (AB)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14325">
                <a:tc>
                  <a:txBody>
                    <a:bodyPr/>
                    <a:lstStyle/>
                    <a:p>
                      <a:pPr algn="l" fontAlgn="ctr"/>
                      <a:r>
                        <a:rPr lang="tr-TR" sz="1200" b="0" i="0" u="none" strike="noStrike">
                          <a:effectLst/>
                          <a:latin typeface="Times New Roman"/>
                        </a:rPr>
                        <a:t>Kalkınma Ajansları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14325">
                <a:tc>
                  <a:txBody>
                    <a:bodyPr/>
                    <a:lstStyle/>
                    <a:p>
                      <a:pPr algn="l" fontAlgn="ctr"/>
                      <a:r>
                        <a:rPr lang="tr-TR" sz="1200" b="0" i="0" u="none" strike="noStrike">
                          <a:effectLst/>
                          <a:latin typeface="Times New Roman"/>
                        </a:rPr>
                        <a:t>Diğer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14325">
                <a:tc>
                  <a:txBody>
                    <a:bodyPr/>
                    <a:lstStyle/>
                    <a:p>
                      <a:pPr algn="ctr" fontAlgn="ctr"/>
                      <a:r>
                        <a:rPr lang="tr-TR" sz="1200" b="0" i="0" u="none" strike="noStrike">
                          <a:effectLst/>
                          <a:latin typeface="Times New Roman"/>
                        </a:rPr>
                        <a:t>Genel 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3 Metin kutusu"/>
          <p:cNvSpPr txBox="1"/>
          <p:nvPr/>
        </p:nvSpPr>
        <p:spPr>
          <a:xfrm>
            <a:off x="122014" y="238575"/>
            <a:ext cx="545809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27/8 : AR-GE ve Diğer Projeler Bilgi Formu</a:t>
            </a:r>
            <a:endParaRPr lang="tr-TR" sz="2000" b="1" u="sng" dirty="0" smtClean="0">
              <a:solidFill>
                <a:schemeClr val="lt1"/>
              </a:solidFill>
            </a:endParaRPr>
          </a:p>
        </p:txBody>
      </p:sp>
    </p:spTree>
    <p:extLst>
      <p:ext uri="{BB962C8B-B14F-4D97-AF65-F5344CB8AC3E}">
        <p14:creationId xmlns:p14="http://schemas.microsoft.com/office/powerpoint/2010/main" val="37777459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62124" y="1412776"/>
            <a:ext cx="8802364" cy="3785652"/>
          </a:xfrm>
          <a:prstGeom prst="rect">
            <a:avLst/>
          </a:prstGeom>
          <a:noFill/>
        </p:spPr>
        <p:txBody>
          <a:bodyPr wrap="square" lIns="91440" tIns="45720" rIns="91440" bIns="45720">
            <a:spAutoFit/>
          </a:bodyPr>
          <a:lstStyle/>
          <a:p>
            <a:pPr algn="ctr"/>
            <a:r>
              <a:rPr lang="tr-TR" sz="4800" b="1" dirty="0" smtClean="0">
                <a:ln w="10541" cmpd="sng">
                  <a:solidFill>
                    <a:schemeClr val="accent1">
                      <a:shade val="88000"/>
                      <a:satMod val="110000"/>
                    </a:schemeClr>
                  </a:solidFill>
                  <a:prstDash val="solid"/>
                </a:ln>
                <a:solidFill>
                  <a:srgbClr val="FF0000"/>
                </a:solidFill>
              </a:rPr>
              <a:t>REKTÖRLÜK ULUSLAR ARASI </a:t>
            </a:r>
          </a:p>
          <a:p>
            <a:pPr algn="ctr"/>
            <a:r>
              <a:rPr lang="tr-TR" sz="4800" b="1" dirty="0" smtClean="0">
                <a:ln w="10541" cmpd="sng">
                  <a:solidFill>
                    <a:schemeClr val="accent1">
                      <a:shade val="88000"/>
                      <a:satMod val="110000"/>
                    </a:schemeClr>
                  </a:solidFill>
                  <a:prstDash val="solid"/>
                </a:ln>
                <a:solidFill>
                  <a:srgbClr val="FF0000"/>
                </a:solidFill>
              </a:rPr>
              <a:t>İLİŞKİLER BÖLÜMÜ</a:t>
            </a:r>
          </a:p>
          <a:p>
            <a:pPr algn="ctr"/>
            <a:r>
              <a:rPr lang="tr-TR" sz="4800" b="1" dirty="0" smtClean="0">
                <a:ln w="10541" cmpd="sng">
                  <a:solidFill>
                    <a:schemeClr val="accent1">
                      <a:shade val="88000"/>
                      <a:satMod val="110000"/>
                    </a:schemeClr>
                  </a:solidFill>
                  <a:prstDash val="solid"/>
                </a:ln>
                <a:solidFill>
                  <a:srgbClr val="FF0000"/>
                </a:solidFill>
              </a:rPr>
              <a:t>TARAFINDAN</a:t>
            </a:r>
          </a:p>
          <a:p>
            <a:pPr algn="ctr"/>
            <a:r>
              <a:rPr lang="tr-TR" sz="4800" b="1" cap="none" spc="0" dirty="0" smtClean="0">
                <a:ln w="10541" cmpd="sng">
                  <a:solidFill>
                    <a:schemeClr val="accent1">
                      <a:shade val="88000"/>
                      <a:satMod val="110000"/>
                    </a:schemeClr>
                  </a:solidFill>
                  <a:prstDash val="solid"/>
                </a:ln>
                <a:solidFill>
                  <a:srgbClr val="FF0000"/>
                </a:solidFill>
                <a:effectLst/>
              </a:rPr>
              <a:t>AYRICA DOLDURULACAK</a:t>
            </a:r>
          </a:p>
          <a:p>
            <a:pPr algn="ctr"/>
            <a:r>
              <a:rPr lang="tr-TR" sz="4800" b="1" dirty="0" smtClean="0">
                <a:ln w="10541" cmpd="sng">
                  <a:solidFill>
                    <a:schemeClr val="accent1">
                      <a:shade val="88000"/>
                      <a:satMod val="110000"/>
                    </a:schemeClr>
                  </a:solidFill>
                  <a:prstDash val="solid"/>
                </a:ln>
                <a:solidFill>
                  <a:srgbClr val="FF0000"/>
                </a:solidFill>
              </a:rPr>
              <a:t>FORMLAR</a:t>
            </a:r>
            <a:endParaRPr lang="tr-TR" sz="48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37515655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327488844"/>
              </p:ext>
            </p:extLst>
          </p:nvPr>
        </p:nvGraphicFramePr>
        <p:xfrm>
          <a:off x="611560" y="980728"/>
          <a:ext cx="7493276" cy="4525963"/>
        </p:xfrm>
        <a:graphic>
          <a:graphicData uri="http://schemas.openxmlformats.org/drawingml/2006/table">
            <a:tbl>
              <a:tblPr/>
              <a:tblGrid>
                <a:gridCol w="1621352"/>
                <a:gridCol w="1618613"/>
                <a:gridCol w="1577532"/>
                <a:gridCol w="1336520"/>
                <a:gridCol w="1339259"/>
              </a:tblGrid>
              <a:tr h="405837">
                <a:tc gridSpan="5">
                  <a:txBody>
                    <a:bodyPr/>
                    <a:lstStyle/>
                    <a:p>
                      <a:pPr algn="l" fontAlgn="ctr"/>
                      <a:r>
                        <a:rPr lang="tr-TR" sz="900" b="1" i="0" u="none" strike="noStrike" dirty="0">
                          <a:solidFill>
                            <a:srgbClr val="FF0000"/>
                          </a:solidFill>
                          <a:effectLst/>
                          <a:latin typeface="Times New Roman"/>
                        </a:rPr>
                        <a:t>2015-2016 Eğitim Yılı</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547">
                <a:tc gridSpan="5">
                  <a:txBody>
                    <a:bodyPr/>
                    <a:lstStyle/>
                    <a:p>
                      <a:pPr algn="ctr" fontAlgn="ctr"/>
                      <a:r>
                        <a:rPr lang="tr-TR" sz="1100" b="1" i="0" u="none" strike="noStrike">
                          <a:effectLst/>
                          <a:latin typeface="Times New Roman"/>
                        </a:rPr>
                        <a:t>AKADEMİK ETKİLEŞİM BİLGİ FORMU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79336">
                <a:tc gridSpan="2">
                  <a:txBody>
                    <a:bodyPr/>
                    <a:lstStyle/>
                    <a:p>
                      <a:pPr algn="ctr" fontAlgn="ctr"/>
                      <a:r>
                        <a:rPr lang="tr-TR" sz="11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100" b="0" i="0" u="none" strike="noStrike">
                          <a:effectLst/>
                          <a:latin typeface="Times New Roman"/>
                        </a:rPr>
                        <a:t>Uluslararası Ortak Eğitim-Öğretim (2547/43)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effectLst/>
                          <a:latin typeface="Times New Roman"/>
                        </a:rPr>
                        <a:t>FARABİ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effectLst/>
                          <a:latin typeface="Times New Roman"/>
                        </a:rPr>
                        <a:t>ERASMUS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6400">
                <a:tc rowSpan="3">
                  <a:txBody>
                    <a:bodyPr/>
                    <a:lstStyle/>
                    <a:p>
                      <a:pPr algn="ctr" fontAlgn="ctr"/>
                      <a:r>
                        <a:rPr lang="tr-TR" sz="1100" b="0" i="0" u="none" strike="noStrike">
                          <a:effectLst/>
                          <a:latin typeface="Times New Roman"/>
                        </a:rPr>
                        <a:t>Öğrenci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effectLst/>
                          <a:latin typeface="Times New Roman"/>
                        </a:rPr>
                        <a:t>Gelen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100" b="1" i="0" u="none" strike="noStrike" dirty="0">
                          <a:solidFill>
                            <a:srgbClr val="FF0000"/>
                          </a:solidFill>
                          <a:effectLst/>
                          <a:latin typeface="Times New Roman"/>
                        </a:rPr>
                        <a:t>Teknik Bilimler MYO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0">
                      <a:fgClr>
                        <a:schemeClr val="tx1"/>
                      </a:fgClr>
                      <a:bgClr>
                        <a:schemeClr val="bg1"/>
                      </a:bgClr>
                    </a:pattFill>
                  </a:tcPr>
                </a:tc>
                <a:tc>
                  <a:txBody>
                    <a:bodyPr/>
                    <a:lstStyle/>
                    <a:p>
                      <a:pPr algn="ctr" fontAlgn="ctr"/>
                      <a:r>
                        <a:rPr lang="tr-TR" sz="1100" b="1" i="0" u="none" strike="noStrike" dirty="0">
                          <a:solidFill>
                            <a:srgbClr val="FF0000"/>
                          </a:solidFill>
                          <a:effectLst/>
                          <a:latin typeface="Times New Roman"/>
                        </a:rPr>
                        <a:t>Öğrenci İşleri </a:t>
                      </a:r>
                      <a:br>
                        <a:rPr lang="tr-TR" sz="1100" b="1" i="0" u="none" strike="noStrike" dirty="0">
                          <a:solidFill>
                            <a:srgbClr val="FF0000"/>
                          </a:solidFill>
                          <a:effectLst/>
                          <a:latin typeface="Times New Roman"/>
                        </a:rPr>
                      </a:br>
                      <a:r>
                        <a:rPr lang="tr-TR" sz="1100" b="1" i="0" u="none" strike="noStrike" dirty="0">
                          <a:solidFill>
                            <a:srgbClr val="FF0000"/>
                          </a:solidFill>
                          <a:effectLst/>
                          <a:latin typeface="Times New Roman"/>
                        </a:rPr>
                        <a:t>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tx1"/>
                      </a:fgClr>
                      <a:bgClr>
                        <a:schemeClr val="bg1"/>
                      </a:bgClr>
                    </a:pattFill>
                  </a:tcPr>
                </a:tc>
                <a:tc>
                  <a:txBody>
                    <a:bodyPr/>
                    <a:lstStyle/>
                    <a:p>
                      <a:pPr algn="l" fontAlgn="ctr"/>
                      <a:r>
                        <a:rPr lang="tr-TR" sz="1100" b="1" i="0" u="none" strike="noStrike">
                          <a:solidFill>
                            <a:srgbClr val="FF0000"/>
                          </a:solidFill>
                          <a:effectLst/>
                          <a:latin typeface="Times New Roman"/>
                        </a:rPr>
                        <a:t>Rektörlük</a:t>
                      </a:r>
                      <a:br>
                        <a:rPr lang="tr-TR" sz="1100" b="1" i="0" u="none" strike="noStrike">
                          <a:solidFill>
                            <a:srgbClr val="FF0000"/>
                          </a:solidFill>
                          <a:effectLst/>
                          <a:latin typeface="Times New Roman"/>
                        </a:rPr>
                      </a:br>
                      <a:r>
                        <a:rPr lang="tr-TR" sz="1100" b="1" i="0" u="none" strike="noStrike">
                          <a:solidFill>
                            <a:srgbClr val="FF0000"/>
                          </a:solidFill>
                          <a:effectLst/>
                          <a:latin typeface="Times New Roman"/>
                        </a:rPr>
                        <a:t>Uluslar arası İlişkiler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6400">
                <a:tc vMerge="1">
                  <a:txBody>
                    <a:bodyPr/>
                    <a:lstStyle/>
                    <a:p>
                      <a:endParaRPr lang="tr-TR"/>
                    </a:p>
                  </a:txBody>
                  <a:tcPr/>
                </a:tc>
                <a:tc>
                  <a:txBody>
                    <a:bodyPr/>
                    <a:lstStyle/>
                    <a:p>
                      <a:pPr algn="l" fontAlgn="ctr"/>
                      <a:r>
                        <a:rPr lang="tr-TR" sz="1100" b="0" i="0" u="none" strike="noStrike">
                          <a:effectLst/>
                          <a:latin typeface="Times New Roman"/>
                        </a:rPr>
                        <a:t>Gönderilen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100" b="1" i="0" u="none" strike="noStrike">
                          <a:solidFill>
                            <a:srgbClr val="FF0000"/>
                          </a:solidFill>
                          <a:effectLst/>
                          <a:latin typeface="Times New Roman"/>
                        </a:rPr>
                        <a:t>Tüm Eğitim Öğretim </a:t>
                      </a:r>
                      <a:br>
                        <a:rPr lang="tr-TR" sz="1100" b="1" i="0" u="none" strike="noStrike">
                          <a:solidFill>
                            <a:srgbClr val="FF0000"/>
                          </a:solidFill>
                          <a:effectLst/>
                          <a:latin typeface="Times New Roman"/>
                        </a:rPr>
                      </a:br>
                      <a:r>
                        <a:rPr lang="tr-TR" sz="1100" b="1" i="0" u="none" strike="noStrike">
                          <a:solidFill>
                            <a:srgbClr val="FF0000"/>
                          </a:solidFill>
                          <a:effectLst/>
                          <a:latin typeface="Times New Roman"/>
                        </a:rPr>
                        <a:t>Birimleri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chemeClr val="tx1"/>
                      </a:fgClr>
                      <a:bgClr>
                        <a:schemeClr val="bg1"/>
                      </a:bgClr>
                    </a:pattFill>
                  </a:tcPr>
                </a:tc>
                <a:tc>
                  <a:txBody>
                    <a:bodyPr/>
                    <a:lstStyle/>
                    <a:p>
                      <a:pPr algn="ctr" fontAlgn="ctr"/>
                      <a:r>
                        <a:rPr lang="tr-TR" sz="1100" b="1" i="0" u="none" strike="noStrike" dirty="0">
                          <a:solidFill>
                            <a:srgbClr val="FF0000"/>
                          </a:solidFill>
                          <a:effectLst/>
                          <a:latin typeface="Times New Roman"/>
                        </a:rPr>
                        <a:t>Öğrenci İşleri </a:t>
                      </a:r>
                      <a:br>
                        <a:rPr lang="tr-TR" sz="1100" b="1" i="0" u="none" strike="noStrike" dirty="0">
                          <a:solidFill>
                            <a:srgbClr val="FF0000"/>
                          </a:solidFill>
                          <a:effectLst/>
                          <a:latin typeface="Times New Roman"/>
                        </a:rPr>
                      </a:br>
                      <a:r>
                        <a:rPr lang="tr-TR" sz="1100" b="1" i="0" u="none" strike="noStrike" dirty="0">
                          <a:solidFill>
                            <a:srgbClr val="FF0000"/>
                          </a:solidFill>
                          <a:effectLst/>
                          <a:latin typeface="Times New Roman"/>
                        </a:rPr>
                        <a:t>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tx1"/>
                      </a:fgClr>
                      <a:bgClr>
                        <a:schemeClr val="bg1"/>
                      </a:bgClr>
                    </a:pattFill>
                  </a:tcPr>
                </a:tc>
                <a:tc>
                  <a:txBody>
                    <a:bodyPr/>
                    <a:lstStyle/>
                    <a:p>
                      <a:pPr algn="l" fontAlgn="ctr"/>
                      <a:r>
                        <a:rPr lang="tr-TR" sz="1100" b="1" i="0" u="none" strike="noStrike">
                          <a:solidFill>
                            <a:srgbClr val="FF0000"/>
                          </a:solidFill>
                          <a:effectLst/>
                          <a:latin typeface="Times New Roman"/>
                        </a:rPr>
                        <a:t>Rektörlük</a:t>
                      </a:r>
                      <a:br>
                        <a:rPr lang="tr-TR" sz="1100" b="1" i="0" u="none" strike="noStrike">
                          <a:solidFill>
                            <a:srgbClr val="FF0000"/>
                          </a:solidFill>
                          <a:effectLst/>
                          <a:latin typeface="Times New Roman"/>
                        </a:rPr>
                      </a:br>
                      <a:r>
                        <a:rPr lang="tr-TR" sz="1100" b="1" i="0" u="none" strike="noStrike">
                          <a:solidFill>
                            <a:srgbClr val="FF0000"/>
                          </a:solidFill>
                          <a:effectLst/>
                          <a:latin typeface="Times New Roman"/>
                        </a:rPr>
                        <a:t>Uluslar arası İlişkiler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045">
                <a:tc vMerge="1">
                  <a:txBody>
                    <a:bodyPr/>
                    <a:lstStyle/>
                    <a:p>
                      <a:endParaRPr lang="tr-TR"/>
                    </a:p>
                  </a:txBody>
                  <a:tcPr/>
                </a:tc>
                <a:tc>
                  <a:txBody>
                    <a:bodyPr/>
                    <a:lstStyle/>
                    <a:p>
                      <a:pPr algn="l" fontAlgn="ctr"/>
                      <a:r>
                        <a:rPr lang="tr-TR" sz="1100" b="0" i="0" u="none" strike="noStrike">
                          <a:effectLst/>
                          <a:latin typeface="Times New Roman"/>
                        </a:rPr>
                        <a:t>Değişim/Ortak Eğitim-Öğretim Yürütülen Program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FF0000"/>
                          </a:solidFill>
                          <a:effectLst/>
                          <a:latin typeface="Times New Roman"/>
                        </a:rPr>
                        <a:t>Tüm Eğitim Öğretim </a:t>
                      </a:r>
                      <a:br>
                        <a:rPr lang="tr-TR" sz="1100" b="1" i="0" u="none" strike="noStrike">
                          <a:solidFill>
                            <a:srgbClr val="FF0000"/>
                          </a:solidFill>
                          <a:effectLst/>
                          <a:latin typeface="Times New Roman"/>
                        </a:rPr>
                      </a:br>
                      <a:r>
                        <a:rPr lang="tr-TR" sz="1100" b="1" i="0" u="none" strike="noStrike">
                          <a:solidFill>
                            <a:srgbClr val="FF0000"/>
                          </a:solidFill>
                          <a:effectLst/>
                          <a:latin typeface="Times New Roman"/>
                        </a:rPr>
                        <a:t>Birimleri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tx1"/>
                      </a:fgClr>
                      <a:bgClr>
                        <a:schemeClr val="bg1"/>
                      </a:bgClr>
                    </a:pattFill>
                  </a:tcPr>
                </a:tc>
                <a:tc>
                  <a:txBody>
                    <a:bodyPr/>
                    <a:lstStyle/>
                    <a:p>
                      <a:pPr algn="ctr" fontAlgn="ctr"/>
                      <a:r>
                        <a:rPr lang="tr-TR" sz="1100" b="1" i="0" u="none" strike="noStrike" dirty="0">
                          <a:solidFill>
                            <a:srgbClr val="FF0000"/>
                          </a:solidFill>
                          <a:effectLst/>
                          <a:latin typeface="Times New Roman"/>
                        </a:rPr>
                        <a:t>Öğrenci İşleri </a:t>
                      </a:r>
                      <a:br>
                        <a:rPr lang="tr-TR" sz="1100" b="1" i="0" u="none" strike="noStrike" dirty="0">
                          <a:solidFill>
                            <a:srgbClr val="FF0000"/>
                          </a:solidFill>
                          <a:effectLst/>
                          <a:latin typeface="Times New Roman"/>
                        </a:rPr>
                      </a:br>
                      <a:r>
                        <a:rPr lang="tr-TR" sz="1100" b="1" i="0" u="none" strike="noStrike" dirty="0">
                          <a:solidFill>
                            <a:srgbClr val="FF0000"/>
                          </a:solidFill>
                          <a:effectLst/>
                          <a:latin typeface="Times New Roman"/>
                        </a:rPr>
                        <a:t>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tx1"/>
                      </a:fgClr>
                      <a:bgClr>
                        <a:schemeClr val="bg1"/>
                      </a:bgClr>
                    </a:pattFill>
                  </a:tcPr>
                </a:tc>
                <a:tc>
                  <a:txBody>
                    <a:bodyPr/>
                    <a:lstStyle/>
                    <a:p>
                      <a:pPr algn="l" fontAlgn="ctr"/>
                      <a:r>
                        <a:rPr lang="tr-TR" sz="1100" b="1" i="0" u="none" strike="noStrike">
                          <a:solidFill>
                            <a:srgbClr val="FF0000"/>
                          </a:solidFill>
                          <a:effectLst/>
                          <a:latin typeface="Times New Roman"/>
                        </a:rPr>
                        <a:t>Rektörlük</a:t>
                      </a:r>
                      <a:br>
                        <a:rPr lang="tr-TR" sz="1100" b="1" i="0" u="none" strike="noStrike">
                          <a:solidFill>
                            <a:srgbClr val="FF0000"/>
                          </a:solidFill>
                          <a:effectLst/>
                          <a:latin typeface="Times New Roman"/>
                        </a:rPr>
                      </a:br>
                      <a:r>
                        <a:rPr lang="tr-TR" sz="1100" b="1" i="0" u="none" strike="noStrike">
                          <a:solidFill>
                            <a:srgbClr val="FF0000"/>
                          </a:solidFill>
                          <a:effectLst/>
                          <a:latin typeface="Times New Roman"/>
                        </a:rPr>
                        <a:t>Uluslar arası İlişkiler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7578">
                <a:tc rowSpan="2">
                  <a:txBody>
                    <a:bodyPr/>
                    <a:lstStyle/>
                    <a:p>
                      <a:pPr algn="ctr" fontAlgn="ctr"/>
                      <a:r>
                        <a:rPr lang="tr-TR" sz="1100" b="0" i="0" u="none" strike="noStrike">
                          <a:effectLst/>
                          <a:latin typeface="Times New Roman"/>
                        </a:rPr>
                        <a:t>Öğretim Elemanı/</a:t>
                      </a:r>
                      <a:br>
                        <a:rPr lang="tr-TR" sz="1100" b="0" i="0" u="none" strike="noStrike">
                          <a:effectLst/>
                          <a:latin typeface="Times New Roman"/>
                        </a:rPr>
                      </a:br>
                      <a:r>
                        <a:rPr lang="tr-TR" sz="1100" b="0" i="0" u="none" strike="noStrike">
                          <a:effectLst/>
                          <a:latin typeface="Times New Roman"/>
                        </a:rPr>
                        <a:t>Öğretim Üyesi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effectLst/>
                          <a:latin typeface="Times New Roman"/>
                        </a:rPr>
                        <a:t>Gelen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100" b="1" i="0" u="none" strike="noStrike">
                          <a:solidFill>
                            <a:srgbClr val="FF0000"/>
                          </a:solidFill>
                          <a:effectLst/>
                          <a:latin typeface="Times New Roman"/>
                        </a:rPr>
                        <a:t>Teknik Bilimler MYO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pattFill prst="pct50">
                      <a:fgClr>
                        <a:schemeClr val="tx1"/>
                      </a:fgClr>
                      <a:bgClr>
                        <a:schemeClr val="bg1"/>
                      </a:bgClr>
                    </a:pattFill>
                  </a:tcPr>
                </a:tc>
                <a:tc>
                  <a:txBody>
                    <a:bodyPr/>
                    <a:lstStyle/>
                    <a:p>
                      <a:pPr algn="ctr" fontAlgn="ctr"/>
                      <a:r>
                        <a:rPr lang="tr-TR" sz="1100" b="1" i="0" u="none" strike="noStrike" dirty="0">
                          <a:solidFill>
                            <a:srgbClr val="FF0000"/>
                          </a:solidFill>
                          <a:effectLst/>
                          <a:latin typeface="Times New Roman"/>
                        </a:rPr>
                        <a:t>Öğrenci İşleri </a:t>
                      </a:r>
                      <a:br>
                        <a:rPr lang="tr-TR" sz="1100" b="1" i="0" u="none" strike="noStrike" dirty="0">
                          <a:solidFill>
                            <a:srgbClr val="FF0000"/>
                          </a:solidFill>
                          <a:effectLst/>
                          <a:latin typeface="Times New Roman"/>
                        </a:rPr>
                      </a:br>
                      <a:r>
                        <a:rPr lang="tr-TR" sz="1100" b="1" i="0" u="none" strike="noStrike" dirty="0">
                          <a:solidFill>
                            <a:srgbClr val="FF0000"/>
                          </a:solidFill>
                          <a:effectLst/>
                          <a:latin typeface="Times New Roman"/>
                        </a:rPr>
                        <a:t>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tx1"/>
                      </a:fgClr>
                      <a:bgClr>
                        <a:schemeClr val="bg1"/>
                      </a:bgClr>
                    </a:pattFill>
                  </a:tcPr>
                </a:tc>
                <a:tc>
                  <a:txBody>
                    <a:bodyPr/>
                    <a:lstStyle/>
                    <a:p>
                      <a:pPr algn="l" fontAlgn="ctr"/>
                      <a:r>
                        <a:rPr lang="tr-TR" sz="1100" b="1" i="0" u="none" strike="noStrike">
                          <a:solidFill>
                            <a:srgbClr val="FF0000"/>
                          </a:solidFill>
                          <a:effectLst/>
                          <a:latin typeface="Times New Roman"/>
                        </a:rPr>
                        <a:t>Rektörlük</a:t>
                      </a:r>
                      <a:br>
                        <a:rPr lang="tr-TR" sz="1100" b="1" i="0" u="none" strike="noStrike">
                          <a:solidFill>
                            <a:srgbClr val="FF0000"/>
                          </a:solidFill>
                          <a:effectLst/>
                          <a:latin typeface="Times New Roman"/>
                        </a:rPr>
                      </a:br>
                      <a:r>
                        <a:rPr lang="tr-TR" sz="1100" b="1" i="0" u="none" strike="noStrike">
                          <a:solidFill>
                            <a:srgbClr val="FF0000"/>
                          </a:solidFill>
                          <a:effectLst/>
                          <a:latin typeface="Times New Roman"/>
                        </a:rPr>
                        <a:t>Uluslar arası İlişkiler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820">
                <a:tc vMerge="1">
                  <a:txBody>
                    <a:bodyPr/>
                    <a:lstStyle/>
                    <a:p>
                      <a:endParaRPr lang="tr-TR"/>
                    </a:p>
                  </a:txBody>
                  <a:tcPr/>
                </a:tc>
                <a:tc>
                  <a:txBody>
                    <a:bodyPr/>
                    <a:lstStyle/>
                    <a:p>
                      <a:pPr algn="l" fontAlgn="ctr"/>
                      <a:r>
                        <a:rPr lang="tr-TR" sz="1100" b="0" i="0" u="none" strike="noStrike">
                          <a:effectLst/>
                          <a:latin typeface="Times New Roman"/>
                        </a:rPr>
                        <a:t>Gönderilen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FF0000"/>
                          </a:solidFill>
                          <a:effectLst/>
                          <a:latin typeface="Times New Roman"/>
                        </a:rPr>
                        <a:t>Tüm Eğitim Öğretim </a:t>
                      </a:r>
                      <a:br>
                        <a:rPr lang="tr-TR" sz="1100" b="1" i="0" u="none" strike="noStrike">
                          <a:solidFill>
                            <a:srgbClr val="FF0000"/>
                          </a:solidFill>
                          <a:effectLst/>
                          <a:latin typeface="Times New Roman"/>
                        </a:rPr>
                      </a:br>
                      <a:r>
                        <a:rPr lang="tr-TR" sz="1100" b="1" i="0" u="none" strike="noStrike">
                          <a:solidFill>
                            <a:srgbClr val="FF0000"/>
                          </a:solidFill>
                          <a:effectLst/>
                          <a:latin typeface="Times New Roman"/>
                        </a:rPr>
                        <a:t>Birimleri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pattFill prst="pct50">
                      <a:fgClr>
                        <a:schemeClr val="tx1"/>
                      </a:fgClr>
                      <a:bgClr>
                        <a:schemeClr val="bg1"/>
                      </a:bgClr>
                    </a:pattFill>
                  </a:tcPr>
                </a:tc>
                <a:tc>
                  <a:txBody>
                    <a:bodyPr/>
                    <a:lstStyle/>
                    <a:p>
                      <a:pPr algn="ctr" fontAlgn="ctr"/>
                      <a:r>
                        <a:rPr lang="tr-TR" sz="1100" b="1" i="0" u="none" strike="noStrike" dirty="0">
                          <a:solidFill>
                            <a:srgbClr val="FF0000"/>
                          </a:solidFill>
                          <a:effectLst/>
                          <a:latin typeface="Times New Roman"/>
                        </a:rPr>
                        <a:t>Öğrenci İşleri </a:t>
                      </a:r>
                      <a:br>
                        <a:rPr lang="tr-TR" sz="1100" b="1" i="0" u="none" strike="noStrike" dirty="0">
                          <a:solidFill>
                            <a:srgbClr val="FF0000"/>
                          </a:solidFill>
                          <a:effectLst/>
                          <a:latin typeface="Times New Roman"/>
                        </a:rPr>
                      </a:br>
                      <a:r>
                        <a:rPr lang="tr-TR" sz="1100" b="1" i="0" u="none" strike="noStrike" dirty="0">
                          <a:solidFill>
                            <a:srgbClr val="FF0000"/>
                          </a:solidFill>
                          <a:effectLst/>
                          <a:latin typeface="Times New Roman"/>
                        </a:rPr>
                        <a:t>Daire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tx1"/>
                      </a:fgClr>
                      <a:bgClr>
                        <a:schemeClr val="bg1"/>
                      </a:bgClr>
                    </a:pattFill>
                  </a:tcPr>
                </a:tc>
                <a:tc>
                  <a:txBody>
                    <a:bodyPr/>
                    <a:lstStyle/>
                    <a:p>
                      <a:pPr algn="l" fontAlgn="ctr"/>
                      <a:r>
                        <a:rPr lang="tr-TR" sz="1100" b="1" i="0" u="none" strike="noStrike" dirty="0">
                          <a:solidFill>
                            <a:srgbClr val="FF0000"/>
                          </a:solidFill>
                          <a:effectLst/>
                          <a:latin typeface="Times New Roman"/>
                        </a:rPr>
                        <a:t>Rektörlük</a:t>
                      </a:r>
                      <a:br>
                        <a:rPr lang="tr-TR" sz="1100" b="1" i="0" u="none" strike="noStrike" dirty="0">
                          <a:solidFill>
                            <a:srgbClr val="FF0000"/>
                          </a:solidFill>
                          <a:effectLst/>
                          <a:latin typeface="Times New Roman"/>
                        </a:rPr>
                      </a:br>
                      <a:r>
                        <a:rPr lang="tr-TR" sz="1100" b="1" i="0" u="none" strike="noStrike" dirty="0">
                          <a:solidFill>
                            <a:srgbClr val="FF0000"/>
                          </a:solidFill>
                          <a:effectLst/>
                          <a:latin typeface="Times New Roman"/>
                        </a:rPr>
                        <a:t>Uluslar arası İlişkiler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4 Metin kutusu"/>
          <p:cNvSpPr txBox="1"/>
          <p:nvPr/>
        </p:nvSpPr>
        <p:spPr>
          <a:xfrm>
            <a:off x="179512" y="188640"/>
            <a:ext cx="482453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solidFill>
                  <a:schemeClr val="lt1"/>
                </a:solidFill>
              </a:rPr>
              <a:t>FORM </a:t>
            </a:r>
            <a:r>
              <a:rPr lang="tr-TR" sz="2000" b="1" u="sng" dirty="0" smtClean="0"/>
              <a:t>27/6: Akademik Etkileşim Bilgi Formu </a:t>
            </a:r>
            <a:endParaRPr lang="tr-TR" sz="2000" b="1" u="sng" dirty="0" smtClean="0">
              <a:solidFill>
                <a:schemeClr val="lt1"/>
              </a:solidFill>
            </a:endParaRPr>
          </a:p>
        </p:txBody>
      </p:sp>
    </p:spTree>
    <p:extLst>
      <p:ext uri="{BB962C8B-B14F-4D97-AF65-F5344CB8AC3E}">
        <p14:creationId xmlns:p14="http://schemas.microsoft.com/office/powerpoint/2010/main" val="2135586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7248" y="1142984"/>
            <a:ext cx="8883908" cy="5500702"/>
          </a:xfrm>
          <a:prstGeom prst="rect">
            <a:avLst/>
          </a:prstGeom>
          <a:noFill/>
          <a:ln w="9525">
            <a:noFill/>
            <a:miter lim="800000"/>
            <a:headEnd/>
            <a:tailEnd/>
          </a:ln>
          <a:effectLst/>
        </p:spPr>
      </p:pic>
      <p:sp>
        <p:nvSpPr>
          <p:cNvPr id="5" name="4 Metin kutusu"/>
          <p:cNvSpPr txBox="1"/>
          <p:nvPr/>
        </p:nvSpPr>
        <p:spPr>
          <a:xfrm>
            <a:off x="35496" y="76562"/>
            <a:ext cx="785818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t>Form 10: Birimlerin Hizmet Maliyetinin Tespitine İlişkin Bilgi Formu </a:t>
            </a:r>
            <a:endParaRPr lang="tr-TR" sz="2000" b="1" u="sng" dirty="0"/>
          </a:p>
        </p:txBody>
      </p:sp>
      <p:sp>
        <p:nvSpPr>
          <p:cNvPr id="6" name="5 Metin kutusu"/>
          <p:cNvSpPr txBox="1"/>
          <p:nvPr/>
        </p:nvSpPr>
        <p:spPr>
          <a:xfrm>
            <a:off x="214282" y="500042"/>
            <a:ext cx="8929718" cy="369332"/>
          </a:xfrm>
          <a:prstGeom prst="rect">
            <a:avLst/>
          </a:prstGeom>
          <a:noFill/>
        </p:spPr>
        <p:txBody>
          <a:bodyPr wrap="square" rtlCol="0">
            <a:spAutoFit/>
          </a:bodyPr>
          <a:lstStyle/>
          <a:p>
            <a:r>
              <a:rPr lang="tr-TR" dirty="0" smtClean="0"/>
              <a:t>Bu bölümde her bir birim; ilgili alanları doldurup kaydedeceklerdir. </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1052736"/>
            <a:ext cx="8280920" cy="4619854"/>
          </a:xfrm>
          <a:prstGeom prst="rect">
            <a:avLst/>
          </a:prstGeom>
        </p:spPr>
        <p:txBody>
          <a:bodyPr wrap="square">
            <a:spAutoFit/>
          </a:bodyPr>
          <a:lstStyle/>
          <a:p>
            <a:pPr>
              <a:lnSpc>
                <a:spcPct val="150000"/>
              </a:lnSpc>
            </a:pPr>
            <a:r>
              <a:rPr lang="tr-TR" dirty="0" smtClean="0"/>
              <a:t>Kuruluş bütçelerinde yer alan her birimin hizmet maliyetinin tespitine yönelik olarak düzenlenen bu formda, kuruluşlar hizmetleriyle ilgili bilgilere yer vereceklerdir. Her birim için ayrı ayrı düzenlenecek olan bu form, hizmet maliyetinin tespiti bakımından büyük önem taşımaktadır</a:t>
            </a:r>
          </a:p>
          <a:p>
            <a:pPr>
              <a:lnSpc>
                <a:spcPct val="150000"/>
              </a:lnSpc>
            </a:pPr>
            <a:endParaRPr lang="tr-TR" dirty="0" smtClean="0"/>
          </a:p>
          <a:p>
            <a:pPr>
              <a:lnSpc>
                <a:spcPct val="150000"/>
              </a:lnSpc>
            </a:pPr>
            <a:r>
              <a:rPr lang="tr-TR" dirty="0" smtClean="0"/>
              <a:t>Bu itibarla bu form titizlikle doldurulacak ve hizmet maliyetinin tespiti ile ilgili olarak, kullanılan kömür (ton), odun (ton), </a:t>
            </a:r>
            <a:r>
              <a:rPr lang="tr-TR" dirty="0" err="1" smtClean="0"/>
              <a:t>fuel-oil</a:t>
            </a:r>
            <a:r>
              <a:rPr lang="tr-TR" dirty="0" smtClean="0"/>
              <a:t> (litre), doğalgaz (m3), elektrik (</a:t>
            </a:r>
            <a:r>
              <a:rPr lang="tr-TR" dirty="0" err="1" smtClean="0"/>
              <a:t>kwh</a:t>
            </a:r>
            <a:r>
              <a:rPr lang="tr-TR" dirty="0" smtClean="0"/>
              <a:t>), su (m3) gibi bilgiler ile kömür ve odun, </a:t>
            </a:r>
            <a:r>
              <a:rPr lang="tr-TR" dirty="0" err="1" smtClean="0"/>
              <a:t>fuel-oil</a:t>
            </a:r>
            <a:r>
              <a:rPr lang="tr-TR" dirty="0" smtClean="0"/>
              <a:t>, doğalgazla ısıtılan alan ile elektrik tüketilen alana (m2) yer verilecektir. </a:t>
            </a:r>
          </a:p>
          <a:p>
            <a:pPr>
              <a:lnSpc>
                <a:spcPct val="150000"/>
              </a:lnSpc>
            </a:pPr>
            <a:endParaRPr lang="tr-TR" dirty="0" smtClean="0"/>
          </a:p>
          <a:p>
            <a:pPr>
              <a:lnSpc>
                <a:spcPct val="150000"/>
              </a:lnSpc>
            </a:pPr>
            <a:r>
              <a:rPr lang="tr-TR" dirty="0" smtClean="0"/>
              <a:t>Ayrıca kullandığı akaryakıt türüne göre araç sayıları da bu forma girilecektir</a:t>
            </a:r>
            <a:endParaRPr lang="tr-TR" dirty="0"/>
          </a:p>
        </p:txBody>
      </p:sp>
      <p:sp>
        <p:nvSpPr>
          <p:cNvPr id="5" name="4 Metin kutusu"/>
          <p:cNvSpPr txBox="1"/>
          <p:nvPr/>
        </p:nvSpPr>
        <p:spPr>
          <a:xfrm>
            <a:off x="170204" y="220578"/>
            <a:ext cx="785818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000" b="1" u="sng" dirty="0" smtClean="0"/>
              <a:t>Form 10: Birimlerin Hizmet Maliyetinin Tespitine İlişkin Bilgi Formu </a:t>
            </a:r>
            <a:endParaRPr lang="tr-TR" sz="2000" b="1"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1689</TotalTime>
  <Words>6170</Words>
  <Application>Microsoft Office PowerPoint</Application>
  <PresentationFormat>Ekran Gösterisi (4:3)</PresentationFormat>
  <Paragraphs>6472</Paragraphs>
  <Slides>73</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73</vt:i4>
      </vt:variant>
    </vt:vector>
  </HeadingPairs>
  <TitlesOfParts>
    <vt:vector size="76" baseType="lpstr">
      <vt:lpstr>Ofis Teması</vt:lpstr>
      <vt:lpstr>Microsoft Excel Worksheet</vt:lpstr>
      <vt:lpstr>Microsoft Excel 97-2003 Worksheet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qwert</dc:creator>
  <cp:lastModifiedBy>Mert</cp:lastModifiedBy>
  <cp:revision>123</cp:revision>
  <dcterms:created xsi:type="dcterms:W3CDTF">2014-08-07T08:40:12Z</dcterms:created>
  <dcterms:modified xsi:type="dcterms:W3CDTF">2016-06-14T10:13:54Z</dcterms:modified>
</cp:coreProperties>
</file>