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74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16" autoAdjust="0"/>
  </p:normalViewPr>
  <p:slideViewPr>
    <p:cSldViewPr>
      <p:cViewPr varScale="1">
        <p:scale>
          <a:sx n="76" d="100"/>
          <a:sy n="76" d="100"/>
        </p:scale>
        <p:origin x="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F0BB-5F2C-4697-9362-8FB398049CB6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7F3C5-04C5-4D2D-A97E-776FEDB0E4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7F031B-FF56-49E6-9314-7B127D501CCC}" type="datetimeFigureOut">
              <a:rPr lang="tr-TR" smtClean="0"/>
              <a:t>14.11.2014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B2A15B-5A0F-48F3-BF20-37B9B1E81B0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30732" y="3360565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>İÇ KONTROL RİSK KURULU</a:t>
            </a:r>
            <a:endParaRPr lang="tr-TR" sz="2800" dirty="0"/>
          </a:p>
        </p:txBody>
      </p:sp>
      <p:pic>
        <p:nvPicPr>
          <p:cNvPr id="1027" name="Picture 3" descr="C:\Users\Kenan\Desktop\uü logo mav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78" y="116632"/>
            <a:ext cx="2041465" cy="203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67544" y="1131890"/>
            <a:ext cx="3672408" cy="445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b="1" dirty="0" smtClean="0"/>
              <a:t>İç Kontrol Sistemi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Risk Yönetimi  Toplantımıza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 Hoş geldiniz.</a:t>
            </a:r>
            <a:endParaRPr lang="tr-TR" b="1" dirty="0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4539162" y="5589240"/>
            <a:ext cx="3696495" cy="432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800" dirty="0" smtClean="0"/>
              <a:t>Uludağ Üniversitesi</a:t>
            </a:r>
            <a:endParaRPr lang="tr-TR" sz="2800" dirty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443457" y="5957664"/>
            <a:ext cx="3696495" cy="432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2000" dirty="0" smtClean="0"/>
              <a:t>KASIM 2014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504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2" y="908720"/>
            <a:ext cx="7024742" cy="576064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Riskler nasıl tespit </a:t>
            </a:r>
            <a:r>
              <a:rPr lang="tr-TR" dirty="0" smtClean="0"/>
              <a:t>edilir?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75252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tr-TR" sz="2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</a:t>
            </a:r>
            <a:r>
              <a:rPr lang="tr-TR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İdareler idare(stratejik), birim (program/proje) ve alt birim (faaliyet /</a:t>
            </a:r>
            <a:r>
              <a:rPr lang="tr-TR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operasyonel</a:t>
            </a:r>
            <a:r>
              <a:rPr lang="tr-TR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 düzeyinde risklerini tespit ederler. </a:t>
            </a:r>
          </a:p>
          <a:p>
            <a:pPr marL="68580" indent="0">
              <a:buNone/>
            </a:pPr>
            <a:r>
              <a:rPr lang="tr-TR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*İdare risklerini tespit ederken hiyerarşik olarak yukarıdan aşağıya ya da aşağıdan yukarıya doğru bir yöntem belirleyebilir. </a:t>
            </a:r>
          </a:p>
          <a:p>
            <a:pPr marL="68580" indent="0">
              <a:buNone/>
            </a:pPr>
            <a:r>
              <a:rPr lang="tr-TR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*Tespit edilen riskler hedefler ile ilişkilendirilmelidir. Ancak, bazı risklerin doğrudan değil dolaylı olarak hedefleri etkileyebileceğinin göz önünde bulundurulması gerekir.  </a:t>
            </a:r>
          </a:p>
          <a:p>
            <a:pPr marL="68580" indent="0">
              <a:buNone/>
            </a:pPr>
            <a:r>
              <a:rPr lang="tr-TR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*Bir işin riskini en iyi o işi yapan kişinin değerlendireceğini göz önünde bulundurulur.</a:t>
            </a:r>
          </a:p>
          <a:p>
            <a:pPr marL="68580" indent="0">
              <a:buNone/>
            </a:pPr>
            <a:r>
              <a:rPr lang="tr-TR" sz="2300" b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*Tespit edilen riskler  Risk Kayıt Formuna kaydedilir.</a:t>
            </a:r>
          </a:p>
          <a:p>
            <a:pPr marL="68580" indent="0">
              <a:buNone/>
            </a:pPr>
            <a:endParaRPr lang="tr-TR" sz="23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38433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5616" y="1027664"/>
            <a:ext cx="6705191" cy="60113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Risklerin Değerlendirilmesi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0" y="1772816"/>
            <a:ext cx="6777317" cy="4013033"/>
          </a:xfrm>
        </p:spPr>
        <p:txBody>
          <a:bodyPr>
            <a:normAutofit fontScale="47500" lnSpcReduction="20000"/>
          </a:bodyPr>
          <a:lstStyle/>
          <a:p>
            <a:pPr marL="68580" indent="0">
              <a:lnSpc>
                <a:spcPct val="110000"/>
              </a:lnSpc>
              <a:buNone/>
            </a:pP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</a:t>
            </a:r>
            <a:r>
              <a:rPr lang="tr-TR" sz="39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Risklerin </a:t>
            </a: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tespit edildikten sonra ölçülmesi, </a:t>
            </a:r>
            <a:r>
              <a:rPr lang="tr-TR" sz="39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önceliklendirilmesi</a:t>
            </a: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ve kaydedilmesi aşamalarını kapsar.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Ölçme, her riskin olma olasılığı ve etkisinin hesaplanmasıdır. 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</a:t>
            </a:r>
            <a:r>
              <a:rPr lang="tr-TR" sz="39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Önceliklendirme</a:t>
            </a: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risklerin ölçme sonucunda aldıkları puanlar doğrultusunda önem derecesine göre sıralanmasıdır.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* Risklerin kaydedilmesi ise tespit edilen her bir riskin </a:t>
            </a:r>
            <a:r>
              <a:rPr lang="tr-TR" sz="39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yetkili </a:t>
            </a: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kişiler tarafından onaylanması ve idare </a:t>
            </a:r>
            <a:r>
              <a:rPr lang="tr-TR" sz="39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Tarafından </a:t>
            </a: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belirlenmiş formlar aracılığıyla kayıt altına alınmasıdır.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tr-TR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*Tüm riskleri birlikte görebilmek için risk haritalarından yararlanılır. </a:t>
            </a:r>
          </a:p>
          <a:p>
            <a:pPr marL="68580" indent="0">
              <a:lnSpc>
                <a:spcPct val="110000"/>
              </a:lnSpc>
              <a:buNone/>
            </a:pPr>
            <a:endParaRPr lang="tr-TR" sz="39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74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mrah\Desktop\risk harita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7" y="764704"/>
            <a:ext cx="328789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rah\Desktop\matris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76" y="594177"/>
            <a:ext cx="4132335" cy="27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mrah\Desktop\risk iştah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2901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enan\Desktop\uü logo mavi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14969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901904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Riskin Tespiti Sürecinde Risk Kurulu Tarafından Belirlenen Sorular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556792"/>
            <a:ext cx="7560840" cy="4896544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1-Rutin faaliyetlerin kesintiye uğrama boyutu var mı?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2-Biriminizin imajı etkilenir mi?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3-Biriminizin bu riski çözememe durumu var mı?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4-Biriminizde hasar yaratır mı?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5-Bu tür bir riskin şiddeti yüksek olursa biriminizin dayanamama durumu var mı? </a:t>
            </a:r>
          </a:p>
          <a:p>
            <a:pPr marL="68580" indent="0">
              <a:lnSpc>
                <a:spcPct val="80000"/>
              </a:lnSpc>
              <a:buNone/>
            </a:pPr>
            <a:endParaRPr lang="tr-TR" sz="16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Bu sorulara vereceğiniz cevaplar  -kesinlikle evet-  ise, olumsuz sonuç beklemekte iseniz 10 puan.</a:t>
            </a:r>
          </a:p>
          <a:p>
            <a:pPr marL="68580" indent="0">
              <a:lnSpc>
                <a:spcPct val="80000"/>
              </a:lnSpc>
              <a:buNone/>
            </a:pPr>
            <a:endParaRPr lang="tr-TR" sz="16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Cevaplarınız  -kesinlikle hayır-  ise , olumlu sonuç beklemekte iseniz 0 puan. 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kısmen ise 5 puan şeklinde puanlarınız 1-9 arası verebilirsiniz.</a:t>
            </a:r>
          </a:p>
          <a:p>
            <a:pPr marL="68580" indent="0">
              <a:lnSpc>
                <a:spcPct val="80000"/>
              </a:lnSpc>
              <a:buNone/>
            </a:pPr>
            <a:endParaRPr lang="tr-TR" sz="1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iskin </a:t>
            </a:r>
            <a:r>
              <a:rPr lang="tr-TR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erçekleşme </a:t>
            </a:r>
            <a:r>
              <a:rPr lang="tr-TR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lasılığı 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tr-TR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öz konusu risk faktörünün bir yıl içinde gerçekleşme olasılığı ne kadardır?  </a:t>
            </a:r>
            <a:r>
              <a:rPr lang="tr-TR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ayısal verilere sahip iseniz , yıllık evrak sayısını 100 olarak ( ya da 10) olarak aldığınızda hata sayısı kaç ise, yüzdesini bulabilirsiniz. Örneğin 8 evrak üzerinden yıllık işlem varsa, 2 evrak üzerinden hata riski varsa, hata %20 </a:t>
            </a:r>
            <a:r>
              <a:rPr lang="tr-TR" sz="16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dir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yada onda 2 </a:t>
            </a:r>
            <a:r>
              <a:rPr lang="tr-TR" sz="16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dir</a:t>
            </a:r>
            <a:r>
              <a:rPr lang="tr-TR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gibi</a:t>
            </a:r>
          </a:p>
          <a:p>
            <a:pPr marL="68580" indent="0">
              <a:lnSpc>
                <a:spcPct val="80000"/>
              </a:lnSpc>
              <a:buNone/>
            </a:pPr>
            <a:endParaRPr lang="tr-TR" sz="16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indent="0">
              <a:lnSpc>
                <a:spcPct val="80000"/>
              </a:lnSpc>
              <a:buNone/>
            </a:pPr>
            <a:endParaRPr lang="tr-TR" sz="16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indent="0" algn="just">
              <a:lnSpc>
                <a:spcPct val="80000"/>
              </a:lnSpc>
              <a:buNone/>
            </a:pPr>
            <a:r>
              <a:rPr lang="tr-TR" sz="12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DİPNOT KAYNAK:PROF.DR. MELEK TÜZ, KRİZ </a:t>
            </a:r>
            <a:r>
              <a:rPr lang="tr-TR" sz="12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YÖNETİMİ, NOBEL YAYINLARI 5.BASKI.2014,ANKARA,S.88</a:t>
            </a:r>
            <a:endParaRPr lang="tr-TR" sz="1200" b="1" u="sng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22503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Riske Cevap Verme Yöntemleri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61662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Kenan\Desktop\uü logo mav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39657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548680"/>
            <a:ext cx="7776864" cy="5688632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tr-TR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Kabul Etmek: </a:t>
            </a: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İdarelerin üstlenmeyi daha uygun gördükleri bir cevap yöntemidir. 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Kontrol Etmek: </a:t>
            </a: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Risklerin kabul edilebilir bir seviyede tutulması için kontrol faaliyetleri aracılığıyla riske cevap verme yöntemidir.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Kontrol yöntemleri vasıtasıyla uygulanır.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*Yönlendirici Kontroller 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Önleyici Kontroller 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Tespit Edici Kontroller 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Düzeltici Kontroller 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Devretmek: </a:t>
            </a: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İdarenin doğrudan asli görev alanına girmeyen veya fayda-maliyet açısından idare tarafından yapılması uygun görülmeyen ve bu anlamda riskleri yüksek olduğu değerlendirilen faaliyetlerin, uzmanlığı/donanımı/kaynağı olan başka bir idare/kişi/kuruluşa devredilmesi şeklinde riske cevap verilmesidir.  Ancak, risk devredilse bile, sorumluluğun devredilemeyeceği unutulmamalıdır.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Kaçınmak: </a:t>
            </a: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 yönetilemeyecek kadar büyükse ve/veya faaliyet hayati öneme sahip değilse, faaliyete son vermek mümkündür.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Riske verilecek cevabın faydasının, maliyetinden yüksek olmasına dikkat edilmelidir.</a:t>
            </a:r>
          </a:p>
          <a:p>
            <a:pPr marL="68580" indent="0">
              <a:buNone/>
            </a:pPr>
            <a:r>
              <a:rPr lang="tr-TR" sz="4000" dirty="0"/>
              <a:t> </a:t>
            </a:r>
          </a:p>
          <a:p>
            <a:endParaRPr lang="tr-TR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27638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Riskler Ne zaman Gözden </a:t>
            </a:r>
            <a:r>
              <a:rPr lang="tr-TR" b="1" dirty="0" smtClean="0"/>
              <a:t>Geçirilmeli?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tr-TR" b="1" dirty="0"/>
              <a:t> </a:t>
            </a:r>
            <a:endParaRPr lang="tr-TR" dirty="0"/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*Riskler zaman içerisinde çeşitli koşulların değişmesi veya alınan önlemler sonucu etki ve olasılık yönünden değişiklik gösterebilir. 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*Gözden geçirmeler yılda en az bir kez olmak üzere, risklerin önem derecesine göre idare tarafından belirlenen sıklıkta gözden geçirilir.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tr-TR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38124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" indent="0"/>
            <a:r>
              <a:rPr lang="tr-TR" b="1" dirty="0"/>
              <a:t>Risklerin </a:t>
            </a:r>
            <a:r>
              <a:rPr lang="tr-TR" b="1" dirty="0" smtClean="0"/>
              <a:t>Raporlanması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r>
              <a:rPr lang="tr-TR" dirty="0"/>
              <a:t> 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*Raporlamanın kimler tarafından, kimlere, </a:t>
            </a:r>
            <a:r>
              <a:rPr lang="tr-TR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hangi </a:t>
            </a: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sıklıkta ve hangi formatlarda yapılacağı İdare tarafından belirlenir.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tr-TR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36291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024744" cy="2016224"/>
          </a:xfrm>
        </p:spPr>
        <p:txBody>
          <a:bodyPr>
            <a:normAutofit/>
          </a:bodyPr>
          <a:lstStyle/>
          <a:p>
            <a:r>
              <a:rPr lang="tr-TR" sz="1800" b="1" dirty="0" smtClean="0"/>
              <a:t>*İdarelerin </a:t>
            </a:r>
            <a:r>
              <a:rPr lang="tr-TR" sz="1800" b="1" dirty="0"/>
              <a:t>vizyon ve misyonları doğrultusunda belirledikleri </a:t>
            </a:r>
            <a:r>
              <a:rPr lang="tr-TR" sz="1800" b="1" dirty="0" smtClean="0"/>
              <a:t>  amaçlara </a:t>
            </a:r>
            <a:r>
              <a:rPr lang="tr-TR" sz="1800" b="1" dirty="0"/>
              <a:t>ulaşmalarına yardımcı olan bir araçtır.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b="1" dirty="0"/>
              <a:t>  </a:t>
            </a:r>
            <a:r>
              <a:rPr lang="tr-TR" sz="1800" b="1" dirty="0" smtClean="0"/>
              <a:t/>
            </a:r>
            <a:br>
              <a:rPr lang="tr-TR" sz="1800" b="1" dirty="0" smtClean="0"/>
            </a:br>
            <a:r>
              <a:rPr lang="tr-TR" sz="1800" b="1" dirty="0" smtClean="0"/>
              <a:t>*Amaç </a:t>
            </a:r>
            <a:r>
              <a:rPr lang="tr-TR" sz="1800" b="1" dirty="0"/>
              <a:t>ve hedeflerin gerçekleşmesini olumsuz etkileyebileceği değerlendirilen olay veya durumlar risk olarak tanımlanır. 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b="1" dirty="0"/>
              <a:t> </a:t>
            </a:r>
            <a:endParaRPr lang="tr-TR" sz="1800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92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075648" y="1124744"/>
            <a:ext cx="7024744" cy="835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b="1" dirty="0" smtClean="0"/>
              <a:t>Risk nedir ?</a:t>
            </a:r>
            <a:endParaRPr lang="tr-TR" sz="2800" dirty="0"/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Giriş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2932" y="692696"/>
            <a:ext cx="7088022" cy="795040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İÇ KONTROL SİSTEMİNDE RİSK </a:t>
            </a:r>
            <a:r>
              <a:rPr lang="tr-TR" sz="3100" b="1" dirty="0"/>
              <a:t>DEĞERLENDİRME</a:t>
            </a:r>
            <a:r>
              <a:rPr lang="tr-TR" sz="2800" b="1" dirty="0"/>
              <a:t> STANDARTLARI</a:t>
            </a:r>
            <a:endParaRPr lang="tr-TR" sz="2800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2" y="1484784"/>
            <a:ext cx="687013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" y="3861048"/>
            <a:ext cx="7159912" cy="2238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6716" y="692696"/>
            <a:ext cx="7272926" cy="601136"/>
          </a:xfrm>
        </p:spPr>
        <p:txBody>
          <a:bodyPr>
            <a:noAutofit/>
          </a:bodyPr>
          <a:lstStyle/>
          <a:p>
            <a:r>
              <a:rPr lang="tr-TR" sz="2800" b="1" dirty="0"/>
              <a:t>Risk Yönetiminde Görev ve Sorumluluklar</a:t>
            </a:r>
            <a:endParaRPr lang="tr-TR" sz="2800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2" y="1402672"/>
            <a:ext cx="748883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etin kutusu 9"/>
          <p:cNvSpPr txBox="1"/>
          <p:nvPr/>
        </p:nvSpPr>
        <p:spPr>
          <a:xfrm>
            <a:off x="980948" y="5013176"/>
            <a:ext cx="733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Birim Risk </a:t>
            </a:r>
            <a:r>
              <a:rPr lang="tr-TR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Sorumluları, </a:t>
            </a:r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birim yöneticisi tarafından; birimin görevleri ve iç kontrol uygulamaları konusunda birikim ve tecrübesi olan kişiler arasından belirlenir.</a:t>
            </a:r>
          </a:p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31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Bilgilendirme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738529"/>
          </a:xfrm>
        </p:spPr>
        <p:txBody>
          <a:bodyPr>
            <a:noAutofit/>
          </a:bodyPr>
          <a:lstStyle/>
          <a:p>
            <a:r>
              <a:rPr lang="tr-TR" sz="2400" b="1" dirty="0"/>
              <a:t>Birim Risk </a:t>
            </a:r>
            <a:r>
              <a:rPr lang="tr-TR" sz="2400" b="1" dirty="0" smtClean="0"/>
              <a:t>Sorumlularının Görevleri 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755576" y="1268760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Birimin </a:t>
            </a:r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hedeflerini etkileyebilecek risklerin tespit edilmesini koordine eder ve rehberlik sağlar. </a:t>
            </a:r>
            <a:endParaRPr lang="tr-TR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tr-TR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tr-TR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Tespit </a:t>
            </a:r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edilen riskleri alt birimlerin bilgi ve uzmanlıklarından yararlanarak faaliyetleri ile eşleştirir. </a:t>
            </a:r>
          </a:p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tr-TR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*Yıllık </a:t>
            </a:r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olarak belirlenen risk kayıtlarını ve raporları idare tarafından belirlenecek periyotlarla gözden geçirir </a:t>
            </a:r>
            <a:r>
              <a:rPr lang="tr-TR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 </a:t>
            </a:r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birim yöneticisinin de onayını alarak İdare Risk Koordinatörüne raporlar. </a:t>
            </a:r>
          </a:p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Alt Birimlerinde mevcut riskleri birim düzeyinde izler. Mevcut risklerdeki değişiklikleri ve varsa yeni riskleri değerlendirerek birim yöneticisinin uygun görüşünü alarak İdare Risk Koordinatörüne raporlar. </a:t>
            </a:r>
          </a:p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tr-TR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Yıllık olarak, daha önce belirlenmiş veya yıl içerisinde ortaya çıkabilecek risklerin iyi yönetilip yönetilmediğine dair kanıtları İdare Risk Koordinatörüne sunar. </a:t>
            </a:r>
          </a:p>
        </p:txBody>
      </p:sp>
    </p:spTree>
    <p:extLst>
      <p:ext uri="{BB962C8B-B14F-4D97-AF65-F5344CB8AC3E}">
        <p14:creationId xmlns:p14="http://schemas.microsoft.com/office/powerpoint/2010/main" val="33641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17160"/>
          </a:xfrm>
        </p:spPr>
        <p:txBody>
          <a:bodyPr>
            <a:normAutofit/>
          </a:bodyPr>
          <a:lstStyle/>
          <a:p>
            <a:r>
              <a:rPr lang="tr-TR" sz="2800" b="1" dirty="0"/>
              <a:t>Alt Birim Risk </a:t>
            </a:r>
            <a:r>
              <a:rPr lang="tr-TR" sz="2800" b="1" dirty="0" smtClean="0"/>
              <a:t>Sorumlusu (ARK</a:t>
            </a:r>
            <a:r>
              <a:rPr lang="tr-TR" sz="2800" b="1" dirty="0"/>
              <a:t>)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72816"/>
            <a:ext cx="7632848" cy="46085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*Risklerin alt birim düzeyinde yönetilmesinin uygun görüldüğü idarelerde ARK, alt birim yöneticisi veya görevlendirdiği kişidir. 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*ARK, risk yönetim faaliyetlerinin alt birim düzeyinde koordinasyonundan sorumludur.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*İdare Risk Koordinatörü ve İç Kontrol İzleme ve Yönlendirme Kurulunun görüşleri, tavsiyeleri ve kararları doğrultusunda varsa Alt Birim Risk </a:t>
            </a:r>
            <a:r>
              <a:rPr lang="tr-TR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Sorumlularına geri </a:t>
            </a: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bildirim sağlar. 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*Risk yönetimiyle ilgili eğitim ihtiyaçlarını tespit eder. 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68580" indent="0" algn="just">
              <a:buNone/>
            </a:pPr>
            <a:endParaRPr lang="tr-TR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39622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17160"/>
          </a:xfrm>
        </p:spPr>
        <p:txBody>
          <a:bodyPr>
            <a:normAutofit/>
          </a:bodyPr>
          <a:lstStyle/>
          <a:p>
            <a:r>
              <a:rPr lang="tr-TR" sz="2800" b="1" dirty="0"/>
              <a:t>Çalışanlar 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72816"/>
            <a:ext cx="7632848" cy="46085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*Risk yönetiminin başarısı çalışanların risk yönetimini sahiplenmesine bağlıdır.</a:t>
            </a:r>
          </a:p>
          <a:p>
            <a:pPr marL="68580" indent="0">
              <a:buNone/>
            </a:pPr>
            <a:r>
              <a:rPr lang="tr-T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*Her bir çalışan, görev alanı çerçevesinde risklerin yönetilmesinden (risklerin tespit edilmesi, değerlendirilmesi, cevap verilmesi, gözden geçirilmesi ve raporlanması) sorumludur.</a:t>
            </a:r>
          </a:p>
          <a:p>
            <a:pPr marL="68580" indent="0">
              <a:buNone/>
            </a:pPr>
            <a:r>
              <a:rPr lang="tr-TR" sz="2000" dirty="0"/>
              <a:t> </a:t>
            </a:r>
          </a:p>
          <a:p>
            <a:pPr marL="68580" indent="0">
              <a:buNone/>
            </a:pPr>
            <a:endParaRPr lang="tr-TR" dirty="0"/>
          </a:p>
        </p:txBody>
      </p:sp>
      <p:pic>
        <p:nvPicPr>
          <p:cNvPr id="4" name="Picture 3" descr="C:\Users\Kenan\Desktop\uü logo mav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1288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Risk Hiyerarşisi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2" y="2053323"/>
            <a:ext cx="7128792" cy="410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Kenan\Desktop\uü logo mav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40488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Risk Yönetimi Süreci</a:t>
            </a:r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2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Kenan\Desktop\uü logo mav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54" y="0"/>
            <a:ext cx="579558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4860032" y="116632"/>
            <a:ext cx="2448272" cy="419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>
                <a:solidFill>
                  <a:schemeClr val="bg1"/>
                </a:solidFill>
              </a:rPr>
              <a:t>Bilgilendirme</a:t>
            </a:r>
          </a:p>
        </p:txBody>
      </p:sp>
    </p:spTree>
    <p:extLst>
      <p:ext uri="{BB962C8B-B14F-4D97-AF65-F5344CB8AC3E}">
        <p14:creationId xmlns:p14="http://schemas.microsoft.com/office/powerpoint/2010/main" val="40266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Özel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B76C00"/>
      </a:hlink>
      <a:folHlink>
        <a:srgbClr val="B76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679</TotalTime>
  <Words>501</Words>
  <Application>Microsoft Office PowerPoint</Application>
  <PresentationFormat>Ekran Gösterisi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2</vt:lpstr>
      <vt:lpstr>Austin</vt:lpstr>
      <vt:lpstr>İÇ KONTROL RİSK KURULU</vt:lpstr>
      <vt:lpstr>*İdarelerin vizyon ve misyonları doğrultusunda belirledikleri   amaçlara ulaşmalarına yardımcı olan bir araçtır.    *Amaç ve hedeflerin gerçekleşmesini olumsuz etkileyebileceği değerlendirilen olay veya durumlar risk olarak tanımlanır.   </vt:lpstr>
      <vt:lpstr>İÇ KONTROL SİSTEMİNDE RİSK DEĞERLENDİRME STANDARTLARI</vt:lpstr>
      <vt:lpstr>Risk Yönetiminde Görev ve Sorumluluklar</vt:lpstr>
      <vt:lpstr>Birim Risk Sorumlularının Görevleri </vt:lpstr>
      <vt:lpstr>Alt Birim Risk Sorumlusu (ARK)</vt:lpstr>
      <vt:lpstr>Çalışanlar </vt:lpstr>
      <vt:lpstr>Risk Hiyerarşisi </vt:lpstr>
      <vt:lpstr> Risk Yönetimi Süreci</vt:lpstr>
      <vt:lpstr> Riskler nasıl tespit edilir?</vt:lpstr>
      <vt:lpstr>Risklerin Değerlendirilmesi</vt:lpstr>
      <vt:lpstr>PowerPoint Sunusu</vt:lpstr>
      <vt:lpstr>Riskin Tespiti Sürecinde Risk Kurulu Tarafından Belirlenen Sorular</vt:lpstr>
      <vt:lpstr>Riske Cevap Verme Yöntemleri </vt:lpstr>
      <vt:lpstr>PowerPoint Sunusu</vt:lpstr>
      <vt:lpstr>Riskler Ne zaman Gözden Geçirilmeli?</vt:lpstr>
      <vt:lpstr>Risklerin Raporlanması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 KONTROL İZLEME VE YÖNLENDİRME KURULU</dc:title>
  <dc:creator>Kenan</dc:creator>
  <cp:lastModifiedBy>Akca</cp:lastModifiedBy>
  <cp:revision>136</cp:revision>
  <dcterms:created xsi:type="dcterms:W3CDTF">2014-01-18T19:19:58Z</dcterms:created>
  <dcterms:modified xsi:type="dcterms:W3CDTF">2014-11-14T09:17:32Z</dcterms:modified>
</cp:coreProperties>
</file>