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63" r:id="rId3"/>
    <p:sldId id="264" r:id="rId4"/>
    <p:sldId id="265" r:id="rId5"/>
    <p:sldId id="257" r:id="rId6"/>
    <p:sldId id="258" r:id="rId7"/>
    <p:sldId id="259" r:id="rId8"/>
    <p:sldId id="260" r:id="rId9"/>
    <p:sldId id="261" r:id="rId10"/>
    <p:sldId id="266" r:id="rId11"/>
  </p:sldIdLst>
  <p:sldSz cx="9144000" cy="6858000" type="screen4x3"/>
  <p:notesSz cx="6858000" cy="99472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1520" y="3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Alt Başlık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Başlık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Düz Bağlayıcı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Veri Yer Tutucusu 14"/>
          <p:cNvSpPr>
            <a:spLocks noGrp="1"/>
          </p:cNvSpPr>
          <p:nvPr>
            <p:ph type="dt" sz="half" idx="10"/>
          </p:nvPr>
        </p:nvSpPr>
        <p:spPr/>
        <p:txBody>
          <a:bodyPr/>
          <a:lstStyle/>
          <a:p>
            <a:fld id="{A23720DD-5B6D-40BF-8493-A6B52D484E6B}" type="datetimeFigureOut">
              <a:rPr lang="tr-TR" smtClean="0"/>
              <a:pPr/>
              <a:t>21.05.15</a:t>
            </a:fld>
            <a:endParaRPr lang="tr-TR"/>
          </a:p>
        </p:txBody>
      </p:sp>
      <p:sp>
        <p:nvSpPr>
          <p:cNvPr id="16" name="Slayt Numarası Yer Tutucusu 15"/>
          <p:cNvSpPr>
            <a:spLocks noGrp="1"/>
          </p:cNvSpPr>
          <p:nvPr>
            <p:ph type="sldNum" sz="quarter" idx="11"/>
          </p:nvPr>
        </p:nvSpPr>
        <p:spPr/>
        <p:txBody>
          <a:bodyPr/>
          <a:lstStyle/>
          <a:p>
            <a:fld id="{F302176B-0E47-46AC-8F43-DAB4B8A37D06}" type="slidenum">
              <a:rPr lang="tr-TR" smtClean="0"/>
              <a:pPr/>
              <a:t>‹#›</a:t>
            </a:fld>
            <a:endParaRPr lang="tr-TR"/>
          </a:p>
        </p:txBody>
      </p:sp>
      <p:sp>
        <p:nvSpPr>
          <p:cNvPr id="17" name="Altbilgi Yer Tutucusu 16"/>
          <p:cNvSpPr>
            <a:spLocks noGrp="1"/>
          </p:cNvSpPr>
          <p:nvPr>
            <p:ph type="ftr" sz="quarter" idx="12"/>
          </p:nvPr>
        </p:nvSpPr>
        <p:spPr/>
        <p:txBody>
          <a:bodyPr/>
          <a:lstStyle/>
          <a:p>
            <a:endParaRPr lang="tr-T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pPr/>
              <a:t>21.05.15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pPr/>
              <a:t>21.05.15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İçerik Yer Tutucusu 8"/>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Veri Yer Tutucusu 13"/>
          <p:cNvSpPr>
            <a:spLocks noGrp="1"/>
          </p:cNvSpPr>
          <p:nvPr>
            <p:ph type="dt" sz="half" idx="14"/>
          </p:nvPr>
        </p:nvSpPr>
        <p:spPr/>
        <p:txBody>
          <a:bodyPr/>
          <a:lstStyle/>
          <a:p>
            <a:fld id="{A23720DD-5B6D-40BF-8493-A6B52D484E6B}" type="datetimeFigureOut">
              <a:rPr lang="tr-TR" smtClean="0"/>
              <a:pPr/>
              <a:t>21.05.15</a:t>
            </a:fld>
            <a:endParaRPr lang="tr-TR"/>
          </a:p>
        </p:txBody>
      </p:sp>
      <p:sp>
        <p:nvSpPr>
          <p:cNvPr id="15" name="Slayt Numarası Yer Tutucusu 14"/>
          <p:cNvSpPr>
            <a:spLocks noGrp="1"/>
          </p:cNvSpPr>
          <p:nvPr>
            <p:ph type="sldNum" sz="quarter" idx="15"/>
          </p:nvPr>
        </p:nvSpPr>
        <p:spPr/>
        <p:txBody>
          <a:bodyPr/>
          <a:lstStyle>
            <a:lvl1pPr algn="ctr">
              <a:defRPr/>
            </a:lvl1pPr>
          </a:lstStyle>
          <a:p>
            <a:fld id="{F302176B-0E47-46AC-8F43-DAB4B8A37D06}" type="slidenum">
              <a:rPr lang="tr-TR" smtClean="0"/>
              <a:pPr/>
              <a:t>‹#›</a:t>
            </a:fld>
            <a:endParaRPr lang="tr-TR"/>
          </a:p>
        </p:txBody>
      </p:sp>
      <p:sp>
        <p:nvSpPr>
          <p:cNvPr id="16" name="Altbilgi Yer Tutucusu 15"/>
          <p:cNvSpPr>
            <a:spLocks noGrp="1"/>
          </p:cNvSpPr>
          <p:nvPr>
            <p:ph type="ftr" sz="quarter" idx="16"/>
          </p:nvPr>
        </p:nvSpPr>
        <p:spPr/>
        <p:txBody>
          <a:bodyPr/>
          <a:lstStyle/>
          <a:p>
            <a:endParaRPr lang="tr-TR"/>
          </a:p>
        </p:txBody>
      </p:sp>
      <p:sp>
        <p:nvSpPr>
          <p:cNvPr id="17" name="Başlık 16"/>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Veri Yer Tutucusu 3"/>
          <p:cNvSpPr>
            <a:spLocks noGrp="1"/>
          </p:cNvSpPr>
          <p:nvPr>
            <p:ph type="dt" sz="half" idx="10"/>
          </p:nvPr>
        </p:nvSpPr>
        <p:spPr/>
        <p:txBody>
          <a:bodyPr/>
          <a:lstStyle/>
          <a:p>
            <a:fld id="{A23720DD-5B6D-40BF-8493-A6B52D484E6B}" type="datetimeFigureOut">
              <a:rPr lang="tr-TR" smtClean="0"/>
              <a:pPr/>
              <a:t>21.05.15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pPr/>
              <a:t>‹#›</a:t>
            </a:fld>
            <a:endParaRPr lang="tr-TR"/>
          </a:p>
        </p:txBody>
      </p:sp>
      <p:sp>
        <p:nvSpPr>
          <p:cNvPr id="2" name="Başlık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Düz Bağlayıcı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Veri Yer Tutucusu 4"/>
          <p:cNvSpPr>
            <a:spLocks noGrp="1"/>
          </p:cNvSpPr>
          <p:nvPr>
            <p:ph type="dt" sz="half" idx="10"/>
          </p:nvPr>
        </p:nvSpPr>
        <p:spPr/>
        <p:txBody>
          <a:bodyPr/>
          <a:lstStyle/>
          <a:p>
            <a:fld id="{A23720DD-5B6D-40BF-8493-A6B52D484E6B}" type="datetimeFigureOut">
              <a:rPr lang="tr-TR" smtClean="0"/>
              <a:pPr/>
              <a:t>21.05.15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pPr/>
              <a:t>‹#›</a:t>
            </a:fld>
            <a:endParaRPr lang="tr-TR"/>
          </a:p>
        </p:txBody>
      </p:sp>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11" name="İçerik Yer Tutucusu 10"/>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Slayt Numarası Yer Tutucusu 8"/>
          <p:cNvSpPr>
            <a:spLocks noGrp="1"/>
          </p:cNvSpPr>
          <p:nvPr>
            <p:ph type="sldNum" sz="quarter" idx="12"/>
          </p:nvPr>
        </p:nvSpPr>
        <p:spPr/>
        <p:txBody>
          <a:bodyPr/>
          <a:lstStyle/>
          <a:p>
            <a:fld id="{F302176B-0E47-46AC-8F43-DAB4B8A37D06}" type="slidenum">
              <a:rPr lang="tr-TR" smtClean="0"/>
              <a:pPr/>
              <a:t>‹#›</a:t>
            </a:fld>
            <a:endParaRPr lang="tr-TR"/>
          </a:p>
        </p:txBody>
      </p:sp>
      <p:sp>
        <p:nvSpPr>
          <p:cNvPr id="8" name="Altbilgi Yer Tutucusu 7"/>
          <p:cNvSpPr>
            <a:spLocks noGrp="1"/>
          </p:cNvSpPr>
          <p:nvPr>
            <p:ph type="ftr" sz="quarter" idx="11"/>
          </p:nvPr>
        </p:nvSpPr>
        <p:spPr/>
        <p:txBody>
          <a:bodyPr/>
          <a:lstStyle/>
          <a:p>
            <a:endParaRPr lang="tr-TR"/>
          </a:p>
        </p:txBody>
      </p:sp>
      <p:sp>
        <p:nvSpPr>
          <p:cNvPr id="7" name="Veri Yer Tutucusu 6"/>
          <p:cNvSpPr>
            <a:spLocks noGrp="1"/>
          </p:cNvSpPr>
          <p:nvPr>
            <p:ph type="dt" sz="half" idx="10"/>
          </p:nvPr>
        </p:nvSpPr>
        <p:spPr/>
        <p:txBody>
          <a:bodyPr/>
          <a:lstStyle/>
          <a:p>
            <a:fld id="{A23720DD-5B6D-40BF-8493-A6B52D484E6B}" type="datetimeFigureOut">
              <a:rPr lang="tr-TR" smtClean="0"/>
              <a:pPr/>
              <a:t>21.05.15</a:t>
            </a:fld>
            <a:endParaRPr lang="tr-TR"/>
          </a:p>
        </p:txBody>
      </p:sp>
      <p:sp>
        <p:nvSpPr>
          <p:cNvPr id="3" name="Metin Yer Tutucusu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İçerik Yer Tutucusu 31"/>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İçerik Yer Tutucusu 33"/>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Başlık 1"/>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Metin Yer Tutucusu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Düz Bağlayıcı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Düz Bağlayıcı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Veri Yer Tutucusu 2"/>
          <p:cNvSpPr>
            <a:spLocks noGrp="1"/>
          </p:cNvSpPr>
          <p:nvPr>
            <p:ph type="dt" sz="half" idx="10"/>
          </p:nvPr>
        </p:nvSpPr>
        <p:spPr/>
        <p:txBody>
          <a:bodyPr/>
          <a:lstStyle/>
          <a:p>
            <a:fld id="{A23720DD-5B6D-40BF-8493-A6B52D484E6B}" type="datetimeFigureOut">
              <a:rPr lang="tr-TR" smtClean="0"/>
              <a:pPr/>
              <a:t>21.05.15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02176B-0E47-46AC-8F43-DAB4B8A37D06}" type="slidenum">
              <a:rPr lang="tr-TR" smtClean="0"/>
              <a:pPr/>
              <a:t>‹#›</a:t>
            </a:fld>
            <a:endParaRPr lang="tr-TR"/>
          </a:p>
        </p:txBody>
      </p:sp>
      <p:sp>
        <p:nvSpPr>
          <p:cNvPr id="2" name="Başlık 1"/>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pPr/>
              <a:t>21.05.15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İçerik Yer Tutucusu 28"/>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Metin Yer Tutucusu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Başlık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Veri Yer Tutucusu 7"/>
          <p:cNvSpPr>
            <a:spLocks noGrp="1"/>
          </p:cNvSpPr>
          <p:nvPr>
            <p:ph type="dt" sz="half" idx="14"/>
          </p:nvPr>
        </p:nvSpPr>
        <p:spPr/>
        <p:txBody>
          <a:bodyPr/>
          <a:lstStyle/>
          <a:p>
            <a:fld id="{A23720DD-5B6D-40BF-8493-A6B52D484E6B}" type="datetimeFigureOut">
              <a:rPr lang="tr-TR" smtClean="0"/>
              <a:pPr/>
              <a:t>21.05.15</a:t>
            </a:fld>
            <a:endParaRPr lang="tr-TR"/>
          </a:p>
        </p:txBody>
      </p:sp>
      <p:sp>
        <p:nvSpPr>
          <p:cNvPr id="9" name="Slayt Numarası Yer Tutucusu 8"/>
          <p:cNvSpPr>
            <a:spLocks noGrp="1"/>
          </p:cNvSpPr>
          <p:nvPr>
            <p:ph type="sldNum" sz="quarter" idx="15"/>
          </p:nvPr>
        </p:nvSpPr>
        <p:spPr/>
        <p:txBody>
          <a:bodyPr/>
          <a:lstStyle/>
          <a:p>
            <a:fld id="{F302176B-0E47-46AC-8F43-DAB4B8A37D06}" type="slidenum">
              <a:rPr lang="tr-TR" smtClean="0"/>
              <a:pPr/>
              <a:t>‹#›</a:t>
            </a:fld>
            <a:endParaRPr lang="tr-TR"/>
          </a:p>
        </p:txBody>
      </p:sp>
      <p:sp>
        <p:nvSpPr>
          <p:cNvPr id="10" name="Altbilgi Yer Tutucusu 9"/>
          <p:cNvSpPr>
            <a:spLocks noGrp="1"/>
          </p:cNvSpPr>
          <p:nvPr>
            <p:ph type="ftr" sz="quarter" idx="16"/>
          </p:nvPr>
        </p:nvSpPr>
        <p:spPr/>
        <p:txBody>
          <a:bodyPr/>
          <a:lstStyle/>
          <a:p>
            <a:endParaRPr lang="tr-T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Metin Yer Tutucusu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Veri Yer Tutucusu 7"/>
          <p:cNvSpPr>
            <a:spLocks noGrp="1"/>
          </p:cNvSpPr>
          <p:nvPr>
            <p:ph type="dt" sz="half" idx="10"/>
          </p:nvPr>
        </p:nvSpPr>
        <p:spPr/>
        <p:txBody>
          <a:bodyPr/>
          <a:lstStyle/>
          <a:p>
            <a:fld id="{A23720DD-5B6D-40BF-8493-A6B52D484E6B}" type="datetimeFigureOut">
              <a:rPr lang="tr-TR" smtClean="0"/>
              <a:pPr/>
              <a:t>21.05.15</a:t>
            </a:fld>
            <a:endParaRPr lang="tr-TR"/>
          </a:p>
        </p:txBody>
      </p:sp>
      <p:sp>
        <p:nvSpPr>
          <p:cNvPr id="9" name="Slayt Numarası Yer Tutucusu 8"/>
          <p:cNvSpPr>
            <a:spLocks noGrp="1"/>
          </p:cNvSpPr>
          <p:nvPr>
            <p:ph type="sldNum" sz="quarter" idx="11"/>
          </p:nvPr>
        </p:nvSpPr>
        <p:spPr/>
        <p:txBody>
          <a:bodyPr/>
          <a:lstStyle/>
          <a:p>
            <a:fld id="{F302176B-0E47-46AC-8F43-DAB4B8A37D06}" type="slidenum">
              <a:rPr lang="tr-TR" smtClean="0"/>
              <a:pPr/>
              <a:t>‹#›</a:t>
            </a:fld>
            <a:endParaRPr lang="tr-TR"/>
          </a:p>
        </p:txBody>
      </p:sp>
      <p:sp>
        <p:nvSpPr>
          <p:cNvPr id="10" name="Altbilgi Yer Tutucusu 9"/>
          <p:cNvSpPr>
            <a:spLocks noGrp="1"/>
          </p:cNvSpPr>
          <p:nvPr>
            <p:ph type="ftr" sz="quarter" idx="12"/>
          </p:nvPr>
        </p:nvSpPr>
        <p:spPr/>
        <p:txBody>
          <a:bodyPr/>
          <a:lstStyle/>
          <a:p>
            <a:endParaRPr lang="tr-T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Metin Yer Tutucusu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23720DD-5B6D-40BF-8493-A6B52D484E6B}" type="datetimeFigureOut">
              <a:rPr lang="tr-TR" smtClean="0"/>
              <a:pPr/>
              <a:t>21.05.15</a:t>
            </a:fld>
            <a:endParaRPr lang="tr-TR"/>
          </a:p>
        </p:txBody>
      </p:sp>
      <p:sp>
        <p:nvSpPr>
          <p:cNvPr id="10" name="Altbilgi Yer Tutucusu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Slayt Numarası Yer Tutucus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F302176B-0E47-46AC-8F43-DAB4B8A37D06}" type="slidenum">
              <a:rPr lang="tr-TR" smtClean="0"/>
              <a:pPr/>
              <a:t>‹#›</a:t>
            </a:fld>
            <a:endParaRPr lang="tr-TR"/>
          </a:p>
        </p:txBody>
      </p:sp>
      <p:sp>
        <p:nvSpPr>
          <p:cNvPr id="5" name="Başlık Yer Tutucusu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323528" y="836712"/>
            <a:ext cx="8134672" cy="3312368"/>
          </a:xfrm>
        </p:spPr>
        <p:txBody>
          <a:bodyPr>
            <a:normAutofit fontScale="90000"/>
          </a:bodyPr>
          <a:lstStyle/>
          <a:p>
            <a:r>
              <a:rPr lang="tr-TR" b="1" dirty="0" smtClean="0"/>
              <a:t/>
            </a:r>
            <a:br>
              <a:rPr lang="tr-TR" b="1" dirty="0" smtClean="0"/>
            </a:br>
            <a:r>
              <a:rPr lang="tr-TR" b="1" dirty="0" smtClean="0"/>
              <a:t/>
            </a:r>
            <a:br>
              <a:rPr lang="tr-TR" b="1" dirty="0" smtClean="0"/>
            </a:br>
            <a:r>
              <a:rPr lang="tr-TR" b="1" dirty="0"/>
              <a:t/>
            </a:r>
            <a:br>
              <a:rPr lang="tr-TR" b="1" dirty="0"/>
            </a:br>
            <a:r>
              <a:rPr lang="tr-TR" b="1" dirty="0" smtClean="0">
                <a:solidFill>
                  <a:schemeClr val="accent2"/>
                </a:solidFill>
              </a:rPr>
              <a:t>ÖĞRETİM </a:t>
            </a:r>
            <a:r>
              <a:rPr lang="tr-TR" b="1" dirty="0">
                <a:solidFill>
                  <a:schemeClr val="accent2"/>
                </a:solidFill>
              </a:rPr>
              <a:t>ÜYESİ YETİŞTİRME PROGRAMINA İLİŞKİN USUL </a:t>
            </a:r>
            <a:r>
              <a:rPr lang="tr-TR" b="1" dirty="0" smtClean="0">
                <a:solidFill>
                  <a:schemeClr val="accent2"/>
                </a:solidFill>
              </a:rPr>
              <a:t>VE</a:t>
            </a:r>
            <a:br>
              <a:rPr lang="tr-TR" b="1" dirty="0" smtClean="0">
                <a:solidFill>
                  <a:schemeClr val="accent2"/>
                </a:solidFill>
              </a:rPr>
            </a:br>
            <a:r>
              <a:rPr lang="tr-TR" b="1" dirty="0" smtClean="0">
                <a:solidFill>
                  <a:schemeClr val="accent2"/>
                </a:solidFill>
              </a:rPr>
              <a:t> </a:t>
            </a:r>
            <a:r>
              <a:rPr lang="tr-TR" b="1" dirty="0">
                <a:solidFill>
                  <a:schemeClr val="accent2"/>
                </a:solidFill>
              </a:rPr>
              <a:t>ESASLAR</a:t>
            </a:r>
            <a:r>
              <a:rPr lang="tr-TR" dirty="0">
                <a:solidFill>
                  <a:schemeClr val="accent2"/>
                </a:solidFill>
              </a:rPr>
              <a:t/>
            </a:r>
            <a:br>
              <a:rPr lang="tr-TR" dirty="0">
                <a:solidFill>
                  <a:schemeClr val="accent2"/>
                </a:solidFill>
              </a:rPr>
            </a:br>
            <a:endParaRPr lang="tr-TR" dirty="0">
              <a:solidFill>
                <a:schemeClr val="accent2"/>
              </a:solidFill>
            </a:endParaRPr>
          </a:p>
        </p:txBody>
      </p:sp>
    </p:spTree>
    <p:extLst>
      <p:ext uri="{BB962C8B-B14F-4D97-AF65-F5344CB8AC3E}">
        <p14:creationId xmlns:p14="http://schemas.microsoft.com/office/powerpoint/2010/main" val="284934581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821187824"/>
              </p:ext>
            </p:extLst>
          </p:nvPr>
        </p:nvGraphicFramePr>
        <p:xfrm>
          <a:off x="1397724" y="981074"/>
          <a:ext cx="6348551" cy="5114927"/>
        </p:xfrm>
        <a:graphic>
          <a:graphicData uri="http://schemas.openxmlformats.org/drawingml/2006/table">
            <a:tbl>
              <a:tblPr firstRow="1" firstCol="1" bandRow="1"/>
              <a:tblGrid>
                <a:gridCol w="101782"/>
                <a:gridCol w="2166758"/>
                <a:gridCol w="946563"/>
                <a:gridCol w="1055363"/>
                <a:gridCol w="870402"/>
                <a:gridCol w="1207683"/>
              </a:tblGrid>
              <a:tr h="165642">
                <a:tc gridSpan="2">
                  <a:txBody>
                    <a:bodyPr/>
                    <a:lstStyle/>
                    <a:p>
                      <a:pPr algn="l">
                        <a:lnSpc>
                          <a:spcPct val="115000"/>
                        </a:lnSpc>
                        <a:spcAft>
                          <a:spcPts val="0"/>
                        </a:spcAft>
                      </a:pPr>
                      <a:r>
                        <a:rPr lang="tr-TR" sz="900" dirty="0">
                          <a:solidFill>
                            <a:srgbClr val="000000"/>
                          </a:solidFill>
                          <a:effectLst/>
                          <a:latin typeface="Calibri"/>
                          <a:ea typeface="Times New Roman"/>
                          <a:cs typeface="Times New Roman"/>
                        </a:rPr>
                        <a:t>BİRİMİ:</a:t>
                      </a:r>
                      <a:endParaRPr lang="tr-TR" sz="900" dirty="0">
                        <a:effectLst/>
                        <a:latin typeface="Calibri"/>
                        <a:ea typeface="Calibri"/>
                        <a:cs typeface="Times New Roman"/>
                      </a:endParaRPr>
                    </a:p>
                  </a:txBody>
                  <a:tcPr marL="38191" marR="38191" marT="0" marB="0" anchor="b">
                    <a:lnL>
                      <a:noFill/>
                    </a:lnL>
                    <a:lnR>
                      <a:noFill/>
                    </a:lnR>
                    <a:lnT>
                      <a:noFill/>
                    </a:lnT>
                    <a:lnB>
                      <a:noFill/>
                    </a:lnB>
                  </a:tcPr>
                </a:tc>
                <a:tc hMerge="1">
                  <a:txBody>
                    <a:bodyPr/>
                    <a:lstStyle/>
                    <a:p>
                      <a:endParaRPr lang="tr-TR"/>
                    </a:p>
                  </a:txBody>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r>
              <a:tr h="188229">
                <a:tc gridSpan="2">
                  <a:txBody>
                    <a:bodyPr/>
                    <a:lstStyle/>
                    <a:p>
                      <a:pPr algn="l">
                        <a:lnSpc>
                          <a:spcPct val="115000"/>
                        </a:lnSpc>
                        <a:spcAft>
                          <a:spcPts val="0"/>
                        </a:spcAft>
                      </a:pPr>
                      <a:r>
                        <a:rPr lang="tr-TR" sz="900">
                          <a:solidFill>
                            <a:srgbClr val="000000"/>
                          </a:solidFill>
                          <a:effectLst/>
                          <a:latin typeface="Calibri"/>
                          <a:ea typeface="Times New Roman"/>
                          <a:cs typeface="Times New Roman"/>
                        </a:rPr>
                        <a:t>ADI SOYADI</a:t>
                      </a:r>
                      <a:endParaRPr lang="tr-TR" sz="900">
                        <a:effectLst/>
                        <a:latin typeface="Calibri"/>
                        <a:ea typeface="Calibri"/>
                        <a:cs typeface="Times New Roman"/>
                      </a:endParaRPr>
                    </a:p>
                  </a:txBody>
                  <a:tcPr marL="38191" marR="38191" marT="0" marB="0" anchor="b">
                    <a:lnL>
                      <a:noFill/>
                    </a:lnL>
                    <a:lnR>
                      <a:noFill/>
                    </a:lnR>
                    <a:lnT>
                      <a:noFill/>
                    </a:lnT>
                    <a:lnB>
                      <a:noFill/>
                    </a:lnB>
                  </a:tcPr>
                </a:tc>
                <a:tc hMerge="1">
                  <a:txBody>
                    <a:bodyPr/>
                    <a:lstStyle/>
                    <a:p>
                      <a:endParaRPr lang="tr-TR"/>
                    </a:p>
                  </a:txBody>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r>
              <a:tr h="204597">
                <a:tc gridSpan="2">
                  <a:txBody>
                    <a:bodyPr/>
                    <a:lstStyle/>
                    <a:p>
                      <a:pPr algn="l">
                        <a:lnSpc>
                          <a:spcPct val="115000"/>
                        </a:lnSpc>
                        <a:spcAft>
                          <a:spcPts val="0"/>
                        </a:spcAft>
                      </a:pPr>
                      <a:r>
                        <a:rPr lang="tr-TR" sz="900">
                          <a:solidFill>
                            <a:srgbClr val="000000"/>
                          </a:solidFill>
                          <a:effectLst/>
                          <a:latin typeface="Calibri"/>
                          <a:ea typeface="Times New Roman"/>
                          <a:cs typeface="Times New Roman"/>
                        </a:rPr>
                        <a:t>TOPLAM ÖDENEK</a:t>
                      </a:r>
                      <a:endParaRPr lang="tr-TR" sz="900">
                        <a:effectLst/>
                        <a:latin typeface="Calibri"/>
                        <a:ea typeface="Calibri"/>
                        <a:cs typeface="Times New Roman"/>
                      </a:endParaRPr>
                    </a:p>
                  </a:txBody>
                  <a:tcPr marL="38191" marR="38191" marT="0" marB="0" anchor="b">
                    <a:lnL>
                      <a:noFill/>
                    </a:lnL>
                    <a:lnR>
                      <a:noFill/>
                    </a:lnR>
                    <a:lnT>
                      <a:noFill/>
                    </a:lnT>
                    <a:lnB>
                      <a:noFill/>
                    </a:lnB>
                  </a:tcPr>
                </a:tc>
                <a:tc hMerge="1">
                  <a:txBody>
                    <a:bodyPr/>
                    <a:lstStyle/>
                    <a:p>
                      <a:endParaRPr lang="tr-TR"/>
                    </a:p>
                  </a:txBody>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r>
              <a:tr h="204597">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gridSpan="5">
                  <a:txBody>
                    <a:bodyPr/>
                    <a:lstStyle/>
                    <a:p>
                      <a:pPr algn="l">
                        <a:lnSpc>
                          <a:spcPct val="115000"/>
                        </a:lnSpc>
                      </a:pPr>
                      <a:endParaRPr lang="tr-TR" sz="900" dirty="0">
                        <a:effectLst/>
                        <a:latin typeface="Calibri"/>
                      </a:endParaRPr>
                    </a:p>
                  </a:txBody>
                  <a:tcPr marL="38191" marR="38191"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pPr algn="l">
                        <a:lnSpc>
                          <a:spcPct val="115000"/>
                        </a:lnSpc>
                        <a:spcAft>
                          <a:spcPts val="0"/>
                        </a:spcAft>
                      </a:pPr>
                      <a:endParaRPr lang="tr-TR" sz="900" dirty="0">
                        <a:solidFill>
                          <a:schemeClr val="tx1">
                            <a:lumMod val="95000"/>
                          </a:schemeClr>
                        </a:solidFill>
                        <a:effectLst/>
                        <a:latin typeface="Calibri"/>
                        <a:ea typeface="Calibri"/>
                        <a:cs typeface="Times New Roman"/>
                      </a:endParaRPr>
                    </a:p>
                  </a:txBody>
                  <a:tcPr marL="38191" marR="38191"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algn="l">
                        <a:lnSpc>
                          <a:spcPct val="115000"/>
                        </a:lnSpc>
                        <a:spcAft>
                          <a:spcPts val="0"/>
                        </a:spcAft>
                      </a:pPr>
                      <a:endParaRPr lang="tr-TR" sz="900" dirty="0">
                        <a:solidFill>
                          <a:schemeClr val="tx1">
                            <a:lumMod val="95000"/>
                          </a:schemeClr>
                        </a:solidFill>
                        <a:effectLst/>
                        <a:latin typeface="Calibri"/>
                        <a:ea typeface="Calibri"/>
                        <a:cs typeface="Times New Roman"/>
                      </a:endParaRPr>
                    </a:p>
                  </a:txBody>
                  <a:tcPr marL="38191" marR="38191"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algn="l">
                        <a:lnSpc>
                          <a:spcPct val="115000"/>
                        </a:lnSpc>
                        <a:spcAft>
                          <a:spcPts val="0"/>
                        </a:spcAft>
                      </a:pPr>
                      <a:endParaRPr lang="tr-TR" sz="900" dirty="0">
                        <a:solidFill>
                          <a:schemeClr val="tx1">
                            <a:lumMod val="95000"/>
                          </a:schemeClr>
                        </a:solidFill>
                        <a:effectLst/>
                        <a:latin typeface="Calibri"/>
                        <a:ea typeface="Calibri"/>
                        <a:cs typeface="Times New Roman"/>
                      </a:endParaRPr>
                    </a:p>
                  </a:txBody>
                  <a:tcPr marL="38191" marR="38191"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pPr algn="l">
                        <a:lnSpc>
                          <a:spcPct val="115000"/>
                        </a:lnSpc>
                        <a:spcAft>
                          <a:spcPts val="0"/>
                        </a:spcAft>
                      </a:pPr>
                      <a:endParaRPr lang="tr-TR" sz="900" dirty="0">
                        <a:solidFill>
                          <a:schemeClr val="tx1">
                            <a:lumMod val="95000"/>
                          </a:schemeClr>
                        </a:solidFill>
                        <a:effectLst/>
                        <a:latin typeface="Calibri"/>
                        <a:ea typeface="Calibri"/>
                        <a:cs typeface="Times New Roman"/>
                      </a:endParaRPr>
                    </a:p>
                  </a:txBody>
                  <a:tcPr marL="38191" marR="38191" marT="0"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80700">
                <a:tc>
                  <a:txBody>
                    <a:bodyPr/>
                    <a:lstStyle/>
                    <a:p>
                      <a:pPr algn="l">
                        <a:lnSpc>
                          <a:spcPct val="115000"/>
                        </a:lnSpc>
                      </a:pPr>
                      <a:endParaRPr lang="tr-TR" sz="900" dirty="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dirty="0">
                          <a:solidFill>
                            <a:srgbClr val="FF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PROJE GİDERLERİ</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l">
                        <a:lnSpc>
                          <a:spcPct val="115000"/>
                        </a:lnSpc>
                        <a:spcAft>
                          <a:spcPts val="0"/>
                        </a:spcAft>
                      </a:pPr>
                      <a:r>
                        <a:rPr lang="tr-TR" sz="1000" b="1" dirty="0">
                          <a:solidFill>
                            <a:schemeClr val="bg1"/>
                          </a:solidFill>
                          <a:effectLst/>
                          <a:latin typeface="Times New Roman"/>
                          <a:ea typeface="Times New Roman"/>
                          <a:cs typeface="Times New Roman"/>
                        </a:rPr>
                        <a:t>YOLLUK GİDERİ</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ÖDENEK TOPLAMI</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03.2</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03.5</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03.7</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03.3</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tr-TR"/>
                    </a:p>
                  </a:txBody>
                  <a:tcPr/>
                </a:tc>
                <a:tc>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ÖDENEK</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ÖDENEK</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ÖDENEK</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795"/>
                    </a:solidFill>
                  </a:tcPr>
                </a:tc>
                <a:tc>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ÖDENEK</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b="1" dirty="0">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gridSpan="4">
                  <a:txBody>
                    <a:bodyPr/>
                    <a:lstStyle/>
                    <a:p>
                      <a:pPr algn="ctr">
                        <a:lnSpc>
                          <a:spcPct val="115000"/>
                        </a:lnSpc>
                        <a:spcAft>
                          <a:spcPts val="0"/>
                        </a:spcAft>
                      </a:pPr>
                      <a:r>
                        <a:rPr lang="tr-TR" sz="1000" b="1" dirty="0">
                          <a:solidFill>
                            <a:schemeClr val="bg1"/>
                          </a:solidFill>
                          <a:effectLst/>
                          <a:latin typeface="Times New Roman"/>
                          <a:ea typeface="Times New Roman"/>
                          <a:cs typeface="Times New Roman"/>
                        </a:rPr>
                        <a:t>HARCAMALAR</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 </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a:solidFill>
                            <a:srgbClr val="000000"/>
                          </a:solidFill>
                          <a:effectLst/>
                          <a:latin typeface="Times New Roman"/>
                          <a:ea typeface="Times New Roman"/>
                          <a:cs typeface="Times New Roman"/>
                        </a:rPr>
                        <a:t> </a:t>
                      </a:r>
                      <a:endParaRPr lang="tr-TR" sz="90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0</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dirty="0">
                          <a:solidFill>
                            <a:srgbClr val="000000"/>
                          </a:solidFill>
                          <a:effectLst/>
                          <a:latin typeface="Times New Roman"/>
                          <a:ea typeface="Times New Roman"/>
                          <a:cs typeface="Times New Roman"/>
                        </a:rPr>
                        <a:t>0</a:t>
                      </a:r>
                      <a:endParaRPr lang="tr-TR" sz="900" dirty="0">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b="1" dirty="0">
                          <a:solidFill>
                            <a:schemeClr val="bg1"/>
                          </a:solidFill>
                          <a:effectLst/>
                          <a:latin typeface="Times New Roman"/>
                          <a:ea typeface="Times New Roman"/>
                          <a:cs typeface="Times New Roman"/>
                        </a:rPr>
                        <a:t>HARCAMA TOPLAMI</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b="1">
                          <a:solidFill>
                            <a:schemeClr val="bg1"/>
                          </a:solidFill>
                          <a:effectLst/>
                          <a:latin typeface="Times New Roman"/>
                          <a:ea typeface="Times New Roman"/>
                          <a:cs typeface="Times New Roman"/>
                        </a:rPr>
                        <a:t>0,00</a:t>
                      </a:r>
                      <a:endParaRPr lang="tr-TR" sz="90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b="1">
                          <a:solidFill>
                            <a:schemeClr val="bg1"/>
                          </a:solidFill>
                          <a:effectLst/>
                          <a:latin typeface="Times New Roman"/>
                          <a:ea typeface="Times New Roman"/>
                          <a:cs typeface="Times New Roman"/>
                        </a:rPr>
                        <a:t>0,00</a:t>
                      </a:r>
                      <a:endParaRPr lang="tr-TR" sz="90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b="1" dirty="0">
                          <a:solidFill>
                            <a:schemeClr val="bg1"/>
                          </a:solidFill>
                          <a:effectLst/>
                          <a:latin typeface="Times New Roman"/>
                          <a:ea typeface="Times New Roman"/>
                          <a:cs typeface="Times New Roman"/>
                        </a:rPr>
                        <a:t>0,00</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000" b="1" dirty="0">
                          <a:solidFill>
                            <a:schemeClr val="bg1"/>
                          </a:solidFill>
                          <a:effectLst/>
                          <a:latin typeface="Times New Roman"/>
                          <a:ea typeface="Times New Roman"/>
                          <a:cs typeface="Times New Roman"/>
                        </a:rPr>
                        <a:t>0,00</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0700">
                <a:tc>
                  <a:txBody>
                    <a:bodyPr/>
                    <a:lstStyle/>
                    <a:p>
                      <a:pPr algn="l">
                        <a:lnSpc>
                          <a:spcPct val="115000"/>
                        </a:lnSpc>
                      </a:pPr>
                      <a:endParaRPr lang="tr-TR" sz="900">
                        <a:effectLst/>
                        <a:latin typeface="Calibri"/>
                      </a:endParaRPr>
                    </a:p>
                  </a:txBody>
                  <a:tcPr marL="38191" marR="38191" marT="0"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a:lnSpc>
                          <a:spcPct val="115000"/>
                        </a:lnSpc>
                        <a:spcAft>
                          <a:spcPts val="0"/>
                        </a:spcAft>
                      </a:pPr>
                      <a:r>
                        <a:rPr lang="tr-TR" sz="1000" b="1" dirty="0">
                          <a:solidFill>
                            <a:schemeClr val="bg1"/>
                          </a:solidFill>
                          <a:effectLst/>
                          <a:latin typeface="Times New Roman"/>
                          <a:ea typeface="Times New Roman"/>
                          <a:cs typeface="Times New Roman"/>
                        </a:rPr>
                        <a:t>TOPLAM HARCAMA</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b="1" dirty="0">
                          <a:solidFill>
                            <a:schemeClr val="bg1"/>
                          </a:solidFill>
                          <a:effectLst/>
                          <a:latin typeface="Times New Roman"/>
                          <a:ea typeface="Times New Roman"/>
                          <a:cs typeface="Times New Roman"/>
                        </a:rPr>
                        <a:t>0,00</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b="1" dirty="0">
                          <a:solidFill>
                            <a:schemeClr val="bg1"/>
                          </a:solidFill>
                          <a:effectLst/>
                          <a:latin typeface="Times New Roman"/>
                          <a:ea typeface="Times New Roman"/>
                          <a:cs typeface="Times New Roman"/>
                        </a:rPr>
                        <a:t> </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b="1" dirty="0">
                          <a:solidFill>
                            <a:schemeClr val="bg1"/>
                          </a:solidFill>
                          <a:effectLst/>
                          <a:latin typeface="Times New Roman"/>
                          <a:ea typeface="Times New Roman"/>
                          <a:cs typeface="Times New Roman"/>
                        </a:rPr>
                        <a:t> </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tr-TR" sz="1000" b="1" dirty="0">
                          <a:solidFill>
                            <a:schemeClr val="bg1"/>
                          </a:solidFill>
                          <a:effectLst/>
                          <a:latin typeface="Times New Roman"/>
                          <a:ea typeface="Times New Roman"/>
                          <a:cs typeface="Times New Roman"/>
                        </a:rPr>
                        <a:t> </a:t>
                      </a:r>
                      <a:endParaRPr lang="tr-TR" sz="900" dirty="0">
                        <a:solidFill>
                          <a:schemeClr val="bg1"/>
                        </a:solidFill>
                        <a:effectLst/>
                        <a:latin typeface="Calibri"/>
                        <a:ea typeface="Calibri"/>
                        <a:cs typeface="Times New Roman"/>
                      </a:endParaRPr>
                    </a:p>
                  </a:txBody>
                  <a:tcPr marL="38191" marR="38191"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w="12700" cap="flat" cmpd="sng" algn="ctr">
                      <a:solidFill>
                        <a:srgbClr val="000000"/>
                      </a:solidFill>
                      <a:prstDash val="solid"/>
                      <a:round/>
                      <a:headEnd type="none" w="med" len="med"/>
                      <a:tailEnd type="none" w="med" len="med"/>
                    </a:lnT>
                    <a:lnB>
                      <a:noFill/>
                    </a:lnB>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spcAft>
                          <a:spcPts val="0"/>
                        </a:spcAft>
                      </a:pPr>
                      <a:r>
                        <a:rPr lang="tr-TR" sz="900" b="1" dirty="0">
                          <a:solidFill>
                            <a:srgbClr val="000000"/>
                          </a:solidFill>
                          <a:effectLst/>
                          <a:latin typeface="Calibri"/>
                          <a:ea typeface="Times New Roman"/>
                          <a:cs typeface="Times New Roman"/>
                        </a:rPr>
                        <a:t>Danışmanın</a:t>
                      </a:r>
                      <a:endParaRPr lang="tr-TR" sz="900" b="1" dirty="0">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Öğrencinin</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 </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gridSpan="2">
                  <a:txBody>
                    <a:bodyPr/>
                    <a:lstStyle/>
                    <a:p>
                      <a:pPr algn="l">
                        <a:lnSpc>
                          <a:spcPct val="115000"/>
                        </a:lnSpc>
                        <a:spcAft>
                          <a:spcPts val="0"/>
                        </a:spcAft>
                      </a:pPr>
                      <a:r>
                        <a:rPr lang="tr-TR" sz="900" b="1">
                          <a:solidFill>
                            <a:srgbClr val="000000"/>
                          </a:solidFill>
                          <a:effectLst/>
                          <a:latin typeface="Calibri"/>
                          <a:ea typeface="Times New Roman"/>
                          <a:cs typeface="Times New Roman"/>
                        </a:rPr>
                        <a:t>ÖYP Koordinatörü</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hMerge="1">
                  <a:txBody>
                    <a:bodyPr/>
                    <a:lstStyle/>
                    <a:p>
                      <a:endParaRPr lang="tr-TR"/>
                    </a:p>
                  </a:txBody>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spcAft>
                          <a:spcPts val="0"/>
                        </a:spcAft>
                      </a:pPr>
                      <a:r>
                        <a:rPr lang="tr-TR" sz="900" b="1" dirty="0">
                          <a:solidFill>
                            <a:srgbClr val="000000"/>
                          </a:solidFill>
                          <a:effectLst/>
                          <a:latin typeface="Calibri"/>
                          <a:ea typeface="Times New Roman"/>
                          <a:cs typeface="Times New Roman"/>
                        </a:rPr>
                        <a:t>Adı Soyadı</a:t>
                      </a:r>
                      <a:endParaRPr lang="tr-TR" sz="900" b="1" dirty="0">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Adı Soyadı</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 </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 </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dirty="0">
                          <a:solidFill>
                            <a:srgbClr val="000000"/>
                          </a:solidFill>
                          <a:effectLst/>
                          <a:latin typeface="Calibri"/>
                          <a:ea typeface="Times New Roman"/>
                          <a:cs typeface="Times New Roman"/>
                        </a:rPr>
                        <a:t> </a:t>
                      </a:r>
                      <a:endParaRPr lang="tr-TR" sz="900" b="1" dirty="0">
                        <a:effectLst/>
                        <a:latin typeface="Calibri"/>
                        <a:ea typeface="Calibri"/>
                        <a:cs typeface="Times New Roman"/>
                      </a:endParaRPr>
                    </a:p>
                  </a:txBody>
                  <a:tcPr marL="38191" marR="38191" marT="0" marB="0" anchor="b">
                    <a:lnL>
                      <a:noFill/>
                    </a:lnL>
                    <a:lnR>
                      <a:noFill/>
                    </a:lnR>
                    <a:lnT>
                      <a:noFill/>
                    </a:lnT>
                    <a:lnB>
                      <a:noFill/>
                    </a:lnB>
                    <a:solidFill>
                      <a:srgbClr val="D99795"/>
                    </a:solidFill>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spcAft>
                          <a:spcPts val="0"/>
                        </a:spcAft>
                      </a:pPr>
                      <a:r>
                        <a:rPr lang="tr-TR" sz="900" b="1" dirty="0" err="1">
                          <a:solidFill>
                            <a:srgbClr val="000000"/>
                          </a:solidFill>
                          <a:effectLst/>
                          <a:latin typeface="Calibri"/>
                          <a:ea typeface="Times New Roman"/>
                          <a:cs typeface="Times New Roman"/>
                        </a:rPr>
                        <a:t>Ünvanı</a:t>
                      </a:r>
                      <a:endParaRPr lang="tr-TR" sz="900" b="1" dirty="0">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 </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 </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 </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dirty="0">
                          <a:solidFill>
                            <a:srgbClr val="000000"/>
                          </a:solidFill>
                          <a:effectLst/>
                          <a:latin typeface="Calibri"/>
                          <a:ea typeface="Times New Roman"/>
                          <a:cs typeface="Times New Roman"/>
                        </a:rPr>
                        <a:t> </a:t>
                      </a:r>
                      <a:endParaRPr lang="tr-TR" sz="900" b="1" dirty="0">
                        <a:effectLst/>
                        <a:latin typeface="Calibri"/>
                        <a:ea typeface="Calibri"/>
                        <a:cs typeface="Times New Roman"/>
                      </a:endParaRPr>
                    </a:p>
                  </a:txBody>
                  <a:tcPr marL="38191" marR="38191" marT="0" marB="0" anchor="b">
                    <a:lnL>
                      <a:noFill/>
                    </a:lnL>
                    <a:lnR>
                      <a:noFill/>
                    </a:lnR>
                    <a:lnT>
                      <a:noFill/>
                    </a:lnT>
                    <a:lnB>
                      <a:noFill/>
                    </a:lnB>
                    <a:solidFill>
                      <a:srgbClr val="D99795"/>
                    </a:solidFill>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spcAft>
                          <a:spcPts val="0"/>
                        </a:spcAft>
                      </a:pPr>
                      <a:r>
                        <a:rPr lang="tr-TR" sz="900" b="1" dirty="0">
                          <a:solidFill>
                            <a:srgbClr val="000000"/>
                          </a:solidFill>
                          <a:effectLst/>
                          <a:latin typeface="Calibri"/>
                          <a:ea typeface="Times New Roman"/>
                          <a:cs typeface="Times New Roman"/>
                        </a:rPr>
                        <a:t>İmza</a:t>
                      </a:r>
                      <a:endParaRPr lang="tr-TR" sz="900" b="1" dirty="0">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İmza</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 </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a:solidFill>
                            <a:srgbClr val="000000"/>
                          </a:solidFill>
                          <a:effectLst/>
                          <a:latin typeface="Calibri"/>
                          <a:ea typeface="Times New Roman"/>
                          <a:cs typeface="Times New Roman"/>
                        </a:rPr>
                        <a:t>İmza</a:t>
                      </a:r>
                      <a:endParaRPr lang="tr-TR" sz="900" b="1">
                        <a:effectLst/>
                        <a:latin typeface="Calibri"/>
                        <a:ea typeface="Calibri"/>
                        <a:cs typeface="Times New Roman"/>
                      </a:endParaRPr>
                    </a:p>
                  </a:txBody>
                  <a:tcPr marL="38191" marR="38191" marT="0" marB="0" anchor="b">
                    <a:lnL>
                      <a:noFill/>
                    </a:lnL>
                    <a:lnR>
                      <a:noFill/>
                    </a:lnR>
                    <a:lnT>
                      <a:noFill/>
                    </a:lnT>
                    <a:lnB>
                      <a:noFill/>
                    </a:lnB>
                    <a:solidFill>
                      <a:srgbClr val="D99795"/>
                    </a:solidFill>
                  </a:tcPr>
                </a:tc>
                <a:tc>
                  <a:txBody>
                    <a:bodyPr/>
                    <a:lstStyle/>
                    <a:p>
                      <a:pPr algn="l">
                        <a:lnSpc>
                          <a:spcPct val="115000"/>
                        </a:lnSpc>
                        <a:spcAft>
                          <a:spcPts val="0"/>
                        </a:spcAft>
                      </a:pPr>
                      <a:r>
                        <a:rPr lang="tr-TR" sz="900" b="1" dirty="0">
                          <a:solidFill>
                            <a:srgbClr val="000000"/>
                          </a:solidFill>
                          <a:effectLst/>
                          <a:latin typeface="Calibri"/>
                          <a:ea typeface="Times New Roman"/>
                          <a:cs typeface="Times New Roman"/>
                        </a:rPr>
                        <a:t> </a:t>
                      </a:r>
                      <a:endParaRPr lang="tr-TR" sz="900" b="1" dirty="0">
                        <a:effectLst/>
                        <a:latin typeface="Calibri"/>
                        <a:ea typeface="Calibri"/>
                        <a:cs typeface="Times New Roman"/>
                      </a:endParaRPr>
                    </a:p>
                  </a:txBody>
                  <a:tcPr marL="38191" marR="38191" marT="0" marB="0" anchor="b">
                    <a:lnL>
                      <a:noFill/>
                    </a:lnL>
                    <a:lnR>
                      <a:noFill/>
                    </a:lnR>
                    <a:lnT>
                      <a:noFill/>
                    </a:lnT>
                    <a:lnB>
                      <a:noFill/>
                    </a:lnB>
                    <a:solidFill>
                      <a:srgbClr val="D99795"/>
                    </a:solidFill>
                  </a:tcPr>
                </a:tc>
              </a:tr>
              <a:tr h="165642">
                <a:tc>
                  <a:txBody>
                    <a:bodyPr/>
                    <a:lstStyle/>
                    <a:p>
                      <a:pPr algn="l">
                        <a:lnSpc>
                          <a:spcPct val="115000"/>
                        </a:lnSpc>
                      </a:pPr>
                      <a:endParaRPr lang="tr-TR" sz="90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c>
                  <a:txBody>
                    <a:bodyPr/>
                    <a:lstStyle/>
                    <a:p>
                      <a:pPr algn="l">
                        <a:lnSpc>
                          <a:spcPct val="115000"/>
                        </a:lnSpc>
                      </a:pPr>
                      <a:endParaRPr lang="tr-TR" sz="900" dirty="0">
                        <a:effectLst/>
                        <a:latin typeface="Calibri"/>
                      </a:endParaRPr>
                    </a:p>
                  </a:txBody>
                  <a:tcPr marL="38191" marR="38191" marT="0" marB="0" anchor="b">
                    <a:lnL>
                      <a:noFill/>
                    </a:lnL>
                    <a:lnR>
                      <a:noFill/>
                    </a:lnR>
                    <a:lnT>
                      <a:noFill/>
                    </a:lnT>
                    <a:lnB>
                      <a:noFill/>
                    </a:lnB>
                  </a:tcPr>
                </a:tc>
              </a:tr>
            </a:tbl>
          </a:graphicData>
        </a:graphic>
      </p:graphicFrame>
    </p:spTree>
    <p:extLst>
      <p:ext uri="{BB962C8B-B14F-4D97-AF65-F5344CB8AC3E}">
        <p14:creationId xmlns:p14="http://schemas.microsoft.com/office/powerpoint/2010/main" val="33480295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25000" lnSpcReduction="20000"/>
          </a:bodyPr>
          <a:lstStyle/>
          <a:p>
            <a:pPr marL="0" indent="0">
              <a:buNone/>
            </a:pPr>
            <a:r>
              <a:rPr lang="tr-TR" sz="5600" b="1" u="sng" dirty="0"/>
              <a:t>Kaynak aktarımı</a:t>
            </a:r>
            <a:endParaRPr lang="tr-TR" sz="5600" u="sng" dirty="0"/>
          </a:p>
          <a:p>
            <a:r>
              <a:rPr lang="tr-TR" sz="4800" b="1" dirty="0"/>
              <a:t>Madde 10- </a:t>
            </a:r>
            <a:r>
              <a:rPr lang="tr-TR" sz="4800" dirty="0"/>
              <a:t>(1)2547 sayılı Kanunun 10. Maddesi uyarınca yurt içinde ve yurt dışında öğretim üyesi yetiştirilmesi amacıyla YÖK bütçesinin mevcut veya yeni açılacak tertiplerine kaydedilen ödenekten ÖYP çerçevesinde desteklenmesine karar verilen başvurulara ilişkin YÖK Yürütme Kurulu tarafından uygun görülen tutarlar, tahakkuk ettirilmek suretiyle ilgili yükseköğretim kurumu bütçesine aktarılır. ÖYP kapsamında, yükseköğretim kurumlarına aktarılan tutarların karşılığı, ilgili yükseköğretim kurumu tarafından bir yandan (B) işaretli cetveline öz gelir, diğer yandan (A) işaretli cetvele ödenek olarak kaydedilir</a:t>
            </a:r>
            <a:r>
              <a:rPr lang="tr-TR" sz="4800" b="1" dirty="0"/>
              <a:t>. </a:t>
            </a:r>
            <a:r>
              <a:rPr lang="tr-TR" sz="4800" dirty="0"/>
              <a:t>Yapılacak ödemelere ilişkin süreler ve tutarlar YÖK Yürütme Kurulu tarafından belirlenir. Kaynak aktarımı ÖYP araştırma görevlilerinin lisansüstü eğitim gördükleri yükseköğretim kurumlarına yapılır. </a:t>
            </a:r>
          </a:p>
          <a:p>
            <a:r>
              <a:rPr lang="tr-TR" sz="4800" dirty="0"/>
              <a:t>(2) Kaynak aktarımı yapılabilmesi için;</a:t>
            </a:r>
          </a:p>
          <a:p>
            <a:r>
              <a:rPr lang="tr-TR" sz="4800" dirty="0"/>
              <a:t>(a)   Bir yükseköğretim kurumu adına başka bir yükseköğretim kurumunda lisansüstü eğitim yapan araştırma görevlilerinin, 2547 sayılı Kanunun 35. maddesi kapsamında görevlendirilmiş olması,</a:t>
            </a:r>
          </a:p>
          <a:p>
            <a:r>
              <a:rPr lang="tr-TR" sz="4800" dirty="0"/>
              <a:t> </a:t>
            </a:r>
          </a:p>
          <a:p>
            <a:r>
              <a:rPr lang="tr-TR" sz="4800" dirty="0"/>
              <a:t>(b)   ÖYP araştırma görevlisinin atandığı bölüm/anabilim dalı ile lisansüstü eğitim yaptığı bölüm/anabilim dalının aynı olması, (Yürütme Kurul Kararı ile farklı bölümde lisansüstü eğitim yapmasına izin verilenler hariç)</a:t>
            </a:r>
          </a:p>
          <a:p>
            <a:r>
              <a:rPr lang="tr-TR" sz="4800" dirty="0"/>
              <a:t>gerekir.</a:t>
            </a:r>
          </a:p>
          <a:p>
            <a:r>
              <a:rPr lang="tr-TR" sz="4800" dirty="0"/>
              <a:t> </a:t>
            </a:r>
          </a:p>
          <a:p>
            <a:r>
              <a:rPr lang="tr-TR" sz="4800" dirty="0"/>
              <a:t>(3) ÖYP Araştırma görevlisi hangi lisansüstü eğitim programına devam ediyorsa (yüksek lisans, doktora, bütünleşik doktora) sadece devam ettiği program için ayrılan ödenek lisansüstü eğitim yaptığı yükseköğretim kurumuna aktarılır.</a:t>
            </a:r>
          </a:p>
          <a:p>
            <a:r>
              <a:rPr lang="tr-TR" sz="4800" dirty="0"/>
              <a:t> </a:t>
            </a:r>
          </a:p>
          <a:p>
            <a:r>
              <a:rPr lang="tr-TR" sz="4800" dirty="0"/>
              <a:t>(4) Ortak yürütülen lisansüstü eğitim programlarında kaynak aktarımı her iki üniversiteden alınan ders kredileri dikkate alınarak yapılır.</a:t>
            </a:r>
          </a:p>
          <a:p>
            <a:endParaRPr lang="tr-TR" dirty="0"/>
          </a:p>
        </p:txBody>
      </p:sp>
      <p:sp>
        <p:nvSpPr>
          <p:cNvPr id="2" name="Başlık 1"/>
          <p:cNvSpPr>
            <a:spLocks noGrp="1"/>
          </p:cNvSpPr>
          <p:nvPr>
            <p:ph type="title"/>
          </p:nvPr>
        </p:nvSpPr>
        <p:spPr/>
        <p:txBody>
          <a:bodyPr>
            <a:normAutofit/>
          </a:bodyPr>
          <a:lstStyle/>
          <a:p>
            <a:r>
              <a:rPr lang="tr-TR" sz="2000" b="1" dirty="0" smtClean="0">
                <a:solidFill>
                  <a:schemeClr val="accent2"/>
                </a:solidFill>
                <a:effectLst/>
              </a:rPr>
              <a:t>DÖRDÜNCÜ BÖLÜM</a:t>
            </a:r>
            <a:br>
              <a:rPr lang="tr-TR" sz="2000" b="1" dirty="0" smtClean="0">
                <a:solidFill>
                  <a:schemeClr val="accent2"/>
                </a:solidFill>
                <a:effectLst/>
              </a:rPr>
            </a:br>
            <a:r>
              <a:rPr lang="tr-TR" sz="2000" b="1" dirty="0">
                <a:solidFill>
                  <a:schemeClr val="accent2"/>
                </a:solidFill>
                <a:effectLst/>
              </a:rPr>
              <a:t/>
            </a:r>
            <a:br>
              <a:rPr lang="tr-TR" sz="2000" b="1" dirty="0">
                <a:solidFill>
                  <a:schemeClr val="accent2"/>
                </a:solidFill>
                <a:effectLst/>
              </a:rPr>
            </a:br>
            <a:r>
              <a:rPr lang="tr-TR" sz="2000" b="1" dirty="0">
                <a:solidFill>
                  <a:schemeClr val="accent2"/>
                </a:solidFill>
                <a:effectLst/>
              </a:rPr>
              <a:t>Kaynak Aktarımı, ÖYP Giderleri ve Harcamalar </a:t>
            </a:r>
            <a:endParaRPr lang="tr-TR" sz="2000" dirty="0">
              <a:solidFill>
                <a:schemeClr val="accent2"/>
              </a:solidFill>
              <a:effectLst/>
            </a:endParaRPr>
          </a:p>
        </p:txBody>
      </p:sp>
    </p:spTree>
    <p:extLst>
      <p:ext uri="{BB962C8B-B14F-4D97-AF65-F5344CB8AC3E}">
        <p14:creationId xmlns:p14="http://schemas.microsoft.com/office/powerpoint/2010/main" val="353996446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1052736"/>
            <a:ext cx="8229600" cy="5115272"/>
          </a:xfrm>
        </p:spPr>
        <p:txBody>
          <a:bodyPr>
            <a:normAutofit fontScale="70000" lnSpcReduction="20000"/>
          </a:bodyPr>
          <a:lstStyle/>
          <a:p>
            <a:pPr marL="0" indent="0">
              <a:buNone/>
            </a:pPr>
            <a:r>
              <a:rPr lang="tr-TR" b="1" u="sng" dirty="0"/>
              <a:t>ÖYP Giderleri</a:t>
            </a:r>
            <a:endParaRPr lang="tr-TR" u="sng" dirty="0"/>
          </a:p>
          <a:p>
            <a:r>
              <a:rPr lang="tr-TR" b="1" dirty="0"/>
              <a:t>Madde 11- </a:t>
            </a:r>
            <a:r>
              <a:rPr lang="tr-TR" dirty="0"/>
              <a:t>(1)ÖYP araştırma görevlilerinin eğitimleri süresince kullanılmak üzere Yükseköğretim Kurulu tarafından her bir ÖYP araştırma görevlisi için </a:t>
            </a:r>
            <a:r>
              <a:rPr lang="tr-TR" dirty="0" err="1"/>
              <a:t>eğitim?öğretim</a:t>
            </a:r>
            <a:r>
              <a:rPr lang="tr-TR" dirty="0"/>
              <a:t> ve araştırma amacıyla ilgili yükseköğretim kurumuna aktarılan kaynaklar</a:t>
            </a:r>
            <a:r>
              <a:rPr lang="tr-TR" b="1" dirty="0"/>
              <a:t>:</a:t>
            </a:r>
            <a:endParaRPr lang="tr-TR" dirty="0"/>
          </a:p>
          <a:p>
            <a:r>
              <a:rPr lang="tr-TR" dirty="0"/>
              <a:t>(a) Proje Giderleri: Lisansüstü eğitim için gerekli alımlar, temel ofis ekipmanları, sarf malzemeleri, makine-teçhizat ve hizmet alım, bakım ve onarım harcamaları (tez çalışmaları ile eğitim programı kapsamında yapılacak diğer ödemeler dahil) </a:t>
            </a:r>
          </a:p>
          <a:p>
            <a:r>
              <a:rPr lang="tr-TR" dirty="0"/>
              <a:t>(b) Seyahat Giderleri: ÖYP araştırma görevlilerinin ile bunların danışmanlarının yılda 15 günü aşmayacak şekilde yurtiçi ve yurtdışı bilimsel amaçlı toplantılara katılmaları (6245 sayılı Harcırah Kanunu uyarınca yapılan ödemeler ile ÖYP araştırma görevlisinin danışmanları için ÖYP kapsamında yapılacak diğer ödemeler dahil) için kullanılır</a:t>
            </a:r>
          </a:p>
          <a:p>
            <a:pPr marL="0" indent="0">
              <a:buNone/>
            </a:pPr>
            <a:endParaRPr lang="tr-TR" dirty="0"/>
          </a:p>
          <a:p>
            <a:pPr marL="0" indent="0">
              <a:buNone/>
            </a:pPr>
            <a:r>
              <a:rPr lang="tr-TR" b="1" u="sng" dirty="0"/>
              <a:t>ÖYP kaynaklarının kullanımı</a:t>
            </a:r>
          </a:p>
          <a:p>
            <a:r>
              <a:rPr lang="tr-TR" b="1" dirty="0"/>
              <a:t>MADDE 12 ? </a:t>
            </a:r>
            <a:r>
              <a:rPr lang="tr-TR" dirty="0"/>
              <a:t>(1) ÖYP kapsamında ilgili yükseköğretim kurumlarına ödenen tutarlardan yapılacak ödemelere ilişkin gider gerçekleştirme işlemleri, ÖYP Kurum Koordinasyon Birimi tarafından yerine getirilir.</a:t>
            </a:r>
          </a:p>
          <a:p>
            <a:endParaRPr lang="tr-TR" dirty="0"/>
          </a:p>
        </p:txBody>
      </p:sp>
    </p:spTree>
    <p:extLst>
      <p:ext uri="{BB962C8B-B14F-4D97-AF65-F5344CB8AC3E}">
        <p14:creationId xmlns:p14="http://schemas.microsoft.com/office/powerpoint/2010/main" val="21344765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6192688"/>
          </a:xfrm>
        </p:spPr>
        <p:txBody>
          <a:bodyPr>
            <a:normAutofit fontScale="55000" lnSpcReduction="20000"/>
          </a:bodyPr>
          <a:lstStyle/>
          <a:p>
            <a:pPr marL="0" indent="0">
              <a:buNone/>
            </a:pPr>
            <a:endParaRPr lang="tr-TR" sz="2900" b="1" u="sng" dirty="0" smtClean="0"/>
          </a:p>
          <a:p>
            <a:pPr marL="0" indent="0">
              <a:buNone/>
            </a:pPr>
            <a:r>
              <a:rPr lang="tr-TR" sz="2900" b="1" u="sng" dirty="0" smtClean="0"/>
              <a:t>Aktarma </a:t>
            </a:r>
            <a:r>
              <a:rPr lang="tr-TR" sz="2900" b="1" u="sng" dirty="0"/>
              <a:t>ve iade</a:t>
            </a:r>
            <a:endParaRPr lang="tr-TR" sz="2900" u="sng" dirty="0"/>
          </a:p>
          <a:p>
            <a:r>
              <a:rPr lang="tr-TR" b="1" dirty="0"/>
              <a:t>MADDE 13 ? </a:t>
            </a:r>
            <a:r>
              <a:rPr lang="tr-TR" dirty="0"/>
              <a:t>(1) ÖYP kapsamında ilgili yükseköğretim kurumlarına ödenen tutarlar her bir ÖYP araştırma görevlisi için bu Usul ve Esasların 11 inci maddesinde yer alan dağılıma uygun olarak harcanır. Amacı doğrultusunda kullanılamayacağı anlaşılan tutarlar arasında ve diğer gider kalemlerinden bu gider kalemlerine aktarma yapılamaz. Bu kapsamda yükseköğretim kurumlarına aktarılan tutarlardan, kullanılmayanlar, YÖK’ün ilgili hesaplarına iade edilir.</a:t>
            </a:r>
          </a:p>
          <a:p>
            <a:pPr marL="0" indent="0">
              <a:buNone/>
            </a:pPr>
            <a:r>
              <a:rPr lang="tr-TR" dirty="0"/>
              <a:t> </a:t>
            </a:r>
          </a:p>
          <a:p>
            <a:pPr marL="0" indent="0">
              <a:buNone/>
            </a:pPr>
            <a:r>
              <a:rPr lang="tr-TR" b="1" u="sng" dirty="0"/>
              <a:t>Harcama belgeleri ve muhafazası</a:t>
            </a:r>
          </a:p>
          <a:p>
            <a:r>
              <a:rPr lang="tr-TR" b="1" dirty="0"/>
              <a:t>Madde 14 ? </a:t>
            </a:r>
            <a:r>
              <a:rPr lang="tr-TR" dirty="0"/>
              <a:t>(1) ÖYP kapsamında yapılan harcamaların belgelendirilmesinde Merkezi Yönetim Harcama Belgeleri Yönetmeliği hükümleri uygulanır. ÖYP faaliyetleri ile ilgili her türlü işlem ve harcamalara ilişkin belgelerin nüshaları, ilgili yükseköğretim kurumu ÖYP Kurum Koordinasyon Birimlerinde genel hükümlere göre muhafaza edilir ve denetime hazır halde bulundurulur.</a:t>
            </a:r>
          </a:p>
          <a:p>
            <a:endParaRPr lang="tr-TR" b="1" dirty="0" smtClean="0"/>
          </a:p>
          <a:p>
            <a:pPr marL="0" indent="0">
              <a:buNone/>
            </a:pPr>
            <a:r>
              <a:rPr lang="tr-TR" sz="2900" b="1" u="sng" dirty="0" smtClean="0"/>
              <a:t>Sorumluluk</a:t>
            </a:r>
            <a:endParaRPr lang="tr-TR" sz="2900" b="1" u="sng" dirty="0"/>
          </a:p>
          <a:p>
            <a:r>
              <a:rPr lang="tr-TR" b="1" dirty="0"/>
              <a:t>MADDE 15? </a:t>
            </a:r>
            <a:r>
              <a:rPr lang="tr-TR" dirty="0"/>
              <a:t>(1) Yükseköğretim kurumları, bu Esas ve Usuller ile kendilerine verilen görevlerin mevzuata uygun olarak ve etkin bir şekilde yürütülmesinden ve YÖK’e gerekli bilgi akışının sağlanmasından sorumludur.</a:t>
            </a:r>
          </a:p>
          <a:p>
            <a:pPr marL="0" indent="0">
              <a:buNone/>
            </a:pPr>
            <a:r>
              <a:rPr lang="tr-TR" dirty="0"/>
              <a:t> </a:t>
            </a:r>
          </a:p>
          <a:p>
            <a:pPr marL="0" indent="0">
              <a:buNone/>
            </a:pPr>
            <a:r>
              <a:rPr lang="tr-TR" sz="2900" b="1" u="sng" dirty="0"/>
              <a:t>Denetim</a:t>
            </a:r>
            <a:endParaRPr lang="tr-TR" sz="2900" u="sng" dirty="0"/>
          </a:p>
          <a:p>
            <a:r>
              <a:rPr lang="tr-TR" b="1" dirty="0"/>
              <a:t>MADDE 16 ? </a:t>
            </a:r>
            <a:r>
              <a:rPr lang="tr-TR" dirty="0"/>
              <a:t>(1) Bu Esas ve Usuller kapsamında yapılan harcamalar, 5018 sayılı Kamu Mali Yönetimi ve Kontrol Kanununa göre denetlenir. </a:t>
            </a:r>
            <a:r>
              <a:rPr lang="tr-TR" dirty="0" err="1"/>
              <a:t>ÖYP’nın</a:t>
            </a:r>
            <a:r>
              <a:rPr lang="tr-TR" dirty="0"/>
              <a:t> uygulanmasına ilişkin olarak yükseköğretim kurumunca yapılan iç denetim sonucunda bu Esas ve Usullere aykırılık teşkil eden bir hususun tespiti halinde, bu durum ilgili yükseköğretim kurumu tarafından YÖK’ e iletilir. </a:t>
            </a:r>
            <a:r>
              <a:rPr lang="tr-TR" dirty="0" err="1"/>
              <a:t>ÖYP’nin</a:t>
            </a:r>
            <a:r>
              <a:rPr lang="tr-TR" dirty="0"/>
              <a:t> yükseköğretim kurumlarındaki uygulamaları gerek görülmesi halinde ayrıca YÖK tarafından denetlenebilir.</a:t>
            </a:r>
          </a:p>
          <a:p>
            <a:r>
              <a:rPr lang="tr-TR" dirty="0"/>
              <a:t>(2) Bu Esas ve Usuller kapsamında yapılan harcamalar Sayıştay denetimine tabidir.</a:t>
            </a:r>
          </a:p>
        </p:txBody>
      </p:sp>
    </p:spTree>
    <p:extLst>
      <p:ext uri="{BB962C8B-B14F-4D97-AF65-F5344CB8AC3E}">
        <p14:creationId xmlns:p14="http://schemas.microsoft.com/office/powerpoint/2010/main" val="32057949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29600" cy="5115272"/>
          </a:xfrm>
        </p:spPr>
        <p:txBody>
          <a:bodyPr>
            <a:normAutofit fontScale="92500" lnSpcReduction="10000"/>
          </a:bodyPr>
          <a:lstStyle/>
          <a:p>
            <a:pPr marL="0" indent="0">
              <a:buNone/>
            </a:pPr>
            <a:r>
              <a:rPr lang="tr-TR" b="1" dirty="0">
                <a:solidFill>
                  <a:schemeClr val="accent2"/>
                </a:solidFill>
              </a:rPr>
              <a:t>Çeşitli Hükümler</a:t>
            </a:r>
            <a:endParaRPr lang="tr-TR" dirty="0">
              <a:solidFill>
                <a:schemeClr val="accent2"/>
              </a:solidFill>
            </a:endParaRPr>
          </a:p>
          <a:p>
            <a:pPr marL="0" indent="0">
              <a:buNone/>
            </a:pPr>
            <a:r>
              <a:rPr lang="tr-TR" b="1" u="sng" dirty="0"/>
              <a:t>MADDE 17 </a:t>
            </a:r>
            <a:r>
              <a:rPr lang="tr-TR" u="sng" dirty="0"/>
              <a:t>- </a:t>
            </a:r>
          </a:p>
          <a:p>
            <a:r>
              <a:rPr lang="tr-TR" dirty="0"/>
              <a:t>(1)   2010 yılından önce </a:t>
            </a:r>
            <a:r>
              <a:rPr lang="tr-TR" dirty="0" err="1"/>
              <a:t>ÖYP’ye</a:t>
            </a:r>
            <a:r>
              <a:rPr lang="tr-TR" dirty="0"/>
              <a:t> dahil olan araştırma görevlilerine YÖK tarafından kaynak aktarımı yapılmaz. </a:t>
            </a:r>
          </a:p>
          <a:p>
            <a:pPr marL="0" indent="0">
              <a:buNone/>
            </a:pPr>
            <a:endParaRPr lang="tr-TR" dirty="0"/>
          </a:p>
          <a:p>
            <a:pPr marL="0" indent="0">
              <a:buNone/>
            </a:pPr>
            <a:r>
              <a:rPr lang="tr-TR" b="1" u="sng" dirty="0"/>
              <a:t>Yürürlük</a:t>
            </a:r>
            <a:endParaRPr lang="tr-TR" u="sng" dirty="0"/>
          </a:p>
          <a:p>
            <a:r>
              <a:rPr lang="tr-TR" b="1" dirty="0"/>
              <a:t>MADDE 18</a:t>
            </a:r>
            <a:r>
              <a:rPr lang="tr-TR" dirty="0"/>
              <a:t>- (1) Bu Esas ve Usuller, kabulü tarihinde yürürlüğe girer.</a:t>
            </a:r>
          </a:p>
          <a:p>
            <a:endParaRPr lang="tr-TR" dirty="0"/>
          </a:p>
          <a:p>
            <a:pPr marL="0" indent="0">
              <a:buNone/>
            </a:pPr>
            <a:r>
              <a:rPr lang="tr-TR" b="1" u="sng" dirty="0"/>
              <a:t>Yürütme </a:t>
            </a:r>
            <a:endParaRPr lang="tr-TR" u="sng" dirty="0"/>
          </a:p>
          <a:p>
            <a:r>
              <a:rPr lang="tr-TR" b="1" dirty="0"/>
              <a:t>MADDE 19-</a:t>
            </a:r>
            <a:endParaRPr lang="tr-TR" dirty="0"/>
          </a:p>
          <a:p>
            <a:r>
              <a:rPr lang="tr-TR" dirty="0"/>
              <a:t>Bu Esas ve Usulleri Yükseköğretim Kurulu Başkanı yürütür</a:t>
            </a:r>
          </a:p>
          <a:p>
            <a:endParaRPr lang="tr-TR" dirty="0"/>
          </a:p>
        </p:txBody>
      </p:sp>
    </p:spTree>
    <p:extLst>
      <p:ext uri="{BB962C8B-B14F-4D97-AF65-F5344CB8AC3E}">
        <p14:creationId xmlns:p14="http://schemas.microsoft.com/office/powerpoint/2010/main" val="245519142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29600" cy="3600400"/>
          </a:xfrm>
        </p:spPr>
        <p:txBody>
          <a:bodyPr/>
          <a:lstStyle/>
          <a:p>
            <a:pPr marL="0" indent="0" algn="ctr">
              <a:buNone/>
            </a:pPr>
            <a:endParaRPr lang="tr-TR" sz="3600" b="1" dirty="0" smtClean="0">
              <a:solidFill>
                <a:schemeClr val="accent2"/>
              </a:solidFill>
            </a:endParaRPr>
          </a:p>
          <a:p>
            <a:pPr marL="0" indent="0" algn="ctr">
              <a:buNone/>
            </a:pPr>
            <a:r>
              <a:rPr lang="tr-TR" sz="3600" b="1" dirty="0" smtClean="0">
                <a:solidFill>
                  <a:schemeClr val="accent2"/>
                </a:solidFill>
              </a:rPr>
              <a:t>ÖĞRETİM </a:t>
            </a:r>
            <a:r>
              <a:rPr lang="tr-TR" sz="3600" b="1" dirty="0">
                <a:solidFill>
                  <a:schemeClr val="accent2"/>
                </a:solidFill>
              </a:rPr>
              <a:t>ÜYESİ YETİŞTİRME PROGRAMI</a:t>
            </a:r>
            <a:endParaRPr lang="tr-TR" sz="3600" dirty="0">
              <a:solidFill>
                <a:schemeClr val="accent2"/>
              </a:solidFill>
            </a:endParaRPr>
          </a:p>
          <a:p>
            <a:pPr marL="0" indent="0" algn="ctr">
              <a:buNone/>
            </a:pPr>
            <a:r>
              <a:rPr lang="tr-TR" sz="3600" b="1" dirty="0">
                <a:solidFill>
                  <a:schemeClr val="accent2"/>
                </a:solidFill>
              </a:rPr>
              <a:t>KAYNAK KULLANIMI</a:t>
            </a:r>
            <a:endParaRPr lang="tr-TR" sz="3600" dirty="0">
              <a:solidFill>
                <a:schemeClr val="accent2"/>
              </a:solidFill>
            </a:endParaRPr>
          </a:p>
          <a:p>
            <a:endParaRPr lang="tr-TR" dirty="0"/>
          </a:p>
        </p:txBody>
      </p:sp>
    </p:spTree>
    <p:extLst>
      <p:ext uri="{BB962C8B-B14F-4D97-AF65-F5344CB8AC3E}">
        <p14:creationId xmlns:p14="http://schemas.microsoft.com/office/powerpoint/2010/main" val="5089957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229600" cy="6408712"/>
          </a:xfrm>
        </p:spPr>
        <p:txBody>
          <a:bodyPr>
            <a:normAutofit fontScale="62500" lnSpcReduction="20000"/>
          </a:bodyPr>
          <a:lstStyle/>
          <a:p>
            <a:pPr marL="0" indent="0" algn="ctr">
              <a:buNone/>
            </a:pPr>
            <a:endParaRPr lang="tr-TR" b="1" dirty="0" smtClean="0">
              <a:solidFill>
                <a:schemeClr val="accent2"/>
              </a:solidFill>
            </a:endParaRPr>
          </a:p>
          <a:p>
            <a:pPr marL="0" indent="0" algn="ctr">
              <a:buNone/>
            </a:pPr>
            <a:r>
              <a:rPr lang="tr-TR" sz="3200" b="1" dirty="0" smtClean="0">
                <a:solidFill>
                  <a:schemeClr val="accent2"/>
                </a:solidFill>
              </a:rPr>
              <a:t>03.2 </a:t>
            </a:r>
            <a:r>
              <a:rPr lang="tr-TR" sz="3200" b="1" dirty="0">
                <a:solidFill>
                  <a:schemeClr val="accent2"/>
                </a:solidFill>
              </a:rPr>
              <a:t>TÜKETİME YÖNELİK MAL VE MALZEME ALIMLARI </a:t>
            </a:r>
          </a:p>
          <a:p>
            <a:pPr marL="0" indent="0">
              <a:buNone/>
            </a:pPr>
            <a:r>
              <a:rPr lang="tr-TR" b="1" u="sng" dirty="0" smtClean="0"/>
              <a:t>Kırtasiye </a:t>
            </a:r>
            <a:r>
              <a:rPr lang="tr-TR" b="1" u="sng" dirty="0"/>
              <a:t>Alımları: </a:t>
            </a:r>
            <a:endParaRPr lang="tr-TR" u="sng" dirty="0"/>
          </a:p>
          <a:p>
            <a:r>
              <a:rPr lang="tr-TR" dirty="0"/>
              <a:t>Hizmetin gerektirdiği kalem, silgi, zımba teli, toplu iğne, ataç, disket, cd, </a:t>
            </a:r>
            <a:r>
              <a:rPr lang="tr-TR" dirty="0" err="1"/>
              <a:t>flash</a:t>
            </a:r>
            <a:r>
              <a:rPr lang="tr-TR" dirty="0"/>
              <a:t> disk, toner, mürekkep, klasör, dosya, basılı kağıt, defter gibi kırtasiye malzemesi ile benzeri mal ve malzemelerin alım bedelleri</a:t>
            </a:r>
          </a:p>
          <a:p>
            <a:pPr marL="0" indent="0">
              <a:buNone/>
            </a:pPr>
            <a:r>
              <a:rPr lang="tr-TR" b="1" u="sng" dirty="0"/>
              <a:t>Büro Malzemesi Alımları: </a:t>
            </a:r>
            <a:endParaRPr lang="tr-TR" u="sng" dirty="0"/>
          </a:p>
          <a:p>
            <a:r>
              <a:rPr lang="tr-TR" dirty="0"/>
              <a:t>cetvel, makas, kalem açacağı, delgeç, zımba gibi her çeşit el aparatı </a:t>
            </a:r>
          </a:p>
          <a:p>
            <a:pPr marL="0" indent="0">
              <a:buNone/>
            </a:pPr>
            <a:r>
              <a:rPr lang="tr-TR" b="1" u="sng" dirty="0"/>
              <a:t>Diğer Yayın Alımları:</a:t>
            </a:r>
            <a:endParaRPr lang="tr-TR" u="sng" dirty="0"/>
          </a:p>
          <a:p>
            <a:r>
              <a:rPr lang="tr-TR" dirty="0"/>
              <a:t>Belirli sürelerle bağlı kalmaksızın yayınlanan (sayısal ortamda yapılan baskılar dâhil) kitap, ansiklopedi, broşür gibi yayın alımları</a:t>
            </a:r>
          </a:p>
          <a:p>
            <a:pPr marL="0" indent="0">
              <a:buNone/>
            </a:pPr>
            <a:r>
              <a:rPr lang="tr-TR" b="1" u="sng" dirty="0"/>
              <a:t>Baskı ve Cilt Giderleri: </a:t>
            </a:r>
            <a:endParaRPr lang="tr-TR" u="sng" dirty="0"/>
          </a:p>
          <a:p>
            <a:r>
              <a:rPr lang="tr-TR" dirty="0"/>
              <a:t>Basılı olarak alınacak yayınlar dışında kalan ve hizmetin gerektirdiği durumlarda yapılacak (gazete, dergi, bülten, kitap, broşür, afiş, gibi) süreli veya süresiz yayınların basımı (sayısal ortamda yapılan baskılar dâhil) ile bunların veya daire ve idarelerce kullanılan her çeşit evrakın ciltlenmesine ilişkin giderler,</a:t>
            </a:r>
          </a:p>
          <a:p>
            <a:pPr marL="0" indent="0">
              <a:buNone/>
            </a:pPr>
            <a:r>
              <a:rPr lang="tr-TR" b="1" u="sng" dirty="0" smtClean="0"/>
              <a:t>Laboratuvar </a:t>
            </a:r>
            <a:r>
              <a:rPr lang="tr-TR" b="1" u="sng" dirty="0"/>
              <a:t>Malzemesi ile Kimyevi ve </a:t>
            </a:r>
            <a:r>
              <a:rPr lang="tr-TR" b="1" u="sng" dirty="0" err="1"/>
              <a:t>Temrinlik</a:t>
            </a:r>
            <a:r>
              <a:rPr lang="tr-TR" b="1" u="sng" dirty="0"/>
              <a:t> Malzeme Alımları:</a:t>
            </a:r>
            <a:endParaRPr lang="tr-TR" u="sng" dirty="0"/>
          </a:p>
          <a:p>
            <a:r>
              <a:rPr lang="tr-TR" dirty="0" smtClean="0"/>
              <a:t>Laboratuvarlarda </a:t>
            </a:r>
            <a:r>
              <a:rPr lang="tr-TR" dirty="0"/>
              <a:t>kullanılan sarf malzemeleri, deney tüpleri, kimyevi ve </a:t>
            </a:r>
            <a:r>
              <a:rPr lang="tr-TR" dirty="0" err="1"/>
              <a:t>temrinlik</a:t>
            </a:r>
            <a:r>
              <a:rPr lang="tr-TR" dirty="0"/>
              <a:t> malzeme alımları.</a:t>
            </a:r>
          </a:p>
          <a:p>
            <a:pPr marL="0" indent="0">
              <a:buNone/>
            </a:pPr>
            <a:r>
              <a:rPr lang="tr-TR" b="1" u="sng" dirty="0"/>
              <a:t>Zirai Malzeme ve İlaç Alımları:</a:t>
            </a:r>
            <a:endParaRPr lang="tr-TR" u="sng" dirty="0"/>
          </a:p>
          <a:p>
            <a:r>
              <a:rPr lang="tr-TR" dirty="0"/>
              <a:t>Zirai amaçlı olarak kullanılacak olan malzemeler ile zararlılara karşı zirai mücadelede kullanılacak ilaç ve malzeme alımları bu bölüme gider kaydedilecektir.</a:t>
            </a:r>
          </a:p>
          <a:p>
            <a:pPr marL="0" indent="0">
              <a:buNone/>
            </a:pPr>
            <a:r>
              <a:rPr lang="tr-TR" b="1" u="sng" dirty="0"/>
              <a:t>Diğer Tüketim Mal ve Malzemesi Alımları: </a:t>
            </a:r>
            <a:endParaRPr lang="tr-TR" u="sng" dirty="0"/>
          </a:p>
          <a:p>
            <a:r>
              <a:rPr lang="tr-TR" dirty="0"/>
              <a:t>Yukarıda sayılan gruplara girmeyen tüketim mal ve malzemesi (ampul, kablo, fiş, duy, priz, kapı kolu, teleks bobini, teleks şeridi, ambalaj malzemesi) alımları bu bölüme gider kaydedilecektir</a:t>
            </a:r>
            <a:r>
              <a:rPr lang="tr-TR" dirty="0" smtClean="0"/>
              <a:t>.</a:t>
            </a:r>
            <a:endParaRPr lang="tr-TR" dirty="0"/>
          </a:p>
        </p:txBody>
      </p:sp>
    </p:spTree>
    <p:extLst>
      <p:ext uri="{BB962C8B-B14F-4D97-AF65-F5344CB8AC3E}">
        <p14:creationId xmlns:p14="http://schemas.microsoft.com/office/powerpoint/2010/main" val="406122967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76664"/>
          </a:xfrm>
        </p:spPr>
        <p:txBody>
          <a:bodyPr>
            <a:normAutofit fontScale="70000" lnSpcReduction="20000"/>
          </a:bodyPr>
          <a:lstStyle/>
          <a:p>
            <a:pPr marL="0" indent="0">
              <a:buNone/>
            </a:pPr>
            <a:r>
              <a:rPr lang="tr-TR" b="1" dirty="0">
                <a:solidFill>
                  <a:schemeClr val="accent2"/>
                </a:solidFill>
              </a:rPr>
              <a:t>03.3YOLLUKLAR</a:t>
            </a:r>
            <a:endParaRPr lang="tr-TR" dirty="0">
              <a:solidFill>
                <a:schemeClr val="accent2"/>
              </a:solidFill>
            </a:endParaRPr>
          </a:p>
          <a:p>
            <a:r>
              <a:rPr lang="tr-TR" dirty="0"/>
              <a:t>İlgili mevzuat çerçevesinde ödenen yurtiçi ve yurt dışı geçici veya sürekli görev yolluk giderleri yolluklar bölümünde yer alacaktır. </a:t>
            </a:r>
          </a:p>
          <a:p>
            <a:endParaRPr lang="tr-TR" dirty="0"/>
          </a:p>
          <a:p>
            <a:pPr marL="0" indent="0">
              <a:buNone/>
            </a:pPr>
            <a:r>
              <a:rPr lang="tr-TR" b="1" dirty="0">
                <a:solidFill>
                  <a:schemeClr val="accent2"/>
                </a:solidFill>
              </a:rPr>
              <a:t>03.5 HİZMET </a:t>
            </a:r>
            <a:r>
              <a:rPr lang="tr-TR" b="1" dirty="0" smtClean="0">
                <a:solidFill>
                  <a:schemeClr val="accent2"/>
                </a:solidFill>
              </a:rPr>
              <a:t>ALIMLARI</a:t>
            </a:r>
          </a:p>
          <a:p>
            <a:pPr marL="0" indent="0">
              <a:buNone/>
            </a:pPr>
            <a:endParaRPr lang="tr-TR" b="1" dirty="0">
              <a:solidFill>
                <a:schemeClr val="accent2"/>
              </a:solidFill>
            </a:endParaRPr>
          </a:p>
          <a:p>
            <a:pPr marL="0" indent="0">
              <a:buNone/>
            </a:pPr>
            <a:r>
              <a:rPr lang="tr-TR" b="1" u="sng" dirty="0"/>
              <a:t>Bilgisayar Hizmeti Alımları : </a:t>
            </a:r>
            <a:endParaRPr lang="tr-TR" u="sng" dirty="0"/>
          </a:p>
          <a:p>
            <a:r>
              <a:rPr lang="tr-TR" dirty="0"/>
              <a:t>Bilgi işlemle ilgili yazılım, donanım, işletme gibi her türlü ihtiyacının bir bütün olarak hizmet sözleşmesi ile karşılanması halinde ödenecek tutarlar </a:t>
            </a:r>
            <a:endParaRPr lang="tr-TR" dirty="0" smtClean="0"/>
          </a:p>
          <a:p>
            <a:pPr marL="0" indent="0">
              <a:buNone/>
            </a:pPr>
            <a:endParaRPr lang="tr-TR" dirty="0"/>
          </a:p>
          <a:p>
            <a:pPr marL="0" indent="0">
              <a:buNone/>
            </a:pPr>
            <a:r>
              <a:rPr lang="tr-TR" b="1" u="sng" dirty="0"/>
              <a:t>Enformasyon ve Raporlama Giderleri:</a:t>
            </a:r>
            <a:endParaRPr lang="tr-TR" u="sng" dirty="0"/>
          </a:p>
          <a:p>
            <a:r>
              <a:rPr lang="tr-TR" dirty="0"/>
              <a:t>Kuruluşların yapacakları veya yaptıracakları araştırma, inceleme, geliştirme amaçlı projeler ile kurum hizmetleriyle ilgili olarak düzenlenecek anketler için önceden yapılması gereken ön araştırma, bilgi toplama, danışmanlık hizmetleri ile anket sonuçlarının yorumlanması, değerlendirilmesi, öneriler getirilmesine yönelik raporların hazırlanmasına ilişkin hizmetlerin gerektirdiği ve sözleşme kapsamında yer alan her türlü giderler bu bölüme kaydedilecektir</a:t>
            </a:r>
            <a:r>
              <a:rPr lang="tr-TR" dirty="0" smtClean="0"/>
              <a:t>.</a:t>
            </a:r>
          </a:p>
          <a:p>
            <a:pPr marL="0" indent="0">
              <a:buNone/>
            </a:pPr>
            <a:r>
              <a:rPr lang="tr-TR" b="1" u="sng" dirty="0" smtClean="0"/>
              <a:t>Kongre  Katılım Ücretleri </a:t>
            </a:r>
            <a:r>
              <a:rPr lang="tr-TR" b="1" u="sng" smtClean="0"/>
              <a:t>(Sadece </a:t>
            </a:r>
            <a:r>
              <a:rPr lang="tr-TR" b="1" smtClean="0"/>
              <a:t>Yurtiçi </a:t>
            </a:r>
            <a:r>
              <a:rPr lang="tr-TR" b="1" dirty="0" smtClean="0"/>
              <a:t>Kongre Katılım Ücretleri dahildir)</a:t>
            </a:r>
          </a:p>
          <a:p>
            <a:pPr marL="0" indent="0">
              <a:buNone/>
            </a:pPr>
            <a:r>
              <a:rPr lang="tr-TR" b="1" u="sng" dirty="0" smtClean="0"/>
              <a:t>Zorunlu Sağlık Sigortası  Giderleri</a:t>
            </a:r>
            <a:endParaRPr lang="tr-TR" u="sng" dirty="0"/>
          </a:p>
        </p:txBody>
      </p:sp>
    </p:spTree>
    <p:extLst>
      <p:ext uri="{BB962C8B-B14F-4D97-AF65-F5344CB8AC3E}">
        <p14:creationId xmlns:p14="http://schemas.microsoft.com/office/powerpoint/2010/main" val="13895854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29600" cy="5691336"/>
          </a:xfrm>
        </p:spPr>
        <p:txBody>
          <a:bodyPr>
            <a:normAutofit fontScale="55000" lnSpcReduction="20000"/>
          </a:bodyPr>
          <a:lstStyle/>
          <a:p>
            <a:pPr marL="0" indent="0" algn="ctr">
              <a:buNone/>
            </a:pPr>
            <a:r>
              <a:rPr lang="tr-TR" b="1" dirty="0" smtClean="0">
                <a:solidFill>
                  <a:schemeClr val="accent2"/>
                </a:solidFill>
              </a:rPr>
              <a:t>03.7 </a:t>
            </a:r>
            <a:r>
              <a:rPr lang="tr-TR" b="1" dirty="0">
                <a:solidFill>
                  <a:schemeClr val="accent2"/>
                </a:solidFill>
              </a:rPr>
              <a:t>MENKUL MAL, GAYRİMADDİ HAK ALIM, BAKIM VE ONARIM GİDERLERİ </a:t>
            </a:r>
          </a:p>
          <a:p>
            <a:r>
              <a:rPr lang="tr-TR" b="1" u="sng" dirty="0"/>
              <a:t>Büro ve İşyeri Mal ve Malzeme Alımları : </a:t>
            </a:r>
            <a:r>
              <a:rPr lang="tr-TR" dirty="0"/>
              <a:t>Tüketime yönelik mal ve malzeme alımlarının dışında kalan, bedeli her yıl bütçe kanunlarıyla belirlenecek limiti geçmeyen ve hizmet, çalışma ve işyerinin donatımı ve döşemelerinde kullanılan eşyalar ile hizmetin çalışmanın ve işin gerektirdiği büro masası, koltuk, sandalye, sehpa, etajer, kütüphane, dosya dolabı, karteks dolabı, misafir koltuğu, bilgisayar masası, okul sırası, çelik kasa, perde, halı, masa kalemi, çöp kutusu, mühür gibi her türlü büro malzemesi alımları bu bölüme gider kaydedilecektir. </a:t>
            </a:r>
          </a:p>
          <a:p>
            <a:r>
              <a:rPr lang="tr-TR" b="1" u="sng" dirty="0"/>
              <a:t>Büro ve İşyeri Makine ve Teçhizat Alımları  : </a:t>
            </a:r>
            <a:r>
              <a:rPr lang="tr-TR" dirty="0"/>
              <a:t>Büro hizmetlerinde kullanılacak olan; Daktilo, hesap makinesi gibi her türlü düşük değerli ve basit büro makinesi alımları, bilgisayar, telefon, yazı makinesi, fotokopi makinesi, klima, baskı makinesi, evrak imha makinesi, </a:t>
            </a:r>
            <a:r>
              <a:rPr lang="tr-TR" dirty="0" err="1"/>
              <a:t>laminatör</a:t>
            </a:r>
            <a:r>
              <a:rPr lang="tr-TR" dirty="0"/>
              <a:t> cihazı ve bunların tamamlayıcı parçalarının alımları gibi çalışmaya ilişkin makine-teçhizat alımları ile gerektiğinde bunların montajı için ödenecek bedeller,</a:t>
            </a:r>
          </a:p>
          <a:p>
            <a:r>
              <a:rPr lang="tr-TR" b="1" u="sng" dirty="0"/>
              <a:t>Bilgisayar Yazılım Alımları ve Yapımları : </a:t>
            </a:r>
            <a:r>
              <a:rPr lang="tr-TR" dirty="0"/>
              <a:t>Bilgisayarlar için kullanılacak olan hazır programların satın alma ve lisans bedelleri, bu programların güncelleme ve revizeleri, özellik ve kapasite artırımı için ödenecek bedeller ile yeni program yazdırılmasına ilişkin giderler bu bölüme kaydedilecektir.</a:t>
            </a:r>
          </a:p>
          <a:p>
            <a:r>
              <a:rPr lang="tr-TR" b="1" u="sng" dirty="0"/>
              <a:t>Bakım ve Onarım Giderleri </a:t>
            </a:r>
            <a:r>
              <a:rPr lang="tr-TR" b="1" dirty="0"/>
              <a:t>: </a:t>
            </a:r>
            <a:r>
              <a:rPr lang="tr-TR" dirty="0"/>
              <a:t>Taşınır mallarla ilgili olarak, bunların ekonomik ömürlerini ve değerlerini artırmaya yönelik yenileme amaçlı bakım-onarımlar dışında kalan ve doğrudan işletmeye yönelik rutin olarak yapılması gereken bakım ve onarımlar ve bu bakım onarımlarda kullanılacak olan yedek parça alım giderleri (parasal limitlere bakılmaksızın) bu grupta yer alacaktır. Bunlardan bazıları bütçe kanunlarıyla belirlenen limitler ile sınırlı olacak ve bu limitleri geçmeyenler bu bölümde gider kaydedilecek iken limitleri geçen tutarlardaki bakım-onarımlar “sermaye” bölümüne gider kaydedilecektir. </a:t>
            </a:r>
          </a:p>
          <a:p>
            <a:r>
              <a:rPr lang="tr-TR" b="1" u="sng" dirty="0"/>
              <a:t>Tefrişat Bakım ve Onarım Giderleri </a:t>
            </a:r>
            <a:r>
              <a:rPr lang="tr-TR" dirty="0"/>
              <a:t>: Çalışma masası, çalışma koltuğu, sandalye, etajer, sehpa, kütüphane ve dolap gibi tefrişatın bakım ve onarımlarına ait (yedek parça alımları dâhil) giderler bu bölüme kaydedilecektir.</a:t>
            </a:r>
          </a:p>
          <a:p>
            <a:r>
              <a:rPr lang="tr-TR" b="1" u="sng" dirty="0"/>
              <a:t>Makine Teçhizat Bakım ve Onarım Giderleri : </a:t>
            </a:r>
            <a:r>
              <a:rPr lang="tr-TR" u="sng" dirty="0"/>
              <a:t> </a:t>
            </a:r>
            <a:r>
              <a:rPr lang="tr-TR" dirty="0"/>
              <a:t>Makine, teçhizat ve demirbaşın (tefrişat hariç) her yıl bütçe kanunu ile belirlenecek tutarı aşmayan bakım, onarımı için verilecek işçilik ücretleri ile bakım ve onarım malzemeleri ve yedek parça alımları.</a:t>
            </a:r>
          </a:p>
          <a:p>
            <a:endParaRPr lang="tr-TR" dirty="0"/>
          </a:p>
        </p:txBody>
      </p:sp>
    </p:spTree>
    <p:extLst>
      <p:ext uri="{BB962C8B-B14F-4D97-AF65-F5344CB8AC3E}">
        <p14:creationId xmlns:p14="http://schemas.microsoft.com/office/powerpoint/2010/main" val="196394011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61</TotalTime>
  <Words>1164</Words>
  <Application>Microsoft Macintosh PowerPoint</Application>
  <PresentationFormat>On-screen Show (4:3)</PresentationFormat>
  <Paragraphs>167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Kağıt</vt:lpstr>
      <vt:lpstr>   ÖĞRETİM ÜYESİ YETİŞTİRME PROGRAMINA İLİŞKİN USUL VE  ESASLAR </vt:lpstr>
      <vt:lpstr>DÖRDÜNCÜ BÖLÜM  Kaynak Aktarımı, ÖYP Giderleri ve Harcamalar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ÖĞRETİM ÜYESİ YETİŞTİRME PROGRAMINA İLİŞKİN USUL VE ESASLAR</dc:title>
  <dc:creator>ENSİTÜLER</dc:creator>
  <cp:lastModifiedBy>Coşkun Kazancı</cp:lastModifiedBy>
  <cp:revision>26</cp:revision>
  <cp:lastPrinted>2014-02-19T14:25:07Z</cp:lastPrinted>
  <dcterms:created xsi:type="dcterms:W3CDTF">2013-04-29T12:26:17Z</dcterms:created>
  <dcterms:modified xsi:type="dcterms:W3CDTF">2015-05-21T13:39:42Z</dcterms:modified>
</cp:coreProperties>
</file>