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7008813" cy="9294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D3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7" autoAdjust="0"/>
  </p:normalViewPr>
  <p:slideViewPr>
    <p:cSldViewPr snapToGrid="0">
      <p:cViewPr>
        <p:scale>
          <a:sx n="81" d="100"/>
          <a:sy n="81" d="100"/>
        </p:scale>
        <p:origin x="-3288" y="-72"/>
      </p:cViewPr>
      <p:guideLst>
        <p:guide orient="horz" pos="312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688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6887" cy="466725"/>
          </a:xfrm>
          <a:prstGeom prst="rect">
            <a:avLst/>
          </a:prstGeom>
        </p:spPr>
        <p:txBody>
          <a:bodyPr vert="horz" lIns="91440" tIns="45720" rIns="91440" bIns="45720" rtlCol="0"/>
          <a:lstStyle>
            <a:lvl1pPr algn="r">
              <a:defRPr sz="1200"/>
            </a:lvl1pPr>
          </a:lstStyle>
          <a:p>
            <a:fld id="{B664B7B1-7FBC-463A-8FAF-4E27E3193B9B}" type="datetimeFigureOut">
              <a:rPr lang="en-US" smtClean="0"/>
              <a:t>3/22/2018</a:t>
            </a:fld>
            <a:endParaRPr lang="en-US"/>
          </a:p>
        </p:txBody>
      </p:sp>
      <p:sp>
        <p:nvSpPr>
          <p:cNvPr id="4" name="Slide Image Placeholder 3"/>
          <p:cNvSpPr>
            <a:spLocks noGrp="1" noRot="1" noChangeAspect="1"/>
          </p:cNvSpPr>
          <p:nvPr>
            <p:ph type="sldImg" idx="2"/>
          </p:nvPr>
        </p:nvSpPr>
        <p:spPr>
          <a:xfrm>
            <a:off x="2419350" y="1162050"/>
            <a:ext cx="21717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5918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8088"/>
            <a:ext cx="303688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8088"/>
            <a:ext cx="3036887" cy="466725"/>
          </a:xfrm>
          <a:prstGeom prst="rect">
            <a:avLst/>
          </a:prstGeom>
        </p:spPr>
        <p:txBody>
          <a:bodyPr vert="horz" lIns="91440" tIns="45720" rIns="91440" bIns="45720" rtlCol="0" anchor="b"/>
          <a:lstStyle>
            <a:lvl1pPr algn="r">
              <a:defRPr sz="1200"/>
            </a:lvl1pPr>
          </a:lstStyle>
          <a:p>
            <a:fld id="{0BDA8A18-25A6-4846-A975-F3DE8A4051BB}" type="slidenum">
              <a:rPr lang="en-US" smtClean="0"/>
              <a:t>‹#›</a:t>
            </a:fld>
            <a:endParaRPr lang="en-US"/>
          </a:p>
        </p:txBody>
      </p:sp>
    </p:spTree>
    <p:extLst>
      <p:ext uri="{BB962C8B-B14F-4D97-AF65-F5344CB8AC3E}">
        <p14:creationId xmlns:p14="http://schemas.microsoft.com/office/powerpoint/2010/main" val="2885569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a:r>
          </a:p>
        </p:txBody>
      </p:sp>
      <p:sp>
        <p:nvSpPr>
          <p:cNvPr id="4" name="Slide Number Placeholder 3"/>
          <p:cNvSpPr>
            <a:spLocks noGrp="1"/>
          </p:cNvSpPr>
          <p:nvPr>
            <p:ph type="sldNum" sz="quarter" idx="10"/>
          </p:nvPr>
        </p:nvSpPr>
        <p:spPr/>
        <p:txBody>
          <a:bodyPr/>
          <a:lstStyle/>
          <a:p>
            <a:fld id="{0BDA8A18-25A6-4846-A975-F3DE8A4051BB}" type="slidenum">
              <a:rPr lang="en-US" smtClean="0"/>
              <a:t>1</a:t>
            </a:fld>
            <a:endParaRPr lang="en-US"/>
          </a:p>
        </p:txBody>
      </p:sp>
    </p:spTree>
    <p:extLst>
      <p:ext uri="{BB962C8B-B14F-4D97-AF65-F5344CB8AC3E}">
        <p14:creationId xmlns:p14="http://schemas.microsoft.com/office/powerpoint/2010/main" val="5165650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FD2BF98-C82C-4650-93DE-6E0A4684B4F1}"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109202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2BF98-C82C-4650-93DE-6E0A4684B4F1}"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1033166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2BF98-C82C-4650-93DE-6E0A4684B4F1}"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3803819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D2BF98-C82C-4650-93DE-6E0A4684B4F1}"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1844097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2BF98-C82C-4650-93DE-6E0A4684B4F1}" type="datetimeFigureOut">
              <a:rPr lang="en-US" smtClean="0"/>
              <a:t>3/22/2018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378478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FD2BF98-C82C-4650-93DE-6E0A4684B4F1}"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2673340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FD2BF98-C82C-4650-93DE-6E0A4684B4F1}" type="datetimeFigureOut">
              <a:rPr lang="en-US" smtClean="0"/>
              <a:t>3/22/2018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2865996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FD2BF98-C82C-4650-93DE-6E0A4684B4F1}" type="datetimeFigureOut">
              <a:rPr lang="en-US" smtClean="0"/>
              <a:t>3/22/2018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211270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2BF98-C82C-4650-93DE-6E0A4684B4F1}" type="datetimeFigureOut">
              <a:rPr lang="en-US" smtClean="0"/>
              <a:t>3/22/2018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154623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D2BF98-C82C-4650-93DE-6E0A4684B4F1}"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18353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8FD2BF98-C82C-4650-93DE-6E0A4684B4F1}" type="datetimeFigureOut">
              <a:rPr lang="en-US" smtClean="0"/>
              <a:t>3/22/2018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4DD132-5389-4613-B71B-4F2850DF3E1B}" type="slidenum">
              <a:rPr lang="en-US" smtClean="0"/>
              <a:t>‹#›</a:t>
            </a:fld>
            <a:endParaRPr lang="en-US"/>
          </a:p>
        </p:txBody>
      </p:sp>
    </p:spTree>
    <p:extLst>
      <p:ext uri="{BB962C8B-B14F-4D97-AF65-F5344CB8AC3E}">
        <p14:creationId xmlns:p14="http://schemas.microsoft.com/office/powerpoint/2010/main" val="4209443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FD2BF98-C82C-4650-93DE-6E0A4684B4F1}" type="datetimeFigureOut">
              <a:rPr lang="en-US" smtClean="0"/>
              <a:t>3/22/2018</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A4DD132-5389-4613-B71B-4F2850DF3E1B}" type="slidenum">
              <a:rPr lang="en-US" smtClean="0"/>
              <a:t>‹#›</a:t>
            </a:fld>
            <a:endParaRPr lang="en-US"/>
          </a:p>
        </p:txBody>
      </p:sp>
    </p:spTree>
    <p:extLst>
      <p:ext uri="{BB962C8B-B14F-4D97-AF65-F5344CB8AC3E}">
        <p14:creationId xmlns:p14="http://schemas.microsoft.com/office/powerpoint/2010/main" val="10915057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82245" y="1207738"/>
            <a:ext cx="6646801" cy="2375108"/>
          </a:xfrm>
          <a:prstGeom prst="rect">
            <a:avLst/>
          </a:prstGeom>
        </p:spPr>
      </p:pic>
      <p:sp>
        <p:nvSpPr>
          <p:cNvPr id="5" name="Rectangle 4"/>
          <p:cNvSpPr/>
          <p:nvPr/>
        </p:nvSpPr>
        <p:spPr>
          <a:xfrm>
            <a:off x="-8" y="0"/>
            <a:ext cx="6858008" cy="1146748"/>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tr-TR" sz="2600" dirty="0" smtClean="0"/>
              <a:t>  </a:t>
            </a:r>
            <a:r>
              <a:rPr lang="en-US" sz="2600" dirty="0" smtClean="0"/>
              <a:t>Elektrik </a:t>
            </a:r>
            <a:r>
              <a:rPr lang="en-US" sz="2600" dirty="0"/>
              <a:t>ve Elektronik   </a:t>
            </a:r>
          </a:p>
          <a:p>
            <a:r>
              <a:rPr lang="tr-TR" sz="2600" dirty="0" smtClean="0"/>
              <a:t>  </a:t>
            </a:r>
            <a:r>
              <a:rPr lang="en-US" sz="2600" dirty="0" smtClean="0"/>
              <a:t>Mühendisliği </a:t>
            </a:r>
            <a:r>
              <a:rPr lang="en-US" sz="2600" dirty="0"/>
              <a:t>Bölümü: </a:t>
            </a:r>
            <a:r>
              <a:rPr lang="en-US" sz="2600" dirty="0">
                <a:solidFill>
                  <a:srgbClr val="C00000"/>
                </a:solidFill>
              </a:rPr>
              <a:t>ee.uludag.edu.tr</a:t>
            </a:r>
          </a:p>
        </p:txBody>
      </p:sp>
      <p:sp>
        <p:nvSpPr>
          <p:cNvPr id="9" name="Rectangle 8"/>
          <p:cNvSpPr/>
          <p:nvPr/>
        </p:nvSpPr>
        <p:spPr>
          <a:xfrm>
            <a:off x="199292" y="4508580"/>
            <a:ext cx="6529754" cy="4049570"/>
          </a:xfrm>
          <a:prstGeom prst="rect">
            <a:avLst/>
          </a:prstGeom>
        </p:spPr>
        <p:txBody>
          <a:bodyPr wrap="square">
            <a:spAutoFit/>
          </a:bodyPr>
          <a:lstStyle/>
          <a:p>
            <a:pPr>
              <a:lnSpc>
                <a:spcPct val="107000"/>
              </a:lnSpc>
              <a:spcAft>
                <a:spcPts val="800"/>
              </a:spcAft>
              <a:tabLst>
                <a:tab pos="1295400" algn="l"/>
              </a:tabLst>
            </a:pPr>
            <a:r>
              <a:rPr lang="en-US" sz="1300" b="1" dirty="0" smtClean="0">
                <a:latin typeface="Arial" panose="020B0604020202020204" pitchFamily="34" charset="0"/>
                <a:ea typeface="Calibri" panose="020F0502020204030204" pitchFamily="34" charset="0"/>
                <a:cs typeface="Times New Roman" panose="02020603050405020304" pitchFamily="18" charset="0"/>
              </a:rPr>
              <a:t>ÖZE</a:t>
            </a:r>
            <a:r>
              <a:rPr lang="tr-TR" sz="1300" b="1" dirty="0">
                <a:latin typeface="Arial" panose="020B0604020202020204" pitchFamily="34" charset="0"/>
                <a:ea typeface="Calibri" panose="020F0502020204030204" pitchFamily="34" charset="0"/>
                <a:cs typeface="Times New Roman" panose="02020603050405020304" pitchFamily="18" charset="0"/>
              </a:rPr>
              <a:t>T</a:t>
            </a:r>
          </a:p>
          <a:p>
            <a:pPr algn="just"/>
            <a:r>
              <a:rPr lang="tr-TR" sz="1200" dirty="0" smtClean="0"/>
              <a:t>Terahertz dalga boylarına dayalı teknolojiler günümüzde hızla gelişmektedir. Son yıllarda en önemli gelişmelerden biri terahertz iletişim teknolojileri alanında görülmektedir. Özellikle batı ülkelerde terahertz frekanslarına doğru iletişim bantların açılacağı yönünde gelişmeler gerçekleşmektedir. Terahertz (THz) bölgesi (0.3 ve 10 THz), genellikle THz boşluğu olarak adlandırılmış olup malzemelerin birçok doğal titreşim frekansını barındırmasına rağmen, bu bölgede çalışan verimli aygıt, detektör ve bileşenlerin bulunmaması THz bölgesini keşfedilmemiş kılmaktadır. Bu sunumda ülkemizin önde gelen araştırma grupları ile birlikte ortak çalışarak </a:t>
            </a:r>
            <a:r>
              <a:rPr lang="en-US" sz="1200" dirty="0" smtClean="0"/>
              <a:t>THz</a:t>
            </a:r>
            <a:r>
              <a:rPr lang="tr-TR" sz="1200" dirty="0" smtClean="0"/>
              <a:t> bölgesinde geliştirdiğimiz ve geliştirmekte olduğumuz özgün çözümler ve yaklaşımlar anlatılacaktır. </a:t>
            </a:r>
          </a:p>
          <a:p>
            <a:pPr algn="just"/>
            <a:endParaRPr lang="tr-TR" sz="1200" dirty="0" smtClean="0"/>
          </a:p>
          <a:p>
            <a:pPr>
              <a:lnSpc>
                <a:spcPct val="107000"/>
              </a:lnSpc>
              <a:spcAft>
                <a:spcPts val="800"/>
              </a:spcAft>
              <a:tabLst>
                <a:tab pos="1295400" algn="l"/>
              </a:tabLst>
            </a:pPr>
            <a:r>
              <a:rPr lang="tr-TR" sz="1300" b="1" dirty="0" smtClean="0">
                <a:latin typeface="Arial" panose="020B0604020202020204" pitchFamily="34" charset="0"/>
                <a:cs typeface="Times New Roman" panose="02020603050405020304" pitchFamily="18" charset="0"/>
              </a:rPr>
              <a:t>Özgeçmiş: </a:t>
            </a:r>
          </a:p>
          <a:p>
            <a:pPr algn="just"/>
            <a:r>
              <a:rPr lang="tr-TR" sz="1200" dirty="0" smtClean="0"/>
              <a:t>Hakan Altan, lisansını Fizik ve Astronomi alanında State University of New York at Stony Brook’ta tamamladıktan sonra uygulamalı Fizik alanındaki doktorasını Rutgers, The State University of New Jersey ve New Jersey Institute of Technology‘nin ortak programından almıştır. Doktora sonrası çalışmalarını Prof. Dr. Robert Alfano ile birlikte City College of The City University of New York’ta bulunan Institute of Ultrafast Lasers and Spectroscopy’de gerçekleştirmiştir. 2007 yılında başladığı Orta Doğu Teknik Üniversitesi Fizik bölümünde öğretim üyesi olarak çalışmalarına devam etmektedir. 2014 yılında fen bilimleri alanında Baki Komsuoğlu ödülü, 2015 yılında fen bilimleri alanında Tübitak Teşvik Ödülü, 2016 yılında TÜBA GEBİP ve aynı sene BAGEP ödüllerini almıştır. Araştırmalarını fotonik alanında</a:t>
            </a:r>
            <a:r>
              <a:rPr lang="en-US" sz="1200" dirty="0" smtClean="0"/>
              <a:t>,</a:t>
            </a:r>
            <a:r>
              <a:rPr lang="tr-TR" sz="1200" dirty="0" smtClean="0"/>
              <a:t> elektromanyetik spektrumun terahertz bölgesinde ağırlıklı olarak sürdürmektedir. </a:t>
            </a:r>
            <a:endParaRPr lang="tr-TR" sz="1200" dirty="0"/>
          </a:p>
        </p:txBody>
      </p:sp>
      <p:pic>
        <p:nvPicPr>
          <p:cNvPr id="12" name="Picture 11"/>
          <p:cNvPicPr>
            <a:picLocks noChangeAspect="1"/>
          </p:cNvPicPr>
          <p:nvPr/>
        </p:nvPicPr>
        <p:blipFill>
          <a:blip r:embed="rId4"/>
          <a:stretch>
            <a:fillRect/>
          </a:stretch>
        </p:blipFill>
        <p:spPr>
          <a:xfrm>
            <a:off x="5649002" y="30495"/>
            <a:ext cx="1080044" cy="1085758"/>
          </a:xfrm>
          <a:prstGeom prst="rect">
            <a:avLst/>
          </a:prstGeom>
        </p:spPr>
      </p:pic>
      <p:sp>
        <p:nvSpPr>
          <p:cNvPr id="13" name="Rectangle 12"/>
          <p:cNvSpPr/>
          <p:nvPr/>
        </p:nvSpPr>
        <p:spPr>
          <a:xfrm>
            <a:off x="-6108" y="8558150"/>
            <a:ext cx="6858006" cy="1324354"/>
          </a:xfrm>
          <a:prstGeom prst="rect">
            <a:avLst/>
          </a:prstGeom>
          <a:solidFill>
            <a:srgbClr val="57D3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eaLnBrk="0" fontAlgn="base" hangingPunct="0"/>
            <a:r>
              <a:rPr lang="tr-TR" b="1" dirty="0" smtClean="0">
                <a:solidFill>
                  <a:srgbClr val="C00000"/>
                </a:solidFill>
              </a:rPr>
              <a:t>  </a:t>
            </a:r>
            <a:r>
              <a:rPr lang="en-US" b="1" dirty="0" smtClean="0">
                <a:solidFill>
                  <a:srgbClr val="C00000"/>
                </a:solidFill>
              </a:rPr>
              <a:t>Eski </a:t>
            </a:r>
            <a:r>
              <a:rPr lang="en-US" b="1" dirty="0">
                <a:solidFill>
                  <a:srgbClr val="C00000"/>
                </a:solidFill>
              </a:rPr>
              <a:t>Müh. Binası R. Büyüktür Salonu Yanı, </a:t>
            </a:r>
            <a:r>
              <a:rPr lang="en-US" b="1" dirty="0" smtClean="0">
                <a:solidFill>
                  <a:srgbClr val="C00000"/>
                </a:solidFill>
              </a:rPr>
              <a:t>28 Mart 2018, </a:t>
            </a:r>
            <a:r>
              <a:rPr lang="en-US" b="1" dirty="0">
                <a:solidFill>
                  <a:srgbClr val="C00000"/>
                </a:solidFill>
              </a:rPr>
              <a:t>Çrş: 15:30</a:t>
            </a:r>
          </a:p>
          <a:p>
            <a:pPr algn="ctr" eaLnBrk="0" fontAlgn="base" hangingPunct="0"/>
            <a:r>
              <a:rPr lang="en-US" b="1" dirty="0">
                <a:solidFill>
                  <a:schemeClr val="tx1"/>
                </a:solidFill>
              </a:rPr>
              <a:t>Kolokyuma herkes davetlidir.</a:t>
            </a:r>
            <a:r>
              <a:rPr lang="en-US" sz="2700" dirty="0">
                <a:solidFill>
                  <a:srgbClr val="C00000"/>
                </a:solidFill>
              </a:rPr>
              <a:t> </a:t>
            </a:r>
            <a:r>
              <a:rPr lang="en-US" b="1" dirty="0">
                <a:solidFill>
                  <a:schemeClr val="tx1"/>
                </a:solidFill>
              </a:rPr>
              <a:t>Çay-kahve ikramı: 15:15</a:t>
            </a:r>
          </a:p>
          <a:p>
            <a:pPr algn="ctr" eaLnBrk="0" fontAlgn="base" hangingPunct="0"/>
            <a:r>
              <a:rPr lang="en-US" dirty="0">
                <a:solidFill>
                  <a:srgbClr val="0070C0"/>
                </a:solidFill>
              </a:rPr>
              <a:t>Bu kolokyum serisini Ermaksan Optoelektronik desteklemektedir.  </a:t>
            </a:r>
          </a:p>
        </p:txBody>
      </p:sp>
      <p:sp>
        <p:nvSpPr>
          <p:cNvPr id="8" name="Rectangle 7"/>
          <p:cNvSpPr/>
          <p:nvPr/>
        </p:nvSpPr>
        <p:spPr>
          <a:xfrm>
            <a:off x="-6" y="3160643"/>
            <a:ext cx="6858006" cy="1212066"/>
          </a:xfrm>
          <a:prstGeom prst="rect">
            <a:avLst/>
          </a:prstGeom>
          <a:solidFill>
            <a:srgbClr val="57D3D9"/>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eaLnBrk="0" fontAlgn="base" hangingPunct="0"/>
            <a:r>
              <a:rPr lang="tr-TR" b="1" dirty="0" smtClean="0">
                <a:solidFill>
                  <a:schemeClr val="tx1"/>
                </a:solidFill>
              </a:rPr>
              <a:t>  </a:t>
            </a:r>
            <a:r>
              <a:rPr lang="en-US" b="1" dirty="0" smtClean="0">
                <a:solidFill>
                  <a:schemeClr val="tx1"/>
                </a:solidFill>
              </a:rPr>
              <a:t>Prof. Dr</a:t>
            </a:r>
            <a:r>
              <a:rPr lang="en-US" b="1" dirty="0">
                <a:solidFill>
                  <a:schemeClr val="tx1"/>
                </a:solidFill>
              </a:rPr>
              <a:t>. </a:t>
            </a:r>
            <a:r>
              <a:rPr lang="en-US" b="1" dirty="0" smtClean="0">
                <a:solidFill>
                  <a:schemeClr val="tx1"/>
                </a:solidFill>
              </a:rPr>
              <a:t>Hakan</a:t>
            </a:r>
            <a:r>
              <a:rPr lang="tr-TR" b="1" dirty="0" smtClean="0">
                <a:solidFill>
                  <a:schemeClr val="tx1"/>
                </a:solidFill>
              </a:rPr>
              <a:t> </a:t>
            </a:r>
            <a:r>
              <a:rPr lang="en-US" b="1" dirty="0" smtClean="0">
                <a:solidFill>
                  <a:schemeClr val="tx1"/>
                </a:solidFill>
              </a:rPr>
              <a:t> </a:t>
            </a:r>
            <a:r>
              <a:rPr lang="en-US" b="1" dirty="0" smtClean="0">
                <a:solidFill>
                  <a:schemeClr val="tx1"/>
                </a:solidFill>
              </a:rPr>
              <a:t>Altan</a:t>
            </a:r>
            <a:endParaRPr lang="en-US" dirty="0">
              <a:solidFill>
                <a:schemeClr val="tx1"/>
              </a:solidFill>
            </a:endParaRPr>
          </a:p>
          <a:p>
            <a:pPr eaLnBrk="0" fontAlgn="base" hangingPunct="0"/>
            <a:r>
              <a:rPr lang="tr-TR" b="1" dirty="0" smtClean="0">
                <a:solidFill>
                  <a:schemeClr val="tx1"/>
                </a:solidFill>
              </a:rPr>
              <a:t>  </a:t>
            </a:r>
            <a:r>
              <a:rPr lang="en-US" b="1" dirty="0" smtClean="0">
                <a:solidFill>
                  <a:schemeClr val="tx1"/>
                </a:solidFill>
              </a:rPr>
              <a:t>Orta Doğu Teknik  Üniversitesi </a:t>
            </a:r>
            <a:endParaRPr lang="en-US" b="1" dirty="0">
              <a:solidFill>
                <a:schemeClr val="tx1"/>
              </a:solidFill>
            </a:endParaRPr>
          </a:p>
          <a:p>
            <a:pPr eaLnBrk="0" fontAlgn="base" hangingPunct="0"/>
            <a:r>
              <a:rPr lang="tr-TR" sz="2800" b="1" dirty="0" smtClean="0">
                <a:solidFill>
                  <a:srgbClr val="C00000"/>
                </a:solidFill>
              </a:rPr>
              <a:t>  </a:t>
            </a:r>
            <a:r>
              <a:rPr lang="en-US" sz="2800" b="1" dirty="0" smtClean="0">
                <a:solidFill>
                  <a:srgbClr val="C00000"/>
                </a:solidFill>
              </a:rPr>
              <a:t>Düşük Enerjili Fotonların Güç Gösterimi</a:t>
            </a:r>
            <a:endParaRPr lang="en-US" sz="2800" b="1" dirty="0">
              <a:solidFill>
                <a:srgbClr val="C00000"/>
              </a:solidFill>
            </a:endParaRPr>
          </a:p>
        </p:txBody>
      </p:sp>
      <p:sp>
        <p:nvSpPr>
          <p:cNvPr id="7" name="Rectangle 6"/>
          <p:cNvSpPr/>
          <p:nvPr/>
        </p:nvSpPr>
        <p:spPr>
          <a:xfrm>
            <a:off x="40274" y="1789466"/>
            <a:ext cx="6990885" cy="800219"/>
          </a:xfrm>
          <a:prstGeom prst="rect">
            <a:avLst/>
          </a:prstGeom>
        </p:spPr>
        <p:txBody>
          <a:bodyPr wrap="square">
            <a:spAutoFit/>
          </a:bodyPr>
          <a:lstStyle/>
          <a:p>
            <a:r>
              <a:rPr lang="en-US" sz="4600" b="1" dirty="0">
                <a:solidFill>
                  <a:srgbClr val="FF0000"/>
                </a:solidFill>
                <a:latin typeface="Arial" panose="020B0604020202020204" pitchFamily="34" charset="0"/>
                <a:ea typeface="Times New Roman" panose="02020603050405020304" pitchFamily="18" charset="0"/>
              </a:rPr>
              <a:t>Kolokyum  </a:t>
            </a:r>
            <a:r>
              <a:rPr lang="en-US" sz="4600" b="1" dirty="0" smtClean="0">
                <a:solidFill>
                  <a:srgbClr val="FF0000"/>
                </a:solidFill>
                <a:latin typeface="Arial" panose="020B0604020202020204" pitchFamily="34" charset="0"/>
                <a:ea typeface="Times New Roman" panose="02020603050405020304" pitchFamily="18" charset="0"/>
              </a:rPr>
              <a:t>    Mart  </a:t>
            </a:r>
            <a:r>
              <a:rPr lang="en-US" sz="4600" b="1" dirty="0">
                <a:solidFill>
                  <a:srgbClr val="FF0000"/>
                </a:solidFill>
                <a:latin typeface="Arial" panose="020B0604020202020204" pitchFamily="34" charset="0"/>
                <a:ea typeface="Times New Roman" panose="02020603050405020304" pitchFamily="18" charset="0"/>
              </a:rPr>
              <a:t>201</a:t>
            </a:r>
            <a:r>
              <a:rPr lang="tr-TR" sz="4600" b="1" dirty="0">
                <a:solidFill>
                  <a:srgbClr val="FF0000"/>
                </a:solidFill>
                <a:latin typeface="Arial" panose="020B0604020202020204" pitchFamily="34" charset="0"/>
                <a:ea typeface="Times New Roman" panose="02020603050405020304" pitchFamily="18" charset="0"/>
              </a:rPr>
              <a:t>8</a:t>
            </a:r>
            <a:endParaRPr lang="en-US" sz="4600" dirty="0">
              <a:solidFill>
                <a:srgbClr val="FF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0687553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1163</TotalTime>
  <Words>293</Words>
  <Application>Microsoft Office PowerPoint</Application>
  <PresentationFormat>A4 Kağıt (210x297 mm)</PresentationFormat>
  <Paragraphs>16</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Office Theme</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Atilla Aydınlı</dc:creator>
  <cp:lastModifiedBy>2014ekim-9</cp:lastModifiedBy>
  <cp:revision>76</cp:revision>
  <cp:lastPrinted>2016-12-12T07:15:52Z</cp:lastPrinted>
  <dcterms:created xsi:type="dcterms:W3CDTF">2016-12-05T08:07:28Z</dcterms:created>
  <dcterms:modified xsi:type="dcterms:W3CDTF">2018-03-22T05:43:39Z</dcterms:modified>
</cp:coreProperties>
</file>