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0"/>
  </p:notesMasterIdLst>
  <p:sldIdLst>
    <p:sldId id="261" r:id="rId2"/>
    <p:sldId id="262" r:id="rId3"/>
    <p:sldId id="299" r:id="rId4"/>
    <p:sldId id="304" r:id="rId5"/>
    <p:sldId id="301" r:id="rId6"/>
    <p:sldId id="305" r:id="rId7"/>
    <p:sldId id="303" r:id="rId8"/>
    <p:sldId id="263" r:id="rId9"/>
    <p:sldId id="264" r:id="rId10"/>
    <p:sldId id="265" r:id="rId11"/>
    <p:sldId id="266" r:id="rId12"/>
    <p:sldId id="267" r:id="rId13"/>
    <p:sldId id="268" r:id="rId14"/>
    <p:sldId id="298" r:id="rId15"/>
    <p:sldId id="306" r:id="rId16"/>
    <p:sldId id="313" r:id="rId17"/>
    <p:sldId id="307" r:id="rId18"/>
    <p:sldId id="308" r:id="rId19"/>
    <p:sldId id="309" r:id="rId20"/>
    <p:sldId id="310" r:id="rId21"/>
    <p:sldId id="311" r:id="rId22"/>
    <p:sldId id="312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67" autoAdjust="0"/>
    <p:restoredTop sz="86406" autoAdjust="0"/>
  </p:normalViewPr>
  <p:slideViewPr>
    <p:cSldViewPr snapToGrid="0" snapToObjects="1">
      <p:cViewPr varScale="1">
        <p:scale>
          <a:sx n="64" d="100"/>
          <a:sy n="64" d="100"/>
        </p:scale>
        <p:origin x="93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F64F8B-F424-4E39-A46A-3132F221CFB4}" type="datetimeFigureOut">
              <a:rPr lang="tr-TR" smtClean="0"/>
              <a:pPr/>
              <a:t>15.11.2016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8CBD5D-CCAD-4B6E-A335-CF9077FF018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24188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Burada grup tartıştırılır.</a:t>
            </a:r>
            <a:r>
              <a:rPr lang="tr-TR" baseline="0" dirty="0" smtClean="0"/>
              <a:t> En sonunda kan vermeye ne dersiniz? Denilerek bitirilir.  Bu kadar kolay kahraman nasıl olunur.? 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BF456-07CD-4491-ACE6-62BF60B3E6B7}" type="slidenum">
              <a:rPr lang="tr-TR" smtClean="0"/>
              <a:pPr/>
              <a:t>2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116266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 smtClean="0">
                <a:latin typeface="Comic Sans MS" panose="030F0702030302020204" pitchFamily="66" charset="0"/>
              </a:rPr>
              <a:t>Biliyor musunuz ? Dünyada her iki saniyede bir 1 kişinin kan nakline ihtiyacı vardır.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BF456-07CD-4491-ACE6-62BF60B3E6B7}" type="slidenum">
              <a:rPr lang="tr-TR" smtClean="0"/>
              <a:pPr/>
              <a:t>44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82398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Kan bağışı ise hayat kurtaran bir hediyedir.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BF456-07CD-4491-ACE6-62BF60B3E6B7}" type="slidenum">
              <a:rPr lang="tr-TR" smtClean="0"/>
              <a:pPr/>
              <a:t>45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038048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18 yaşına gelince ehliyet alabileceğiniz gibi kan bağışlayıp bu eşsiz</a:t>
            </a:r>
            <a:r>
              <a:rPr lang="tr-TR" baseline="0" dirty="0" smtClean="0"/>
              <a:t> hediyeyi sunabileceğinizi unutmayın lütfen.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BF456-07CD-4491-ACE6-62BF60B3E6B7}" type="slidenum">
              <a:rPr lang="tr-TR" smtClean="0"/>
              <a:pPr/>
              <a:t>46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400239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BF456-07CD-4491-ACE6-62BF60B3E6B7}" type="slidenum">
              <a:rPr lang="tr-TR" smtClean="0"/>
              <a:pPr/>
              <a:t>47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414986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Facebook</a:t>
            </a:r>
            <a:r>
              <a:rPr lang="tr-TR" baseline="0" dirty="0" smtClean="0"/>
              <a:t> için harcadığınız sürenin en fazla yarısı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8CBD5D-CCAD-4B6E-A335-CF9077FF0188}" type="slidenum">
              <a:rPr lang="tr-TR" smtClean="0"/>
              <a:pPr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745213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Futbol maçının ilk yarısının 1/3’ü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AB051D-7F10-437E-9BA7-C04A664E5A52}" type="slidenum">
              <a:rPr lang="tr-TR" smtClean="0"/>
              <a:pPr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454152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Bir test fasikülü süresi kadar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8CBD5D-CCAD-4B6E-A335-CF9077FF0188}" type="slidenum">
              <a:rPr lang="tr-TR" smtClean="0"/>
              <a:pPr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11427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Maalesef kan</a:t>
            </a:r>
            <a:r>
              <a:rPr lang="tr-TR" baseline="0" dirty="0" smtClean="0"/>
              <a:t> çikolata gibi fabrikalarda üretilemez. Yapay kan üretme çalışmaları henüz devam etmektedir.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BF456-07CD-4491-ACE6-62BF60B3E6B7}" type="slidenum">
              <a:rPr lang="tr-TR" smtClean="0"/>
              <a:pPr/>
              <a:t>8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401536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Kemik iliği ihtiyaç duyduğumuz tüm kan hücrelerinin yapıldığı büyük bir fabrikadır.  Kemiklerimizin</a:t>
            </a:r>
            <a:r>
              <a:rPr lang="tr-TR" baseline="0" dirty="0" smtClean="0"/>
              <a:t> ortasında bulunan ilik biz fark etmeden sürekli çalışır ve üretmeye devam eder. 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BF456-07CD-4491-ACE6-62BF60B3E6B7}" type="slidenum">
              <a:rPr lang="tr-TR" smtClean="0"/>
              <a:pPr/>
              <a:t>9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436696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18 yaşına gelince ehliyet alabileceğiniz gibi kan da bağışlayabilirsiniz.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BF456-07CD-4491-ACE6-62BF60B3E6B7}" type="slidenum">
              <a:rPr lang="tr-TR" smtClean="0"/>
              <a:pPr/>
              <a:t>23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393810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>
                <a:latin typeface="Comic Sans MS" panose="030F0702030302020204" pitchFamily="66" charset="0"/>
              </a:rPr>
              <a:t>Her kilonuz için 80 ml kanınız vardır.</a:t>
            </a:r>
          </a:p>
          <a:p>
            <a:r>
              <a:rPr lang="tr-TR" dirty="0" smtClean="0">
                <a:latin typeface="Comic Sans MS" panose="030F0702030302020204" pitchFamily="66" charset="0"/>
              </a:rPr>
              <a:t>O zaman 50 kilo iseniz 4 L kanınız var demektir.</a:t>
            </a:r>
          </a:p>
          <a:p>
            <a:r>
              <a:rPr lang="tr-TR" dirty="0" smtClean="0">
                <a:latin typeface="Comic Sans MS" panose="030F0702030302020204" pitchFamily="66" charset="0"/>
              </a:rPr>
              <a:t>Kilonuzun 15-20 ml ile çarpılması sonucu elde edilen miktar sizin yedek kanınızdır. 50 kilo iseniz bu miktar 1 </a:t>
            </a:r>
            <a:r>
              <a:rPr lang="tr-TR" dirty="0" err="1" smtClean="0">
                <a:latin typeface="Comic Sans MS" panose="030F0702030302020204" pitchFamily="66" charset="0"/>
              </a:rPr>
              <a:t>Ldir</a:t>
            </a:r>
            <a:r>
              <a:rPr lang="tr-TR" dirty="0" smtClean="0">
                <a:latin typeface="Comic Sans MS" panose="030F0702030302020204" pitchFamily="66" charset="0"/>
              </a:rPr>
              <a:t>. Biz bağış sırasında bu kanın sadece 400-500 </a:t>
            </a:r>
            <a:r>
              <a:rPr lang="tr-TR" dirty="0" err="1" smtClean="0">
                <a:latin typeface="Comic Sans MS" panose="030F0702030302020204" pitchFamily="66" charset="0"/>
              </a:rPr>
              <a:t>mlsini</a:t>
            </a:r>
            <a:r>
              <a:rPr lang="tr-TR" baseline="0" dirty="0" smtClean="0">
                <a:latin typeface="Comic Sans MS" panose="030F0702030302020204" pitchFamily="66" charset="0"/>
              </a:rPr>
              <a:t> alırız.</a:t>
            </a:r>
            <a:endParaRPr lang="tr-TR" dirty="0" smtClean="0">
              <a:latin typeface="Comic Sans MS" panose="030F0702030302020204" pitchFamily="66" charset="0"/>
            </a:endParaRP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BF456-07CD-4491-ACE6-62BF60B3E6B7}" type="slidenum">
              <a:rPr lang="tr-TR" smtClean="0"/>
              <a:pPr/>
              <a:t>32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459783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Şaka </a:t>
            </a:r>
            <a:r>
              <a:rPr lang="tr-TR" dirty="0" err="1" smtClean="0"/>
              <a:t>şaka</a:t>
            </a:r>
            <a:r>
              <a:rPr lang="tr-TR" dirty="0" smtClean="0"/>
              <a:t> dinlenmek dediysek bu kadar uzun boylu değil.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BF456-07CD-4491-ACE6-62BF60B3E6B7}" type="slidenum">
              <a:rPr lang="tr-TR" smtClean="0"/>
              <a:pPr/>
              <a:t>41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84892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D6E76-AB65-B149-AE0E-987B30A8A287}" type="datetimeFigureOut">
              <a:rPr lang="en-US" smtClean="0"/>
              <a:pPr/>
              <a:t>11/15/2016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D1D79-DC76-6646-ADA5-A116B4C8F9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125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D6E76-AB65-B149-AE0E-987B30A8A287}" type="datetimeFigureOut">
              <a:rPr lang="en-US" smtClean="0"/>
              <a:pPr/>
              <a:t>11/15/2016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D1D79-DC76-6646-ADA5-A116B4C8F9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779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D6E76-AB65-B149-AE0E-987B30A8A287}" type="datetimeFigureOut">
              <a:rPr lang="en-US" smtClean="0"/>
              <a:pPr/>
              <a:t>11/15/2016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D1D79-DC76-6646-ADA5-A116B4C8F9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870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D6E76-AB65-B149-AE0E-987B30A8A287}" type="datetimeFigureOut">
              <a:rPr lang="en-US" smtClean="0"/>
              <a:pPr/>
              <a:t>11/15/2016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D1D79-DC76-6646-ADA5-A116B4C8F9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241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D6E76-AB65-B149-AE0E-987B30A8A287}" type="datetimeFigureOut">
              <a:rPr lang="en-US" smtClean="0"/>
              <a:pPr/>
              <a:t>11/15/2016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D1D79-DC76-6646-ADA5-A116B4C8F9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639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D6E76-AB65-B149-AE0E-987B30A8A287}" type="datetimeFigureOut">
              <a:rPr lang="en-US" smtClean="0"/>
              <a:pPr/>
              <a:t>11/15/2016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D1D79-DC76-6646-ADA5-A116B4C8F9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866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D6E76-AB65-B149-AE0E-987B30A8A287}" type="datetimeFigureOut">
              <a:rPr lang="en-US" smtClean="0"/>
              <a:pPr/>
              <a:t>11/15/2016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D1D79-DC76-6646-ADA5-A116B4C8F9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7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D6E76-AB65-B149-AE0E-987B30A8A287}" type="datetimeFigureOut">
              <a:rPr lang="en-US" smtClean="0"/>
              <a:pPr/>
              <a:t>11/15/2016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D1D79-DC76-6646-ADA5-A116B4C8F9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183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D6E76-AB65-B149-AE0E-987B30A8A287}" type="datetimeFigureOut">
              <a:rPr lang="en-US" smtClean="0"/>
              <a:pPr/>
              <a:t>11/15/2016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D1D79-DC76-6646-ADA5-A116B4C8F9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049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D6E76-AB65-B149-AE0E-987B30A8A287}" type="datetimeFigureOut">
              <a:rPr lang="en-US" smtClean="0"/>
              <a:pPr/>
              <a:t>11/15/2016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D1D79-DC76-6646-ADA5-A116B4C8F9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138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D6E76-AB65-B149-AE0E-987B30A8A287}" type="datetimeFigureOut">
              <a:rPr lang="en-US" smtClean="0"/>
              <a:pPr/>
              <a:t>11/15/2016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D1D79-DC76-6646-ADA5-A116B4C8F9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029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AD6E76-AB65-B149-AE0E-987B30A8A287}" type="datetimeFigureOut">
              <a:rPr lang="en-US" smtClean="0"/>
              <a:pPr/>
              <a:t>11/15/2016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3D1D79-DC76-6646-ADA5-A116B4C8F9C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ppt cfcu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72" y="237744"/>
            <a:ext cx="8601456" cy="6382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738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139541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latin typeface="Comic Sans MS" pitchFamily="66" charset="0"/>
              </a:rPr>
              <a:t>HEDEF 25 GÖNÜLLÜ SUNUMU</a:t>
            </a:r>
            <a:r>
              <a:rPr lang="tr-TR" b="1" dirty="0">
                <a:latin typeface="Comic Sans MS" pitchFamily="66" charset="0"/>
              </a:rPr>
              <a:t/>
            </a:r>
            <a:br>
              <a:rPr lang="tr-TR" b="1" dirty="0">
                <a:latin typeface="Comic Sans MS" pitchFamily="66" charset="0"/>
              </a:rPr>
            </a:b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31640" y="2865437"/>
            <a:ext cx="6400800" cy="1752600"/>
          </a:xfrm>
        </p:spPr>
        <p:txBody>
          <a:bodyPr>
            <a:normAutofit/>
          </a:bodyPr>
          <a:lstStyle/>
          <a:p>
            <a:r>
              <a:rPr lang="tr-TR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Hedef 25 Üniversitelerde Kan bağış sayısını ve kan bağış bilincini artırmak için uygulanan bir projedir</a:t>
            </a:r>
          </a:p>
        </p:txBody>
      </p:sp>
    </p:spTree>
    <p:extLst>
      <p:ext uri="{BB962C8B-B14F-4D97-AF65-F5344CB8AC3E}">
        <p14:creationId xmlns:p14="http://schemas.microsoft.com/office/powerpoint/2010/main" val="422386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914775"/>
          </a:xfrm>
          <a:ln w="76200">
            <a:solidFill>
              <a:srgbClr val="FFC000"/>
            </a:solidFill>
          </a:ln>
        </p:spPr>
        <p:txBody>
          <a:bodyPr tIns="252000">
            <a:normAutofit/>
          </a:bodyPr>
          <a:lstStyle/>
          <a:p>
            <a:r>
              <a:rPr lang="tr-TR" altLang="tr-TR" dirty="0" smtClean="0">
                <a:latin typeface="Comic Sans MS" panose="030F0702030302020204" pitchFamily="66" charset="0"/>
              </a:rPr>
              <a:t>Kan vücudumuzun her yerine ulaşan can suyumuzdur. Onsuz yaşam düşünülemez.</a:t>
            </a:r>
            <a:endParaRPr lang="en-US" altLang="tr-TR" b="1" dirty="0">
              <a:latin typeface="Comic Sans MS" panose="030F0702030302020204" pitchFamily="66" charset="0"/>
            </a:endParaRP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tr-TR" altLang="tr-TR" dirty="0" smtClean="0">
                <a:latin typeface="Comic Sans MS" panose="030F0702030302020204" pitchFamily="66" charset="0"/>
              </a:rPr>
              <a:t>Kalp,</a:t>
            </a:r>
            <a:r>
              <a:rPr lang="tr-TR" altLang="tr-TR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tr-TR" altLang="tr-TR" dirty="0" smtClean="0">
                <a:latin typeface="Comic Sans MS" panose="030F0702030302020204" pitchFamily="66" charset="0"/>
              </a:rPr>
              <a:t>kanı vücudumuza pompalar ve hücrelerimize oksijen ve besin maddelerini ulaştırır.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1" y="3501008"/>
            <a:ext cx="1872207" cy="1484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2352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ln w="76200">
            <a:solidFill>
              <a:srgbClr val="FFC000"/>
            </a:solidFill>
          </a:ln>
        </p:spPr>
        <p:txBody>
          <a:bodyPr tIns="216000">
            <a:noAutofit/>
          </a:bodyPr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tr-TR" altLang="tr-TR" dirty="0" smtClean="0">
                <a:latin typeface="Comic Sans MS" panose="030F0702030302020204" pitchFamily="66" charset="0"/>
              </a:rPr>
              <a:t>Kan aynı zamanda pıhtılaşma proteinleri ve kan pulcuklarını da taşır. Böylece travmaya uğrayan bölgelerde kanamanın durmasını sağlar.</a:t>
            </a:r>
          </a:p>
          <a:p>
            <a:pPr lvl="1">
              <a:spcBef>
                <a:spcPts val="500"/>
              </a:spcBef>
              <a:spcAft>
                <a:spcPts val="500"/>
              </a:spcAft>
            </a:pPr>
            <a:r>
              <a:rPr lang="tr-TR" dirty="0" smtClean="0">
                <a:latin typeface="Comic Sans MS" panose="030F0702030302020204" pitchFamily="66" charset="0"/>
              </a:rPr>
              <a:t>Bu görevleri nedeniyle kan 1 günde vücudumuzda tam 96 bin 540 km yol alır.</a:t>
            </a:r>
          </a:p>
          <a:p>
            <a:pPr lvl="1">
              <a:spcBef>
                <a:spcPts val="500"/>
              </a:spcBef>
              <a:spcAft>
                <a:spcPts val="500"/>
              </a:spcAft>
            </a:pPr>
            <a:r>
              <a:rPr lang="tr-TR" dirty="0" smtClean="0">
                <a:latin typeface="Comic Sans MS" panose="030F0702030302020204" pitchFamily="66" charset="0"/>
              </a:rPr>
              <a:t>Kan bebeğin vücudunu dakikada üç kez dolaşırken erişkin bir kişinin vücudunu dakikada bir kez dolaşır.</a:t>
            </a:r>
            <a:r>
              <a:rPr lang="tr-TR" dirty="0">
                <a:latin typeface="Comic Sans MS" panose="030F0702030302020204" pitchFamily="66" charset="0"/>
              </a:rPr>
              <a:t/>
            </a:r>
            <a:br>
              <a:rPr lang="tr-TR" dirty="0">
                <a:latin typeface="Comic Sans MS" panose="030F0702030302020204" pitchFamily="66" charset="0"/>
              </a:rPr>
            </a:br>
            <a:endParaRPr lang="tr-T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5375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>
                <a:latin typeface="Comic Sans MS" panose="030F0702030302020204" pitchFamily="66" charset="0"/>
              </a:rPr>
              <a:t>Alyuvarlar </a:t>
            </a:r>
            <a:br>
              <a:rPr lang="tr-TR" dirty="0" smtClean="0">
                <a:latin typeface="Comic Sans MS" panose="030F0702030302020204" pitchFamily="66" charset="0"/>
              </a:rPr>
            </a:br>
            <a:r>
              <a:rPr lang="tr-TR" dirty="0" smtClean="0">
                <a:latin typeface="Comic Sans MS" panose="030F0702030302020204" pitchFamily="66" charset="0"/>
              </a:rPr>
              <a:t>(Eritrositler)</a:t>
            </a:r>
            <a:endParaRPr lang="tr-TR" dirty="0">
              <a:latin typeface="Comic Sans MS" panose="030F0702030302020204" pitchFamily="66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ln w="76200">
            <a:solidFill>
              <a:srgbClr val="FFC000"/>
            </a:solidFill>
          </a:ln>
        </p:spPr>
        <p:txBody>
          <a:bodyPr tIns="180000">
            <a:normAutofit/>
          </a:bodyPr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tr-TR" altLang="tr-TR" dirty="0" smtClean="0">
                <a:latin typeface="Comic Sans MS" panose="030F0702030302020204" pitchFamily="66" charset="0"/>
              </a:rPr>
              <a:t>Alyuvarlar</a:t>
            </a:r>
            <a:r>
              <a:rPr lang="tr-TR" altLang="tr-TR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tr-TR" altLang="tr-TR" dirty="0" smtClean="0">
                <a:latin typeface="Comic Sans MS" panose="030F0702030302020204" pitchFamily="66" charset="0"/>
              </a:rPr>
              <a:t>oksijeni dokulara taşır.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tr-TR" altLang="tr-TR" dirty="0" smtClean="0">
                <a:latin typeface="Comic Sans MS" panose="030F0702030302020204" pitchFamily="66" charset="0"/>
              </a:rPr>
              <a:t>Oksijeni taşımakla görevli olan hemoglobinin renginden ötürü kırmızıdırlar.</a:t>
            </a:r>
            <a:endParaRPr lang="en-US" altLang="tr-TR" dirty="0">
              <a:latin typeface="Comic Sans MS" panose="030F0702030302020204" pitchFamily="66" charset="0"/>
            </a:endParaRP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tr-TR" altLang="tr-TR" dirty="0" smtClean="0">
                <a:latin typeface="Comic Sans MS" panose="030F0702030302020204" pitchFamily="66" charset="0"/>
              </a:rPr>
              <a:t>Yuvarlak ancak ortaları daha ince hücreler oldukları için küçük kan damarlarından da sıkışarak geçebilirler. </a:t>
            </a:r>
            <a:endParaRPr lang="tr-TR" dirty="0">
              <a:latin typeface="Comic Sans MS" panose="030F0702030302020204" pitchFamily="66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0"/>
            <a:ext cx="2123728" cy="1470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9755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ln w="76200">
            <a:solidFill>
              <a:srgbClr val="FFC000"/>
            </a:solidFill>
          </a:ln>
        </p:spPr>
        <p:txBody>
          <a:bodyPr tIns="180000">
            <a:normAutofit fontScale="92500" lnSpcReduction="20000"/>
          </a:bodyPr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tr-TR" altLang="tr-TR" dirty="0" smtClean="0">
                <a:latin typeface="Comic Sans MS" panose="030F0702030302020204" pitchFamily="66" charset="0"/>
              </a:rPr>
              <a:t>Eğer bir damar kesilir ise kan pulcukları (</a:t>
            </a:r>
            <a:r>
              <a:rPr lang="tr-TR" altLang="tr-TR" dirty="0" err="1" smtClean="0">
                <a:latin typeface="Comic Sans MS" panose="030F0702030302020204" pitchFamily="66" charset="0"/>
              </a:rPr>
              <a:t>trombositler</a:t>
            </a:r>
            <a:r>
              <a:rPr lang="tr-TR" altLang="tr-TR" dirty="0" smtClean="0">
                <a:latin typeface="Comic Sans MS" panose="030F0702030302020204" pitchFamily="66" charset="0"/>
              </a:rPr>
              <a:t>) kesilen yere yapışır. Daha sonra bu yapışan kan pulcuklarına diğerleri eklenir ve bir tıkaç oluşturarak kanamayı durdururlar. 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tr-TR" altLang="tr-TR" dirty="0" smtClean="0">
                <a:latin typeface="Comic Sans MS" panose="030F0702030302020204" pitchFamily="66" charset="0"/>
              </a:rPr>
              <a:t>Kan pulcuklarından salınan kimyasallar fibrinojen ve diğer pıhtılaşma proteinleri ile etkileşerek kan pıhtısı oluşumunu sağlarlar. </a:t>
            </a:r>
            <a:endParaRPr lang="en-US" altLang="tr-TR" dirty="0">
              <a:latin typeface="Comic Sans MS" panose="030F0702030302020204" pitchFamily="66" charset="0"/>
            </a:endParaRP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tr-TR" altLang="tr-TR" dirty="0" smtClean="0">
                <a:latin typeface="Comic Sans MS" panose="030F0702030302020204" pitchFamily="66" charset="0"/>
              </a:rPr>
              <a:t>En son aşamada ise kan damarı iyileşir.</a:t>
            </a:r>
            <a:endParaRPr lang="en-US" altLang="tr-TR" dirty="0">
              <a:latin typeface="Comic Sans MS" panose="030F0702030302020204" pitchFamily="66" charset="0"/>
            </a:endParaRPr>
          </a:p>
          <a:p>
            <a:endParaRPr lang="tr-T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6342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latin typeface="Comic Sans MS" panose="030F0702030302020204" pitchFamily="66" charset="0"/>
              </a:rPr>
              <a:t>Akyuvarlar</a:t>
            </a:r>
            <a:endParaRPr lang="tr-TR" dirty="0">
              <a:latin typeface="Comic Sans MS" panose="030F0702030302020204" pitchFamily="66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ln w="76200">
            <a:solidFill>
              <a:srgbClr val="FFC000"/>
            </a:solidFill>
          </a:ln>
        </p:spPr>
        <p:txBody>
          <a:bodyPr/>
          <a:lstStyle/>
          <a:p>
            <a:r>
              <a:rPr lang="tr-TR" dirty="0" smtClean="0">
                <a:latin typeface="Comic Sans MS" panose="030F0702030302020204" pitchFamily="66" charset="0"/>
              </a:rPr>
              <a:t>Kanımızda ‘Akyuvar’ adını verdiğimiz hücreler de vardır ve bu hücreler vücudumuza giren mikroplar ile savaşmamızı sağlar.</a:t>
            </a:r>
            <a:endParaRPr lang="tr-TR" dirty="0">
              <a:latin typeface="Comic Sans MS" panose="030F0702030302020204" pitchFamily="66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1937" y="3675407"/>
            <a:ext cx="3830855" cy="229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6975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ln w="76200">
            <a:solidFill>
              <a:srgbClr val="7030A0"/>
            </a:solidFill>
          </a:ln>
        </p:spPr>
        <p:txBody>
          <a:bodyPr tIns="180000">
            <a:normAutofit fontScale="92500" lnSpcReduction="10000"/>
          </a:bodyPr>
          <a:lstStyle/>
          <a:p>
            <a:r>
              <a:rPr lang="tr-TR" altLang="tr-TR" dirty="0" smtClean="0">
                <a:latin typeface="Comic Sans MS" panose="030F0702030302020204" pitchFamily="66" charset="0"/>
              </a:rPr>
              <a:t>Trafik kazası geçiren, ameliyat olan veya kanser tedavisi gören kişilerin iyileşebilmesi için başkalarının kanına ihtiyaçları vardır.</a:t>
            </a:r>
            <a:endParaRPr lang="en-US" altLang="tr-TR" dirty="0">
              <a:latin typeface="Comic Sans MS" panose="030F0702030302020204" pitchFamily="66" charset="0"/>
            </a:endParaRPr>
          </a:p>
          <a:p>
            <a:pPr>
              <a:spcBef>
                <a:spcPct val="50000"/>
              </a:spcBef>
            </a:pPr>
            <a:r>
              <a:rPr lang="tr-TR" altLang="tr-TR" dirty="0">
                <a:latin typeface="Comic Sans MS" panose="030F0702030302020204" pitchFamily="66" charset="0"/>
              </a:rPr>
              <a:t>Kan ve kan bileşenleri </a:t>
            </a:r>
            <a:r>
              <a:rPr lang="tr-TR" altLang="tr-TR" dirty="0" smtClean="0">
                <a:latin typeface="Comic Sans MS" panose="030F0702030302020204" pitchFamily="66" charset="0"/>
              </a:rPr>
              <a:t>sadece kan </a:t>
            </a:r>
            <a:r>
              <a:rPr lang="tr-TR" altLang="tr-TR" dirty="0">
                <a:latin typeface="Comic Sans MS" panose="030F0702030302020204" pitchFamily="66" charset="0"/>
              </a:rPr>
              <a:t>bağışçılarından </a:t>
            </a:r>
            <a:r>
              <a:rPr lang="tr-TR" altLang="tr-TR" dirty="0" smtClean="0">
                <a:latin typeface="Comic Sans MS" panose="030F0702030302020204" pitchFamily="66" charset="0"/>
              </a:rPr>
              <a:t> temin edilebilir, başka alternatifi yoktur.</a:t>
            </a:r>
            <a:endParaRPr lang="en-US" altLang="tr-TR" dirty="0">
              <a:latin typeface="Comic Sans MS" panose="030F0702030302020204" pitchFamily="66" charset="0"/>
            </a:endParaRPr>
          </a:p>
          <a:p>
            <a:endParaRPr lang="tr-T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39086"/>
            <a:ext cx="3960440" cy="4526217"/>
          </a:xfrm>
          <a:prstGeom prst="rect">
            <a:avLst/>
          </a:prstGeom>
          <a:noFill/>
          <a:ln w="76200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6360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ln w="76200">
            <a:solidFill>
              <a:srgbClr val="FFC000"/>
            </a:solidFill>
          </a:ln>
        </p:spPr>
        <p:txBody>
          <a:bodyPr/>
          <a:lstStyle/>
          <a:p>
            <a:r>
              <a:rPr lang="tr-TR" dirty="0" smtClean="0">
                <a:latin typeface="Comic Sans MS" panose="030F0702030302020204" pitchFamily="66" charset="0"/>
              </a:rPr>
              <a:t>Hasta olan bu kişilere, ihtiyaçları olan bu kanı bulmaya yardım eden tüm bu iyi insanlara ‘</a:t>
            </a:r>
            <a:r>
              <a:rPr lang="tr-TR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kan bağışçısı</a:t>
            </a:r>
            <a:r>
              <a:rPr lang="tr-TR" dirty="0" smtClean="0">
                <a:latin typeface="Comic Sans MS" panose="030F0702030302020204" pitchFamily="66" charset="0"/>
              </a:rPr>
              <a:t>’ denir.</a:t>
            </a:r>
          </a:p>
          <a:p>
            <a:r>
              <a:rPr lang="tr-TR" dirty="0" smtClean="0">
                <a:latin typeface="Comic Sans MS" panose="030F0702030302020204" pitchFamily="66" charset="0"/>
              </a:rPr>
              <a:t>Onların kanı hayat kurtarır.</a:t>
            </a:r>
          </a:p>
          <a:p>
            <a:endParaRPr lang="tr-TR" dirty="0">
              <a:latin typeface="Comic Sans MS" panose="030F0702030302020204" pitchFamily="66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429000"/>
            <a:ext cx="2144382" cy="2607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0483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ln w="76200">
            <a:solidFill>
              <a:srgbClr val="7030A0"/>
            </a:solidFill>
          </a:ln>
        </p:spPr>
        <p:txBody>
          <a:bodyPr tIns="216000">
            <a:normAutofit fontScale="92500" lnSpcReduction="20000"/>
          </a:bodyPr>
          <a:lstStyle/>
          <a:p>
            <a:r>
              <a:rPr lang="tr-TR" dirty="0" smtClean="0">
                <a:latin typeface="Comic Sans MS" panose="030F0702030302020204" pitchFamily="66" charset="0"/>
              </a:rPr>
              <a:t>Hastaneye başvuran her 7 kişiden birinin kan nakline ihtiyacı vardır.</a:t>
            </a:r>
          </a:p>
          <a:p>
            <a:r>
              <a:rPr lang="tr-TR" dirty="0" smtClean="0">
                <a:latin typeface="Comic Sans MS" panose="030F0702030302020204" pitchFamily="66" charset="0"/>
              </a:rPr>
              <a:t>Her iki saniyede</a:t>
            </a:r>
            <a:r>
              <a:rPr lang="tr-TR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, </a:t>
            </a:r>
            <a:r>
              <a:rPr lang="tr-TR" dirty="0" smtClean="0">
                <a:latin typeface="Comic Sans MS" panose="030F0702030302020204" pitchFamily="66" charset="0"/>
              </a:rPr>
              <a:t>1 kişinin kan nakline ihtiyacı vardır.</a:t>
            </a:r>
          </a:p>
          <a:p>
            <a:r>
              <a:rPr lang="tr-TR" dirty="0" smtClean="0">
                <a:latin typeface="Comic Sans MS" panose="030F0702030302020204" pitchFamily="66" charset="0"/>
              </a:rPr>
              <a:t>Kan bağışçılarına olan ihtiyacımız her geçen gün artarken bağışçı sayımız azalmaktadır.</a:t>
            </a:r>
          </a:p>
          <a:p>
            <a:pPr lvl="1"/>
            <a:r>
              <a:rPr lang="tr-TR" dirty="0" smtClean="0">
                <a:latin typeface="Comic Sans MS" panose="030F0702030302020204" pitchFamily="66" charset="0"/>
              </a:rPr>
              <a:t>Yaşlanıyoruz.</a:t>
            </a:r>
            <a:endParaRPr lang="tr-TR" dirty="0">
              <a:latin typeface="Comic Sans MS" panose="030F0702030302020204" pitchFamily="66" charset="0"/>
            </a:endParaRP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ln w="76200">
            <a:solidFill>
              <a:srgbClr val="7030A0"/>
            </a:solidFill>
          </a:ln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tr-T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348880"/>
            <a:ext cx="2990850" cy="304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6552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ln w="76200">
            <a:solidFill>
              <a:srgbClr val="7030A0"/>
            </a:solidFill>
          </a:ln>
        </p:spPr>
        <p:txBody>
          <a:bodyPr tIns="180000">
            <a:normAutofit lnSpcReduction="10000"/>
          </a:bodyPr>
          <a:lstStyle/>
          <a:p>
            <a:r>
              <a:rPr lang="tr-TR" dirty="0" smtClean="0">
                <a:latin typeface="Comic Sans MS" panose="030F0702030302020204" pitchFamily="66" charset="0"/>
              </a:rPr>
              <a:t>En sık kan nakline ihtiyaç duyan kişiler aslında en çaresiz olanlardır.</a:t>
            </a:r>
          </a:p>
          <a:p>
            <a:pPr lvl="1"/>
            <a:r>
              <a:rPr lang="tr-TR" dirty="0" smtClean="0">
                <a:latin typeface="Comic Sans MS" panose="030F0702030302020204" pitchFamily="66" charset="0"/>
              </a:rPr>
              <a:t>Prematüreler</a:t>
            </a:r>
          </a:p>
          <a:p>
            <a:pPr lvl="1"/>
            <a:r>
              <a:rPr lang="tr-TR" dirty="0" smtClean="0">
                <a:latin typeface="Comic Sans MS" panose="030F0702030302020204" pitchFamily="66" charset="0"/>
              </a:rPr>
              <a:t>Kanser Hastaları</a:t>
            </a:r>
          </a:p>
          <a:p>
            <a:pPr lvl="1"/>
            <a:r>
              <a:rPr lang="tr-TR" dirty="0" smtClean="0">
                <a:latin typeface="Comic Sans MS" panose="030F0702030302020204" pitchFamily="66" charset="0"/>
              </a:rPr>
              <a:t>Kalp cerrahisi </a:t>
            </a:r>
          </a:p>
          <a:p>
            <a:pPr lvl="1"/>
            <a:r>
              <a:rPr lang="tr-TR" dirty="0" err="1" smtClean="0">
                <a:latin typeface="Comic Sans MS" panose="030F0702030302020204" pitchFamily="66" charset="0"/>
              </a:rPr>
              <a:t>Talasemi</a:t>
            </a:r>
            <a:endParaRPr lang="tr-TR" dirty="0" smtClean="0">
              <a:latin typeface="Comic Sans MS" panose="030F0702030302020204" pitchFamily="66" charset="0"/>
            </a:endParaRPr>
          </a:p>
          <a:p>
            <a:pPr lvl="1"/>
            <a:r>
              <a:rPr lang="tr-TR" dirty="0" smtClean="0">
                <a:latin typeface="Comic Sans MS" panose="030F0702030302020204" pitchFamily="66" charset="0"/>
              </a:rPr>
              <a:t>Travma </a:t>
            </a:r>
          </a:p>
          <a:p>
            <a:pPr lvl="1"/>
            <a:r>
              <a:rPr lang="tr-TR" dirty="0" smtClean="0">
                <a:latin typeface="Comic Sans MS" panose="030F0702030302020204" pitchFamily="66" charset="0"/>
              </a:rPr>
              <a:t>Organ </a:t>
            </a:r>
            <a:r>
              <a:rPr lang="tr-TR" dirty="0" err="1" smtClean="0">
                <a:latin typeface="Comic Sans MS" panose="030F0702030302020204" pitchFamily="66" charset="0"/>
              </a:rPr>
              <a:t>Transplantı</a:t>
            </a:r>
            <a:r>
              <a:rPr lang="tr-TR" dirty="0" smtClean="0">
                <a:latin typeface="Comic Sans MS" panose="030F0702030302020204" pitchFamily="66" charset="0"/>
              </a:rPr>
              <a:t> yapılacak hastalar</a:t>
            </a:r>
            <a:endParaRPr lang="tr-TR" dirty="0">
              <a:latin typeface="Comic Sans MS" panose="030F0702030302020204" pitchFamily="66" charset="0"/>
            </a:endParaRP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ln w="76200">
            <a:solidFill>
              <a:srgbClr val="7030A0"/>
            </a:solidFill>
          </a:ln>
        </p:spPr>
        <p:txBody>
          <a:bodyPr>
            <a:normAutofit lnSpcReduction="10000"/>
          </a:bodyPr>
          <a:lstStyle/>
          <a:p>
            <a:endParaRPr lang="tr-T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636431"/>
            <a:ext cx="2524125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5537" y="3717032"/>
            <a:ext cx="218122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8544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90550" y="53181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dirty="0" smtClean="0">
                <a:latin typeface="Comic Sans MS" panose="030F0702030302020204" pitchFamily="66" charset="0"/>
              </a:rPr>
              <a:t>	Karaciğer Nakli Olacak</a:t>
            </a:r>
            <a:br>
              <a:rPr lang="tr-TR" dirty="0" smtClean="0">
                <a:latin typeface="Comic Sans MS" panose="030F0702030302020204" pitchFamily="66" charset="0"/>
              </a:rPr>
            </a:br>
            <a:r>
              <a:rPr lang="tr-TR" dirty="0" smtClean="0">
                <a:latin typeface="Comic Sans MS" panose="030F0702030302020204" pitchFamily="66" charset="0"/>
              </a:rPr>
              <a:t> Bir Hasta’nın</a:t>
            </a:r>
            <a:endParaRPr lang="tr-TR" dirty="0">
              <a:latin typeface="Comic Sans MS" panose="030F0702030302020204" pitchFamily="66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71537" y="2085976"/>
            <a:ext cx="7400926" cy="3295650"/>
          </a:xfrm>
          <a:ln w="76200">
            <a:solidFill>
              <a:srgbClr val="7030A0"/>
            </a:solidFill>
          </a:ln>
        </p:spPr>
        <p:txBody>
          <a:bodyPr tIns="180000"/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tr-TR" altLang="tr-TR" b="1" dirty="0" smtClean="0">
                <a:latin typeface="Comic Sans MS" panose="030F0702030302020204" pitchFamily="66" charset="0"/>
              </a:rPr>
              <a:t>Ortalama;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tr-TR" altLang="tr-TR" b="1" dirty="0" smtClean="0">
                <a:latin typeface="Comic Sans MS" panose="030F0702030302020204" pitchFamily="66" charset="0"/>
              </a:rPr>
              <a:t>10 torba alyuvara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tr-TR" altLang="tr-TR" b="1" dirty="0" smtClean="0">
                <a:latin typeface="Comic Sans MS" panose="030F0702030302020204" pitchFamily="66" charset="0"/>
              </a:rPr>
              <a:t>20 torba plazmaya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tr-TR" altLang="tr-TR" b="1" dirty="0" smtClean="0">
                <a:latin typeface="Comic Sans MS" panose="030F0702030302020204" pitchFamily="66" charset="0"/>
              </a:rPr>
              <a:t>10 torba kan pulcuğuna ihtiyacı vardır.</a:t>
            </a:r>
            <a:endParaRPr lang="en-US" altLang="tr-TR" b="1" dirty="0">
              <a:latin typeface="Comic Sans MS" panose="030F0702030302020204" pitchFamily="66" charset="0"/>
            </a:endParaRPr>
          </a:p>
          <a:p>
            <a:endParaRPr lang="en-US" altLang="tr-TR" dirty="0">
              <a:latin typeface="Comic Sans MS" panose="030F0702030302020204" pitchFamily="66" charset="0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91832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221698" y="7389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dirty="0" smtClean="0">
                <a:latin typeface="Comic Sans MS" panose="030F0702030302020204" pitchFamily="66" charset="0"/>
              </a:rPr>
              <a:t>Hedef 25 GÖNÜLLÜSÜ NE YAPAR</a:t>
            </a:r>
            <a:endParaRPr lang="tr-TR" dirty="0">
              <a:latin typeface="Comic Sans MS" panose="030F0702030302020204" pitchFamily="66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BULUNDUĞU ÜNİVERSİTEDE YAPILACAK KAN BAĞIŞ ÇALIŞMALARINI TAKİP ETMEK ARKADAŞLARINI ÇALIŞMALARDA KAN BAĞIŞINA YÖNLENDİRMEK HAYAT KURTARMAK </a:t>
            </a:r>
            <a:r>
              <a:rPr lang="tr-TR" dirty="0" smtClean="0">
                <a:sym typeface="Wingdings" panose="05000000000000000000" pitchFamily="2" charset="2"/>
              </a:rPr>
              <a:t></a:t>
            </a:r>
            <a:endParaRPr lang="tr-T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111" y="3814603"/>
            <a:ext cx="3422232" cy="2121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5135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G_0515.JPG görüntüleniy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363200" cy="777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7561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00100" y="3889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altLang="tr-TR" b="1" dirty="0">
                <a:latin typeface="Comic Sans MS" panose="030F0702030302020204" pitchFamily="66" charset="0"/>
              </a:rPr>
              <a:t>Açık kalp </a:t>
            </a:r>
            <a:r>
              <a:rPr lang="tr-TR" altLang="tr-TR" b="1" dirty="0" smtClean="0">
                <a:latin typeface="Comic Sans MS" panose="030F0702030302020204" pitchFamily="66" charset="0"/>
              </a:rPr>
              <a:t>ameliyatı</a:t>
            </a:r>
            <a:br>
              <a:rPr lang="tr-TR" altLang="tr-TR" b="1" dirty="0" smtClean="0">
                <a:latin typeface="Comic Sans MS" panose="030F0702030302020204" pitchFamily="66" charset="0"/>
              </a:rPr>
            </a:br>
            <a:r>
              <a:rPr lang="tr-TR" altLang="tr-TR" b="1" dirty="0" smtClean="0">
                <a:latin typeface="Comic Sans MS" panose="030F0702030302020204" pitchFamily="66" charset="0"/>
              </a:rPr>
              <a:t> </a:t>
            </a:r>
            <a:r>
              <a:rPr lang="tr-TR" altLang="tr-TR" b="1" dirty="0">
                <a:latin typeface="Comic Sans MS" panose="030F0702030302020204" pitchFamily="66" charset="0"/>
              </a:rPr>
              <a:t>olacak bir </a:t>
            </a:r>
            <a:r>
              <a:rPr lang="tr-TR" altLang="tr-TR" b="1" dirty="0" smtClean="0">
                <a:latin typeface="Comic Sans MS" panose="030F0702030302020204" pitchFamily="66" charset="0"/>
              </a:rPr>
              <a:t>bebeğin</a:t>
            </a:r>
            <a:endParaRPr lang="tr-TR" strike="sngStrike" dirty="0">
              <a:latin typeface="Comic Sans MS" panose="030F0702030302020204" pitchFamily="66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76324" y="2133600"/>
            <a:ext cx="7162801" cy="3333750"/>
          </a:xfrm>
          <a:ln w="76200">
            <a:solidFill>
              <a:srgbClr val="7030A0"/>
            </a:solidFill>
          </a:ln>
        </p:spPr>
        <p:txBody>
          <a:bodyPr tIns="180000"/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tr-TR" altLang="tr-TR" b="1" dirty="0">
                <a:latin typeface="Comic Sans MS" panose="030F0702030302020204" pitchFamily="66" charset="0"/>
              </a:rPr>
              <a:t>Ortalama;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tr-TR" altLang="tr-TR" b="1" dirty="0" smtClean="0">
                <a:latin typeface="Comic Sans MS" panose="030F0702030302020204" pitchFamily="66" charset="0"/>
              </a:rPr>
              <a:t>1-4 </a:t>
            </a:r>
            <a:r>
              <a:rPr lang="tr-TR" altLang="tr-TR" b="1" dirty="0">
                <a:latin typeface="Comic Sans MS" panose="030F0702030302020204" pitchFamily="66" charset="0"/>
              </a:rPr>
              <a:t>torba alyuvara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tr-TR" altLang="tr-TR" b="1" dirty="0" smtClean="0">
                <a:latin typeface="Comic Sans MS" panose="030F0702030302020204" pitchFamily="66" charset="0"/>
              </a:rPr>
              <a:t>1-2 </a:t>
            </a:r>
            <a:r>
              <a:rPr lang="tr-TR" altLang="tr-TR" b="1" dirty="0">
                <a:latin typeface="Comic Sans MS" panose="030F0702030302020204" pitchFamily="66" charset="0"/>
              </a:rPr>
              <a:t>torba plazmaya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tr-TR" altLang="tr-TR" b="1" dirty="0" smtClean="0">
                <a:latin typeface="Comic Sans MS" panose="030F0702030302020204" pitchFamily="66" charset="0"/>
              </a:rPr>
              <a:t>1-4 </a:t>
            </a:r>
            <a:r>
              <a:rPr lang="tr-TR" altLang="tr-TR" b="1" dirty="0">
                <a:latin typeface="Comic Sans MS" panose="030F0702030302020204" pitchFamily="66" charset="0"/>
              </a:rPr>
              <a:t>torba kan pulcuğuna ihtiyacı vardır.</a:t>
            </a:r>
            <a:endParaRPr lang="en-US" altLang="tr-TR" b="1" dirty="0">
              <a:latin typeface="Comic Sans MS" panose="030F0702030302020204" pitchFamily="66" charset="0"/>
            </a:endParaRPr>
          </a:p>
          <a:p>
            <a:endParaRPr lang="en-US" altLang="tr-TR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79427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5122" name="Picture 2" descr="C:\Users\User\Downloads\IMG_05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014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>
                <a:latin typeface="Comic Sans MS" panose="030F0702030302020204" pitchFamily="66" charset="0"/>
              </a:rPr>
              <a:t>Kimler kan bağışçısı </a:t>
            </a:r>
            <a:br>
              <a:rPr lang="tr-TR" dirty="0" smtClean="0">
                <a:latin typeface="Comic Sans MS" panose="030F0702030302020204" pitchFamily="66" charset="0"/>
              </a:rPr>
            </a:br>
            <a:r>
              <a:rPr lang="tr-TR" dirty="0" smtClean="0">
                <a:latin typeface="Comic Sans MS" panose="030F0702030302020204" pitchFamily="66" charset="0"/>
              </a:rPr>
              <a:t>olabilir?</a:t>
            </a:r>
            <a:endParaRPr lang="tr-TR" dirty="0">
              <a:latin typeface="Comic Sans MS" panose="030F0702030302020204" pitchFamily="66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>
                <a:latin typeface="Comic Sans MS" panose="030F0702030302020204" pitchFamily="66" charset="0"/>
              </a:rPr>
              <a:t>Yaşı 18 den büyük olan herkes kan bağışlayabilir.</a:t>
            </a:r>
            <a:r>
              <a:rPr lang="tr-TR" dirty="0" smtClean="0"/>
              <a:t> </a:t>
            </a:r>
            <a:endParaRPr lang="tr-TR" dirty="0">
              <a:latin typeface="Comic Sans MS" panose="030F0702030302020204" pitchFamily="66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204864"/>
            <a:ext cx="3790176" cy="3790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3945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ln w="76200">
            <a:solidFill>
              <a:srgbClr val="FFC000"/>
            </a:solidFill>
          </a:ln>
        </p:spPr>
        <p:txBody>
          <a:bodyPr/>
          <a:lstStyle/>
          <a:p>
            <a:r>
              <a:rPr lang="tr-TR" dirty="0" smtClean="0">
                <a:latin typeface="Comic Sans MS" panose="030F0702030302020204" pitchFamily="66" charset="0"/>
              </a:rPr>
              <a:t>Hemoglobin değeriniz kızlar için 12.5 erkekler için 13.5 değerinin üzerinde olmalıdır.</a:t>
            </a:r>
          </a:p>
          <a:p>
            <a:r>
              <a:rPr lang="tr-TR" dirty="0" smtClean="0">
                <a:latin typeface="Comic Sans MS" panose="030F0702030302020204" pitchFamily="66" charset="0"/>
              </a:rPr>
              <a:t>Bu nedenle kan bağışı öncesi hemoglobin değeriniz ölçülür.</a:t>
            </a:r>
            <a:endParaRPr lang="tr-T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1635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43213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ln w="76200">
            <a:solidFill>
              <a:srgbClr val="FFC000"/>
            </a:solidFill>
          </a:ln>
        </p:spPr>
        <p:txBody>
          <a:bodyPr/>
          <a:lstStyle/>
          <a:p>
            <a:r>
              <a:rPr lang="tr-TR" dirty="0" smtClean="0">
                <a:latin typeface="Comic Sans MS" panose="030F0702030302020204" pitchFamily="66" charset="0"/>
              </a:rPr>
              <a:t>Kan basıncınız, nabzınız normal ise,</a:t>
            </a:r>
          </a:p>
          <a:p>
            <a:r>
              <a:rPr lang="tr-TR" dirty="0" smtClean="0">
                <a:latin typeface="Comic Sans MS" panose="030F0702030302020204" pitchFamily="66" charset="0"/>
              </a:rPr>
              <a:t>Ateşiniz yok ise</a:t>
            </a:r>
          </a:p>
          <a:p>
            <a:r>
              <a:rPr lang="tr-TR" dirty="0" smtClean="0">
                <a:latin typeface="Comic Sans MS" panose="030F0702030302020204" pitchFamily="66" charset="0"/>
              </a:rPr>
              <a:t>Bir de 50 kg’dan fazla iseniz işte o zaman kan bağışçısı olabilirsiniz.</a:t>
            </a:r>
            <a:endParaRPr lang="tr-TR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005064"/>
            <a:ext cx="2400266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1030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060848"/>
            <a:ext cx="4048125" cy="349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9137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ln w="76200">
            <a:solidFill>
              <a:srgbClr val="FFC000"/>
            </a:solidFill>
          </a:ln>
        </p:spPr>
        <p:txBody>
          <a:bodyPr/>
          <a:lstStyle/>
          <a:p>
            <a:r>
              <a:rPr lang="tr-TR" dirty="0" smtClean="0">
                <a:latin typeface="Comic Sans MS" panose="030F0702030302020204" pitchFamily="66" charset="0"/>
              </a:rPr>
              <a:t>Sizi daha iyi tanımamız için bir form doldurmanızı isteriz.</a:t>
            </a:r>
          </a:p>
          <a:p>
            <a:r>
              <a:rPr lang="tr-TR" dirty="0" smtClean="0">
                <a:latin typeface="Comic Sans MS" panose="030F0702030302020204" pitchFamily="66" charset="0"/>
              </a:rPr>
              <a:t>Her şey tamam olunca kan bağışında bulunacağınız odaya alınırsınız.</a:t>
            </a:r>
            <a:endParaRPr lang="tr-TR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645024"/>
            <a:ext cx="2657872" cy="1993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5375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 descr="C:\Users\idil\Downloads\Kan bağışı (1)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916832"/>
            <a:ext cx="6264695" cy="39604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903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461540" y="16970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İNSANLARI KAN BAĞIŞINA DAVET EDERKEN NE DERİZ 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851156"/>
            <a:ext cx="8342026" cy="3976141"/>
          </a:xfrm>
        </p:spPr>
        <p:txBody>
          <a:bodyPr/>
          <a:lstStyle/>
          <a:p>
            <a:r>
              <a:rPr lang="tr-TR" dirty="0" smtClean="0">
                <a:latin typeface="Comic Sans MS" panose="030F0702030302020204" pitchFamily="66" charset="0"/>
              </a:rPr>
              <a:t>Sadece 15 dakikanızı ayırarak hiç tanımadığınız 3 insanın hayatını güzelleştirebileceğinizi ve onların kahramanı olabileceğinizi biliyor musunuz?</a:t>
            </a:r>
            <a:endParaRPr lang="tr-TR" dirty="0">
              <a:latin typeface="Comic Sans MS" panose="030F0702030302020204" pitchFamily="66" charset="0"/>
            </a:endParaRP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467" y="3839227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81721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ln w="76200">
            <a:solidFill>
              <a:srgbClr val="FFC000"/>
            </a:solidFill>
          </a:ln>
        </p:spPr>
        <p:txBody>
          <a:bodyPr/>
          <a:lstStyle/>
          <a:p>
            <a:r>
              <a:rPr lang="tr-TR" dirty="0" smtClean="0">
                <a:latin typeface="Comic Sans MS" panose="030F0702030302020204" pitchFamily="66" charset="0"/>
              </a:rPr>
              <a:t>Biliyor musunuz? kızlar 4 ay,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564904"/>
            <a:ext cx="4153644" cy="325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6923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ln w="76200">
            <a:solidFill>
              <a:srgbClr val="FFC000"/>
            </a:solidFill>
          </a:ln>
        </p:spPr>
        <p:txBody>
          <a:bodyPr/>
          <a:lstStyle/>
          <a:p>
            <a:r>
              <a:rPr lang="tr-TR" dirty="0" smtClean="0">
                <a:latin typeface="Comic Sans MS" panose="030F0702030302020204" pitchFamily="66" charset="0"/>
              </a:rPr>
              <a:t>Erkekler </a:t>
            </a:r>
            <a:r>
              <a:rPr lang="tr-TR" dirty="0">
                <a:latin typeface="Comic Sans MS" panose="030F0702030302020204" pitchFamily="66" charset="0"/>
              </a:rPr>
              <a:t>ise 3 ayda bir kan </a:t>
            </a:r>
            <a:r>
              <a:rPr lang="tr-TR" dirty="0" smtClean="0">
                <a:latin typeface="Comic Sans MS" panose="030F0702030302020204" pitchFamily="66" charset="0"/>
              </a:rPr>
              <a:t>bağışlayabilir</a:t>
            </a:r>
            <a:endParaRPr lang="tr-TR" dirty="0">
              <a:latin typeface="Comic Sans MS" panose="030F0702030302020204" pitchFamily="66" charset="0"/>
            </a:endParaRPr>
          </a:p>
          <a:p>
            <a:endParaRPr lang="tr-T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7246" y="2348880"/>
            <a:ext cx="4587385" cy="3593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294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943100" y="274638"/>
            <a:ext cx="6191250" cy="1143000"/>
          </a:xfrm>
        </p:spPr>
        <p:txBody>
          <a:bodyPr>
            <a:noAutofit/>
          </a:bodyPr>
          <a:lstStyle/>
          <a:p>
            <a:r>
              <a:rPr lang="tr-TR" sz="3600" dirty="0" smtClean="0">
                <a:latin typeface="Comic Sans MS" panose="030F0702030302020204" pitchFamily="66" charset="0"/>
              </a:rPr>
              <a:t>Bir seferinde Ne kadar kan </a:t>
            </a:r>
            <a:br>
              <a:rPr lang="tr-TR" sz="3600" dirty="0" smtClean="0">
                <a:latin typeface="Comic Sans MS" panose="030F0702030302020204" pitchFamily="66" charset="0"/>
              </a:rPr>
            </a:br>
            <a:r>
              <a:rPr lang="tr-TR" sz="3600" dirty="0" smtClean="0">
                <a:latin typeface="Comic Sans MS" panose="030F0702030302020204" pitchFamily="66" charset="0"/>
              </a:rPr>
              <a:t>bağışlayabilirim?</a:t>
            </a:r>
            <a:endParaRPr lang="tr-TR" sz="3600" dirty="0">
              <a:latin typeface="Comic Sans MS" panose="030F0702030302020204" pitchFamily="66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ln w="76200">
            <a:solidFill>
              <a:srgbClr val="FFC000"/>
            </a:solidFill>
          </a:ln>
        </p:spPr>
        <p:txBody>
          <a:bodyPr/>
          <a:lstStyle/>
          <a:p>
            <a:r>
              <a:rPr lang="tr-TR" dirty="0" smtClean="0">
                <a:latin typeface="Comic Sans MS" panose="030F0702030302020204" pitchFamily="66" charset="0"/>
              </a:rPr>
              <a:t>Basit bir matematik hesabı yapalım.</a:t>
            </a:r>
          </a:p>
          <a:p>
            <a:r>
              <a:rPr lang="tr-TR" dirty="0" smtClean="0">
                <a:latin typeface="Comic Sans MS" panose="030F0702030302020204" pitchFamily="66" charset="0"/>
              </a:rPr>
              <a:t>Kaç kilosunuz ?</a:t>
            </a:r>
          </a:p>
          <a:p>
            <a:r>
              <a:rPr lang="tr-TR" dirty="0" smtClean="0">
                <a:latin typeface="Comic Sans MS" panose="030F0702030302020204" pitchFamily="66" charset="0"/>
              </a:rPr>
              <a:t>Oysa 400-500 ml kan bağış için yeterlidir.</a:t>
            </a:r>
          </a:p>
          <a:p>
            <a:endParaRPr lang="tr-TR" dirty="0">
              <a:latin typeface="Comic Sans MS" panose="030F0702030302020204" pitchFamily="66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429000"/>
            <a:ext cx="2592288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8770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ln w="76200">
            <a:solidFill>
              <a:srgbClr val="FFC000"/>
            </a:solidFill>
          </a:ln>
        </p:spPr>
        <p:txBody>
          <a:bodyPr/>
          <a:lstStyle/>
          <a:p>
            <a:r>
              <a:rPr lang="tr-TR" dirty="0" smtClean="0">
                <a:latin typeface="Comic Sans MS" panose="030F0702030302020204" pitchFamily="66" charset="0"/>
              </a:rPr>
              <a:t>Toplam 15 dakika sonunda 3 kişinin hayatını kurtaracağınızı biliyor musunuz?</a:t>
            </a:r>
          </a:p>
          <a:p>
            <a:r>
              <a:rPr lang="tr-TR" dirty="0" smtClean="0">
                <a:latin typeface="Comic Sans MS" panose="030F0702030302020204" pitchFamily="66" charset="0"/>
              </a:rPr>
              <a:t>Nasıl mı?</a:t>
            </a:r>
          </a:p>
          <a:p>
            <a:endParaRPr lang="tr-T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708920"/>
            <a:ext cx="285750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8892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ln w="76200">
            <a:solidFill>
              <a:srgbClr val="FFC000"/>
            </a:solidFill>
          </a:ln>
        </p:spPr>
        <p:txBody>
          <a:bodyPr/>
          <a:lstStyle/>
          <a:p>
            <a:r>
              <a:rPr lang="tr-TR" dirty="0" smtClean="0">
                <a:latin typeface="Comic Sans MS" panose="030F0702030302020204" pitchFamily="66" charset="0"/>
              </a:rPr>
              <a:t>Bağışlanan bir torba kandan 3 farklı kişi için kullanabilecek özellikte ürünler elde edilir.</a:t>
            </a:r>
          </a:p>
          <a:p>
            <a:pPr lvl="1"/>
            <a:r>
              <a:rPr lang="tr-TR" dirty="0" smtClean="0">
                <a:latin typeface="Comic Sans MS" panose="030F0702030302020204" pitchFamily="66" charset="0"/>
              </a:rPr>
              <a:t>1 torba kan pulcuğu (trombosit konsantresi)</a:t>
            </a:r>
          </a:p>
          <a:p>
            <a:pPr lvl="1"/>
            <a:r>
              <a:rPr lang="tr-TR" dirty="0" smtClean="0">
                <a:latin typeface="Comic Sans MS" panose="030F0702030302020204" pitchFamily="66" charset="0"/>
              </a:rPr>
              <a:t>1 torba plazma (taze donmuş plazma)</a:t>
            </a:r>
          </a:p>
          <a:p>
            <a:pPr lvl="1"/>
            <a:r>
              <a:rPr lang="tr-TR" dirty="0" smtClean="0">
                <a:latin typeface="Comic Sans MS" panose="030F0702030302020204" pitchFamily="66" charset="0"/>
              </a:rPr>
              <a:t>1 torba alyuvar (eritrosit konsantresi)</a:t>
            </a:r>
            <a:endParaRPr lang="tr-T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869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ln w="76200">
            <a:solidFill>
              <a:srgbClr val="FFC000"/>
            </a:solidFill>
          </a:ln>
        </p:spPr>
        <p:txBody>
          <a:bodyPr/>
          <a:lstStyle/>
          <a:p>
            <a:r>
              <a:rPr lang="tr-TR" dirty="0" smtClean="0">
                <a:latin typeface="Comic Sans MS" panose="030F0702030302020204" pitchFamily="66" charset="0"/>
              </a:rPr>
              <a:t>Kan pulcukları kanser hastalarının tedavisinde kullanılır.</a:t>
            </a:r>
            <a:endParaRPr lang="tr-TR" dirty="0">
              <a:latin typeface="Comic Sans MS" panose="030F0702030302020204" pitchFamily="66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212976"/>
            <a:ext cx="278130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563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ln w="76200">
            <a:solidFill>
              <a:srgbClr val="FFC000"/>
            </a:solidFill>
          </a:ln>
        </p:spPr>
        <p:txBody>
          <a:bodyPr/>
          <a:lstStyle/>
          <a:p>
            <a:r>
              <a:rPr lang="tr-TR" dirty="0" smtClean="0">
                <a:latin typeface="Comic Sans MS" panose="030F0702030302020204" pitchFamily="66" charset="0"/>
              </a:rPr>
              <a:t>Plazmadan çeşitli ilaçlar yapılır ve ayrıca kanamalarda kullanılır.</a:t>
            </a:r>
            <a:endParaRPr lang="tr-TR" dirty="0">
              <a:latin typeface="Comic Sans MS" panose="030F0702030302020204" pitchFamily="66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25" y="2420888"/>
            <a:ext cx="2381250" cy="36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3772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17240" y="1610532"/>
            <a:ext cx="8229600" cy="4525963"/>
          </a:xfrm>
          <a:solidFill>
            <a:schemeClr val="bg1"/>
          </a:solidFill>
        </p:spPr>
        <p:txBody>
          <a:bodyPr/>
          <a:lstStyle/>
          <a:p>
            <a:r>
              <a:rPr lang="tr-TR" dirty="0" smtClean="0">
                <a:latin typeface="Comic Sans MS" panose="030F0702030302020204" pitchFamily="66" charset="0"/>
              </a:rPr>
              <a:t>Alyuvarlar ise en önemli bölümdür.</a:t>
            </a:r>
          </a:p>
          <a:p>
            <a:r>
              <a:rPr lang="tr-TR" dirty="0" smtClean="0">
                <a:latin typeface="Comic Sans MS" panose="030F0702030302020204" pitchFamily="66" charset="0"/>
              </a:rPr>
              <a:t>Yaşamamız için gereken oksijeni taşıyan hemoglobin alyuvarların içinde bulunur.</a:t>
            </a:r>
          </a:p>
          <a:p>
            <a:endParaRPr lang="tr-TR" dirty="0" smtClean="0"/>
          </a:p>
          <a:p>
            <a:pPr marL="457200" lvl="1" indent="0">
              <a:buNone/>
            </a:pPr>
            <a:endParaRPr lang="tr-T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314240"/>
            <a:ext cx="3913127" cy="2785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5541248" y="5690991"/>
            <a:ext cx="1296144" cy="36004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3122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>
              <a:latin typeface="Comic Sans MS" panose="030F0702030302020204" pitchFamily="66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ln w="76200">
            <a:solidFill>
              <a:srgbClr val="FFC000"/>
            </a:solidFill>
          </a:ln>
        </p:spPr>
        <p:txBody>
          <a:bodyPr/>
          <a:lstStyle/>
          <a:p>
            <a:r>
              <a:rPr lang="tr-TR" dirty="0" smtClean="0">
                <a:latin typeface="Comic Sans MS" panose="030F0702030302020204" pitchFamily="66" charset="0"/>
              </a:rPr>
              <a:t>Kan Bağışı Sırasında Canımız Acır mı?</a:t>
            </a:r>
          </a:p>
          <a:p>
            <a:r>
              <a:rPr lang="tr-TR" dirty="0" smtClean="0">
                <a:latin typeface="Comic Sans MS" panose="030F0702030302020204" pitchFamily="66" charset="0"/>
              </a:rPr>
              <a:t>İğnenin girişi dışında hiç acı hissedilmez.</a:t>
            </a:r>
          </a:p>
          <a:p>
            <a:r>
              <a:rPr lang="tr-TR" dirty="0" smtClean="0">
                <a:latin typeface="Comic Sans MS" panose="030F0702030302020204" pitchFamily="66" charset="0"/>
              </a:rPr>
              <a:t>Eminiz ki bu kadarcık acı bu cesur ve iyi insanlara hiç gelir.</a:t>
            </a:r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429000"/>
            <a:ext cx="2133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4745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ln w="76200">
            <a:solidFill>
              <a:srgbClr val="FFC000"/>
            </a:solidFill>
          </a:ln>
        </p:spPr>
        <p:txBody>
          <a:bodyPr/>
          <a:lstStyle/>
          <a:p>
            <a:r>
              <a:rPr lang="tr-TR" dirty="0" smtClean="0">
                <a:latin typeface="Comic Sans MS" panose="030F0702030302020204" pitchFamily="66" charset="0"/>
              </a:rPr>
              <a:t>Ayrıca bu işlem ‘</a:t>
            </a:r>
            <a:r>
              <a:rPr lang="tr-TR" dirty="0" err="1" smtClean="0">
                <a:latin typeface="Comic Sans MS" panose="030F0702030302020204" pitchFamily="66" charset="0"/>
              </a:rPr>
              <a:t>flebotomist</a:t>
            </a:r>
            <a:r>
              <a:rPr lang="tr-TR" dirty="0" smtClean="0">
                <a:latin typeface="Comic Sans MS" panose="030F0702030302020204" pitchFamily="66" charset="0"/>
              </a:rPr>
              <a:t>’ adı verilen deneyimli ve özel eğitimli kişiler tarafından gerçekleştirilir. </a:t>
            </a:r>
            <a:endParaRPr lang="tr-TR" dirty="0">
              <a:latin typeface="Comic Sans MS" panose="030F0702030302020204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25" y="3140968"/>
            <a:ext cx="238125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4989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266669" y="12197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TÜM ÇALIŞMALARIMIZI SOSYAL MEDYADA TAKİP EDERİZ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68155" y="1264971"/>
            <a:ext cx="8229600" cy="4525963"/>
          </a:xfrm>
        </p:spPr>
        <p:txBody>
          <a:bodyPr/>
          <a:lstStyle/>
          <a:p>
            <a:r>
              <a:rPr lang="tr-TR" dirty="0" smtClean="0"/>
              <a:t>WHATSAPP VE FACEBOOKTA GRUPLAR KURARIZ BU GRUPLARA HERKESİ DAVET EDERİZ</a:t>
            </a:r>
          </a:p>
          <a:p>
            <a:r>
              <a:rPr lang="tr-TR" dirty="0" smtClean="0"/>
              <a:t>BU GRUPLARDAN ÇALIŞMALARI TAKİP EDERİZ</a:t>
            </a:r>
          </a:p>
          <a:p>
            <a:endParaRPr lang="tr-TR" dirty="0" smtClean="0"/>
          </a:p>
        </p:txBody>
      </p:sp>
      <p:pic>
        <p:nvPicPr>
          <p:cNvPr id="1026" name="Picture 2" descr="http://images.scroll.com.tr/2013/05/faceboo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326" y="3382020"/>
            <a:ext cx="3895257" cy="2594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449338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ln w="76200">
            <a:solidFill>
              <a:srgbClr val="FFC000"/>
            </a:solidFill>
          </a:ln>
        </p:spPr>
        <p:txBody>
          <a:bodyPr/>
          <a:lstStyle/>
          <a:p>
            <a:r>
              <a:rPr lang="tr-TR" dirty="0">
                <a:latin typeface="Comic Sans MS" panose="030F0702030302020204" pitchFamily="66" charset="0"/>
              </a:rPr>
              <a:t>Kan alımı işlemi en uygun bölge olan dirsek çukurunda gerçekleşir</a:t>
            </a:r>
            <a:r>
              <a:rPr lang="tr-TR" dirty="0" smtClean="0">
                <a:latin typeface="Comic Sans MS" panose="030F0702030302020204" pitchFamily="66" charset="0"/>
              </a:rPr>
              <a:t>.</a:t>
            </a:r>
          </a:p>
          <a:p>
            <a:r>
              <a:rPr lang="tr-TR" dirty="0" smtClean="0">
                <a:latin typeface="Comic Sans MS" panose="030F0702030302020204" pitchFamily="66" charset="0"/>
              </a:rPr>
              <a:t>Kan </a:t>
            </a:r>
            <a:r>
              <a:rPr lang="tr-TR" dirty="0">
                <a:latin typeface="Comic Sans MS" panose="030F0702030302020204" pitchFamily="66" charset="0"/>
              </a:rPr>
              <a:t>alma işlemi yaklaşık 4-8 </a:t>
            </a:r>
            <a:r>
              <a:rPr lang="tr-TR" dirty="0" smtClean="0">
                <a:latin typeface="Comic Sans MS" panose="030F0702030302020204" pitchFamily="66" charset="0"/>
              </a:rPr>
              <a:t>dk. </a:t>
            </a:r>
            <a:r>
              <a:rPr lang="tr-TR" dirty="0">
                <a:latin typeface="Comic Sans MS" panose="030F0702030302020204" pitchFamily="66" charset="0"/>
              </a:rPr>
              <a:t>sürer</a:t>
            </a:r>
            <a:r>
              <a:rPr lang="tr-TR" dirty="0" smtClean="0">
                <a:latin typeface="Comic Sans MS" panose="030F0702030302020204" pitchFamily="66" charset="0"/>
              </a:rPr>
              <a:t>.</a:t>
            </a:r>
          </a:p>
          <a:p>
            <a:pPr marL="0" indent="0">
              <a:buNone/>
            </a:pPr>
            <a:r>
              <a:rPr lang="tr-TR" dirty="0">
                <a:latin typeface="Comic Sans MS" panose="030F0702030302020204" pitchFamily="66" charset="0"/>
              </a:rPr>
              <a:t/>
            </a:r>
            <a:br>
              <a:rPr lang="tr-TR" dirty="0">
                <a:latin typeface="Comic Sans MS" panose="030F0702030302020204" pitchFamily="66" charset="0"/>
              </a:rPr>
            </a:br>
            <a:endParaRPr lang="tr-T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429000"/>
            <a:ext cx="2013762" cy="2404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3150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>
                <a:latin typeface="Comic Sans MS" panose="030F0702030302020204" pitchFamily="66" charset="0"/>
              </a:rPr>
              <a:t>Kan bağışçıları, işlem sona erdiğinde </a:t>
            </a:r>
            <a:r>
              <a:rPr lang="tr-TR" dirty="0" smtClean="0">
                <a:latin typeface="Comic Sans MS" panose="030F0702030302020204" pitchFamily="66" charset="0"/>
              </a:rPr>
              <a:t> </a:t>
            </a:r>
            <a:r>
              <a:rPr lang="tr-TR" dirty="0">
                <a:latin typeface="Comic Sans MS" panose="030F0702030302020204" pitchFamily="66" charset="0"/>
              </a:rPr>
              <a:t>ikram alanında </a:t>
            </a:r>
            <a:r>
              <a:rPr lang="tr-TR" dirty="0" smtClean="0">
                <a:latin typeface="Comic Sans MS" panose="030F0702030302020204" pitchFamily="66" charset="0"/>
              </a:rPr>
              <a:t>dinlenirler.</a:t>
            </a:r>
            <a:endParaRPr lang="tr-TR" dirty="0">
              <a:latin typeface="Comic Sans MS" panose="030F0702030302020204" pitchFamily="66" charset="0"/>
            </a:endParaRPr>
          </a:p>
          <a:p>
            <a:endParaRPr lang="tr-T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9082" y="2924944"/>
            <a:ext cx="57150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54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" name="İçerik Yer Tutucusu 3" descr="C:\Users\idil\Downloads\İkram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132856"/>
            <a:ext cx="4680000" cy="324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670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ln w="76200">
            <a:solidFill>
              <a:srgbClr val="FFC000"/>
            </a:solidFill>
          </a:ln>
        </p:spPr>
        <p:txBody>
          <a:bodyPr/>
          <a:lstStyle/>
          <a:p>
            <a:r>
              <a:rPr lang="tr-TR" dirty="0">
                <a:latin typeface="Comic Sans MS" panose="030F0702030302020204" pitchFamily="66" charset="0"/>
              </a:rPr>
              <a:t>İkram bölümünde bağışçılara  </a:t>
            </a:r>
            <a:r>
              <a:rPr lang="tr-TR" dirty="0" smtClean="0">
                <a:latin typeface="Comic Sans MS" panose="030F0702030302020204" pitchFamily="66" charset="0"/>
              </a:rPr>
              <a:t>mineral </a:t>
            </a:r>
            <a:r>
              <a:rPr lang="tr-TR" dirty="0">
                <a:latin typeface="Comic Sans MS" panose="030F0702030302020204" pitchFamily="66" charset="0"/>
              </a:rPr>
              <a:t>yönünden zengin olduğu için maden suyu ve bisküvi vb. verilir.</a:t>
            </a:r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677" y="3140968"/>
            <a:ext cx="4610100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4500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8280920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6036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588" y="1600200"/>
            <a:ext cx="678682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6966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018" y="1600200"/>
            <a:ext cx="452596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4276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5637" y="1600200"/>
            <a:ext cx="3852726" cy="4525963"/>
          </a:xfrm>
          <a:prstGeom prst="rect">
            <a:avLst/>
          </a:prstGeom>
          <a:noFill/>
          <a:ln w="762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7761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4225" y="2224881"/>
            <a:ext cx="249555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8253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4589" y="1820878"/>
            <a:ext cx="5095798" cy="3391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25013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mebk12.meb.gov.tr/meb_iys_dosyalar/33/13/967848/resimler/2012_12/17152257_tes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5480" y="1812273"/>
            <a:ext cx="4314825" cy="2762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61983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3297627"/>
            <a:ext cx="7772400" cy="1362075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HER ÖĞRENCİ ARKADAŞIMIZLA BİRE BİR GÖRÜŞEREK VE AŞAĞIDAKİ BİLGİLERİ AKTARARAK  </a:t>
            </a:r>
            <a:r>
              <a:rPr lang="tr-TR" dirty="0" smtClean="0">
                <a:sym typeface="Wingdings" panose="05000000000000000000" pitchFamily="2" charset="2"/>
              </a:rPr>
              <a:t> 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53895" y="1461180"/>
            <a:ext cx="7772400" cy="1500187"/>
          </a:xfrm>
        </p:spPr>
        <p:txBody>
          <a:bodyPr>
            <a:normAutofit/>
          </a:bodyPr>
          <a:lstStyle/>
          <a:p>
            <a:r>
              <a:rPr lang="tr-TR" sz="4400" b="1" dirty="0" smtClean="0">
                <a:latin typeface="Comic Sans MS" panose="030F0702030302020204" pitchFamily="66" charset="0"/>
              </a:rPr>
              <a:t>İsterseniz şimdi bunu nasıl başaracağımıza bakalım…</a:t>
            </a:r>
            <a:endParaRPr lang="tr-TR" sz="4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972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>
                <a:latin typeface="Comic Sans MS" panose="030F0702030302020204" pitchFamily="66" charset="0"/>
              </a:rPr>
              <a:t>		Gereksinimiz Olan Kanın </a:t>
            </a:r>
            <a:br>
              <a:rPr lang="tr-TR" dirty="0" smtClean="0">
                <a:latin typeface="Comic Sans MS" panose="030F0702030302020204" pitchFamily="66" charset="0"/>
              </a:rPr>
            </a:br>
            <a:r>
              <a:rPr lang="tr-TR" dirty="0" smtClean="0">
                <a:latin typeface="Comic Sans MS" panose="030F0702030302020204" pitchFamily="66" charset="0"/>
              </a:rPr>
              <a:t>Kaynağı Nedir?</a:t>
            </a:r>
            <a:endParaRPr lang="tr-TR" dirty="0">
              <a:latin typeface="Comic Sans MS" panose="030F0702030302020204" pitchFamily="66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>
                <a:latin typeface="Comic Sans MS" panose="030F0702030302020204" pitchFamily="66" charset="0"/>
              </a:rPr>
              <a:t>Kan hiçbir fabrikada üretilemez.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315" y="2319536"/>
            <a:ext cx="3461370" cy="3461370"/>
          </a:xfrm>
          <a:prstGeom prst="rect">
            <a:avLst/>
          </a:prstGeom>
          <a:noFill/>
          <a:ln w="762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587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>
                <a:latin typeface="Comic Sans MS" panose="030F0702030302020204" pitchFamily="66" charset="0"/>
              </a:rPr>
              <a:t>İnsanların ihtiyacı olan kan sadece insanlardaki kemik iliğinde yapılabilir.</a:t>
            </a:r>
            <a:endParaRPr lang="tr-TR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780928"/>
            <a:ext cx="4104456" cy="2808312"/>
          </a:xfrm>
          <a:prstGeom prst="rect">
            <a:avLst/>
          </a:prstGeom>
          <a:noFill/>
          <a:ln w="762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9263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217</TotalTime>
  <Words>932</Words>
  <Application>Microsoft Office PowerPoint</Application>
  <PresentationFormat>Ekran Gösterisi (4:3)</PresentationFormat>
  <Paragraphs>114</Paragraphs>
  <Slides>48</Slides>
  <Notes>13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48</vt:i4>
      </vt:variant>
    </vt:vector>
  </HeadingPairs>
  <TitlesOfParts>
    <vt:vector size="53" baseType="lpstr">
      <vt:lpstr>Arial</vt:lpstr>
      <vt:lpstr>Calibri</vt:lpstr>
      <vt:lpstr>Comic Sans MS</vt:lpstr>
      <vt:lpstr>Wingdings</vt:lpstr>
      <vt:lpstr>Office Theme</vt:lpstr>
      <vt:lpstr>HEDEF 25 GÖNÜLLÜ SUNUMU </vt:lpstr>
      <vt:lpstr>Hedef 25 GÖNÜLLÜSÜ NE YAPAR</vt:lpstr>
      <vt:lpstr>İNSANLARI KAN BAĞIŞINA DAVET EDERKEN NE DERİZ ?</vt:lpstr>
      <vt:lpstr>TÜM ÇALIŞMALARIMIZI SOSYAL MEDYADA TAKİP EDERİZ</vt:lpstr>
      <vt:lpstr>PowerPoint Sunusu</vt:lpstr>
      <vt:lpstr>PowerPoint Sunusu</vt:lpstr>
      <vt:lpstr>HER ÖĞRENCİ ARKADAŞIMIZLA BİRE BİR GÖRÜŞEREK VE AŞAĞIDAKİ BİLGİLERİ AKTARARAK   </vt:lpstr>
      <vt:lpstr>  Gereksinimiz Olan Kanın  Kaynağı Nedir?</vt:lpstr>
      <vt:lpstr>PowerPoint Sunusu</vt:lpstr>
      <vt:lpstr>PowerPoint Sunusu</vt:lpstr>
      <vt:lpstr>PowerPoint Sunusu</vt:lpstr>
      <vt:lpstr>Alyuvarlar  (Eritrositler)</vt:lpstr>
      <vt:lpstr>PowerPoint Sunusu</vt:lpstr>
      <vt:lpstr>Akyuvarlar</vt:lpstr>
      <vt:lpstr>PowerPoint Sunusu</vt:lpstr>
      <vt:lpstr>PowerPoint Sunusu</vt:lpstr>
      <vt:lpstr>PowerPoint Sunusu</vt:lpstr>
      <vt:lpstr>PowerPoint Sunusu</vt:lpstr>
      <vt:lpstr> Karaciğer Nakli Olacak  Bir Hasta’nın</vt:lpstr>
      <vt:lpstr>PowerPoint Sunusu</vt:lpstr>
      <vt:lpstr>Açık kalp ameliyatı  olacak bir bebeğin</vt:lpstr>
      <vt:lpstr>PowerPoint Sunusu</vt:lpstr>
      <vt:lpstr>Kimler kan bağışçısı  olabilir?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Bir seferinde Ne kadar kan  bağışlayabilirim?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Joshua Tree</dc:creator>
  <cp:lastModifiedBy>Burak Ümit</cp:lastModifiedBy>
  <cp:revision>27</cp:revision>
  <dcterms:created xsi:type="dcterms:W3CDTF">2014-04-16T11:18:24Z</dcterms:created>
  <dcterms:modified xsi:type="dcterms:W3CDTF">2016-11-15T10:39:15Z</dcterms:modified>
</cp:coreProperties>
</file>