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98" r:id="rId3"/>
    <p:sldId id="295" r:id="rId4"/>
    <p:sldId id="268" r:id="rId5"/>
    <p:sldId id="299" r:id="rId6"/>
    <p:sldId id="286" r:id="rId7"/>
    <p:sldId id="296" r:id="rId8"/>
    <p:sldId id="275" r:id="rId9"/>
    <p:sldId id="279" r:id="rId10"/>
    <p:sldId id="304" r:id="rId11"/>
    <p:sldId id="280" r:id="rId12"/>
    <p:sldId id="274" r:id="rId13"/>
    <p:sldId id="290" r:id="rId14"/>
    <p:sldId id="297" r:id="rId15"/>
    <p:sldId id="300" r:id="rId16"/>
    <p:sldId id="277" r:id="rId17"/>
    <p:sldId id="305" r:id="rId18"/>
    <p:sldId id="257" r:id="rId19"/>
    <p:sldId id="284" r:id="rId20"/>
    <p:sldId id="289" r:id="rId21"/>
    <p:sldId id="28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A6515-ADC5-4EB2-9EF9-71F2D89684C6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FF118-9E1F-4949-B458-3B6FE41E1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42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FF118-9E1F-4949-B458-3B6FE41E11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83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D2330-7C44-46AF-861E-CBA981FA5800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18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6015" y="294107"/>
            <a:ext cx="8665760" cy="44917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6015" y="4999788"/>
            <a:ext cx="8665760" cy="1160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2872" y="2269835"/>
            <a:ext cx="7772400" cy="1470025"/>
          </a:xfrm>
        </p:spPr>
        <p:txBody>
          <a:bodyPr>
            <a:noAutofit/>
          </a:bodyPr>
          <a:lstStyle>
            <a:lvl1pPr algn="l">
              <a:defRPr sz="4800" b="1">
                <a:solidFill>
                  <a:srgbClr val="FFFFFF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360" y="3886200"/>
            <a:ext cx="7086600" cy="543812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5253" y="54269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FFFFFF"/>
                </a:solidFill>
                <a:latin typeface="Century Gothic"/>
                <a:cs typeface="Century Gothic"/>
              </a:defRPr>
            </a:lvl1pPr>
          </a:lstStyle>
          <a:p>
            <a:fld id="{4C60B6EB-C322-484C-BCF0-EB436BCE3CFD}" type="datetimeFigureOut">
              <a:rPr lang="en-US" smtClean="0"/>
              <a:pPr/>
              <a:t>11/9/2017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8752" y="598483"/>
            <a:ext cx="2653459" cy="175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54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6014" y="294682"/>
            <a:ext cx="8665761" cy="58257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5813" y="3500160"/>
            <a:ext cx="2989678" cy="681061"/>
          </a:xfrm>
        </p:spPr>
        <p:txBody>
          <a:bodyPr anchor="ctr"/>
          <a:lstStyle>
            <a:lvl1pPr algn="l">
              <a:defRPr sz="2000" b="1">
                <a:solidFill>
                  <a:srgbClr val="FFFFFF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1629" y="960353"/>
            <a:ext cx="6056301" cy="454222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5813" y="4181221"/>
            <a:ext cx="2989678" cy="1642371"/>
          </a:xfrm>
        </p:spPr>
        <p:txBody>
          <a:bodyPr/>
          <a:lstStyle>
            <a:lvl1pPr marL="0" indent="0">
              <a:buNone/>
              <a:defRPr sz="1400">
                <a:solidFill>
                  <a:srgbClr val="FFFFFF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6013" y="6215479"/>
            <a:ext cx="897039" cy="43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683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6014" y="294682"/>
            <a:ext cx="8665761" cy="1229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6013" y="6215479"/>
            <a:ext cx="897039" cy="43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83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29400" y="294681"/>
            <a:ext cx="2057400" cy="5831482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35073"/>
            <a:ext cx="2057400" cy="520449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35073"/>
            <a:ext cx="6019800" cy="5491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6013" y="6215479"/>
            <a:ext cx="897039" cy="43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57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6014" y="294682"/>
            <a:ext cx="8665761" cy="1229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4682"/>
            <a:ext cx="8229600" cy="12293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FF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/>
                <a:cs typeface="Century Gothic"/>
              </a:defRPr>
            </a:lvl1pPr>
            <a:lvl2pPr>
              <a:defRPr>
                <a:latin typeface="Century Gothic"/>
                <a:cs typeface="Century Gothic"/>
              </a:defRPr>
            </a:lvl2pPr>
            <a:lvl3pPr>
              <a:defRPr>
                <a:latin typeface="Century Gothic"/>
                <a:cs typeface="Century Gothic"/>
              </a:defRPr>
            </a:lvl3pPr>
            <a:lvl4pPr>
              <a:defRPr>
                <a:latin typeface="Century Gothic"/>
                <a:cs typeface="Century Gothic"/>
              </a:defRPr>
            </a:lvl4pPr>
            <a:lvl5pPr>
              <a:defRPr>
                <a:latin typeface="Century Gothic"/>
                <a:cs typeface="Century Gothic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6013" y="6215479"/>
            <a:ext cx="897039" cy="43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22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6014" y="1737897"/>
            <a:ext cx="8665760" cy="4206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6014" y="294682"/>
            <a:ext cx="8665761" cy="1229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94683"/>
            <a:ext cx="7772400" cy="1229320"/>
          </a:xfrm>
        </p:spPr>
        <p:txBody>
          <a:bodyPr anchor="ctr">
            <a:normAutofit/>
          </a:bodyPr>
          <a:lstStyle>
            <a:lvl1pPr algn="l">
              <a:defRPr sz="3600" b="0" cap="none">
                <a:solidFill>
                  <a:srgbClr val="FFFFFF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68539"/>
            <a:ext cx="7772400" cy="2238362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6013" y="6215479"/>
            <a:ext cx="897039" cy="43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50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6014" y="294682"/>
            <a:ext cx="8665761" cy="1229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4682"/>
            <a:ext cx="8229600" cy="12293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FF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Century Gothic"/>
                <a:cs typeface="Century Gothic"/>
              </a:defRPr>
            </a:lvl1pPr>
            <a:lvl2pPr>
              <a:defRPr sz="2400">
                <a:latin typeface="Century Gothic"/>
                <a:cs typeface="Century Gothic"/>
              </a:defRPr>
            </a:lvl2pPr>
            <a:lvl3pPr>
              <a:defRPr sz="2000">
                <a:latin typeface="Century Gothic"/>
                <a:cs typeface="Century Gothic"/>
              </a:defRPr>
            </a:lvl3pPr>
            <a:lvl4pPr>
              <a:defRPr sz="1800">
                <a:latin typeface="Century Gothic"/>
                <a:cs typeface="Century Gothic"/>
              </a:defRPr>
            </a:lvl4pPr>
            <a:lvl5pPr>
              <a:defRPr sz="1800">
                <a:latin typeface="Century Gothic"/>
                <a:cs typeface="Century Gothic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Century Gothic"/>
                <a:cs typeface="Century Gothic"/>
              </a:defRPr>
            </a:lvl1pPr>
            <a:lvl2pPr>
              <a:defRPr sz="2400">
                <a:latin typeface="Century Gothic"/>
                <a:cs typeface="Century Gothic"/>
              </a:defRPr>
            </a:lvl2pPr>
            <a:lvl3pPr>
              <a:defRPr sz="2000">
                <a:latin typeface="Century Gothic"/>
                <a:cs typeface="Century Gothic"/>
              </a:defRPr>
            </a:lvl3pPr>
            <a:lvl4pPr>
              <a:defRPr sz="1800">
                <a:latin typeface="Century Gothic"/>
                <a:cs typeface="Century Gothic"/>
              </a:defRPr>
            </a:lvl4pPr>
            <a:lvl5pPr>
              <a:defRPr sz="1800">
                <a:latin typeface="Century Gothic"/>
                <a:cs typeface="Century Gothic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6013" y="6215479"/>
            <a:ext cx="897039" cy="43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515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6014" y="294682"/>
            <a:ext cx="8665761" cy="1229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4682"/>
            <a:ext cx="8229600" cy="12293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FF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4994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entury Gothic"/>
                <a:cs typeface="Century Gothic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94755"/>
            <a:ext cx="4040188" cy="3631407"/>
          </a:xfrm>
        </p:spPr>
        <p:txBody>
          <a:bodyPr/>
          <a:lstStyle>
            <a:lvl1pPr>
              <a:defRPr sz="2400">
                <a:latin typeface="Century Gothic"/>
                <a:cs typeface="Century Gothic"/>
              </a:defRPr>
            </a:lvl1pPr>
            <a:lvl2pPr>
              <a:defRPr sz="2000">
                <a:latin typeface="Century Gothic"/>
                <a:cs typeface="Century Gothic"/>
              </a:defRPr>
            </a:lvl2pPr>
            <a:lvl3pPr>
              <a:defRPr sz="1800">
                <a:latin typeface="Century Gothic"/>
                <a:cs typeface="Century Gothic"/>
              </a:defRPr>
            </a:lvl3pPr>
            <a:lvl4pPr>
              <a:defRPr sz="1600">
                <a:latin typeface="Century Gothic"/>
                <a:cs typeface="Century Gothic"/>
              </a:defRPr>
            </a:lvl4pPr>
            <a:lvl5pPr>
              <a:defRPr sz="1600">
                <a:latin typeface="Century Gothic"/>
                <a:cs typeface="Century Gothic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54994"/>
            <a:ext cx="4041775" cy="639761"/>
          </a:xfrm>
        </p:spPr>
        <p:txBody>
          <a:bodyPr anchor="b"/>
          <a:lstStyle>
            <a:lvl1pPr marL="0" indent="0">
              <a:buNone/>
              <a:defRPr sz="2400" b="1">
                <a:latin typeface="Century Gothic"/>
                <a:cs typeface="Century Gothic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94755"/>
            <a:ext cx="4041775" cy="3631407"/>
          </a:xfrm>
        </p:spPr>
        <p:txBody>
          <a:bodyPr/>
          <a:lstStyle>
            <a:lvl1pPr>
              <a:defRPr sz="2400">
                <a:latin typeface="Century Gothic"/>
                <a:cs typeface="Century Gothic"/>
              </a:defRPr>
            </a:lvl1pPr>
            <a:lvl2pPr>
              <a:defRPr sz="2000">
                <a:latin typeface="Century Gothic"/>
                <a:cs typeface="Century Gothic"/>
              </a:defRPr>
            </a:lvl2pPr>
            <a:lvl3pPr>
              <a:defRPr sz="1800">
                <a:latin typeface="Century Gothic"/>
                <a:cs typeface="Century Gothic"/>
              </a:defRPr>
            </a:lvl3pPr>
            <a:lvl4pPr>
              <a:defRPr sz="1600">
                <a:latin typeface="Century Gothic"/>
                <a:cs typeface="Century Gothic"/>
              </a:defRPr>
            </a:lvl4pPr>
            <a:lvl5pPr>
              <a:defRPr sz="1600">
                <a:latin typeface="Century Gothic"/>
                <a:cs typeface="Century Gothic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6013" y="6215479"/>
            <a:ext cx="897039" cy="43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0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6014" y="294682"/>
            <a:ext cx="8665761" cy="1229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4682"/>
            <a:ext cx="8229600" cy="12293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FF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6013" y="6215479"/>
            <a:ext cx="897039" cy="43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5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6013" y="6215479"/>
            <a:ext cx="897039" cy="43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935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6014" y="294682"/>
            <a:ext cx="8665761" cy="58257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510632"/>
            <a:ext cx="7310553" cy="39704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8922"/>
            <a:ext cx="8185361" cy="764750"/>
          </a:xfrm>
        </p:spPr>
        <p:txBody>
          <a:bodyPr anchor="b">
            <a:normAutofit/>
          </a:bodyPr>
          <a:lstStyle>
            <a:lvl1pPr algn="l">
              <a:defRPr sz="3600" b="0">
                <a:solidFill>
                  <a:srgbClr val="FFFFFF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14943"/>
            <a:ext cx="6450654" cy="3227589"/>
          </a:xfrm>
        </p:spPr>
        <p:txBody>
          <a:bodyPr/>
          <a:lstStyle>
            <a:lvl1pPr>
              <a:defRPr sz="3200">
                <a:solidFill>
                  <a:srgbClr val="FFFFFF"/>
                </a:solidFill>
                <a:latin typeface="Century Gothic"/>
                <a:cs typeface="Century Gothic"/>
              </a:defRPr>
            </a:lvl1pPr>
            <a:lvl2pPr>
              <a:defRPr sz="2800">
                <a:solidFill>
                  <a:srgbClr val="FFFFFF"/>
                </a:solidFill>
                <a:latin typeface="Century Gothic"/>
                <a:cs typeface="Century Gothic"/>
              </a:defRPr>
            </a:lvl2pPr>
            <a:lvl3pPr>
              <a:defRPr sz="2400">
                <a:solidFill>
                  <a:srgbClr val="FFFFFF"/>
                </a:solidFill>
                <a:latin typeface="Century Gothic"/>
                <a:cs typeface="Century Gothic"/>
              </a:defRPr>
            </a:lvl3pPr>
            <a:lvl4pPr>
              <a:defRPr sz="2000">
                <a:solidFill>
                  <a:srgbClr val="FFFFFF"/>
                </a:solidFill>
                <a:latin typeface="Century Gothic"/>
                <a:cs typeface="Century Gothic"/>
              </a:defRPr>
            </a:lvl4pPr>
            <a:lvl5pPr>
              <a:defRPr sz="2000">
                <a:solidFill>
                  <a:srgbClr val="FFFFFF"/>
                </a:solidFill>
                <a:latin typeface="Century Gothic"/>
                <a:cs typeface="Century Gothic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6013" y="6215479"/>
            <a:ext cx="897039" cy="43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484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6014" y="294682"/>
            <a:ext cx="8665761" cy="58257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8922"/>
            <a:ext cx="8185361" cy="764750"/>
          </a:xfrm>
        </p:spPr>
        <p:txBody>
          <a:bodyPr anchor="b">
            <a:normAutofit/>
          </a:bodyPr>
          <a:lstStyle>
            <a:lvl1pPr algn="l">
              <a:defRPr sz="3600" b="0">
                <a:solidFill>
                  <a:srgbClr val="FFFFFF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14943"/>
            <a:ext cx="6450654" cy="3227589"/>
          </a:xfrm>
        </p:spPr>
        <p:txBody>
          <a:bodyPr/>
          <a:lstStyle>
            <a:lvl1pPr>
              <a:defRPr sz="3200">
                <a:solidFill>
                  <a:srgbClr val="FFFFFF"/>
                </a:solidFill>
                <a:latin typeface="Century Gothic"/>
                <a:cs typeface="Century Gothic"/>
              </a:defRPr>
            </a:lvl1pPr>
            <a:lvl2pPr>
              <a:defRPr sz="2800">
                <a:solidFill>
                  <a:srgbClr val="FFFFFF"/>
                </a:solidFill>
                <a:latin typeface="Century Gothic"/>
                <a:cs typeface="Century Gothic"/>
              </a:defRPr>
            </a:lvl2pPr>
            <a:lvl3pPr>
              <a:defRPr sz="2400">
                <a:solidFill>
                  <a:srgbClr val="FFFFFF"/>
                </a:solidFill>
                <a:latin typeface="Century Gothic"/>
                <a:cs typeface="Century Gothic"/>
              </a:defRPr>
            </a:lvl3pPr>
            <a:lvl4pPr>
              <a:defRPr sz="2000">
                <a:solidFill>
                  <a:srgbClr val="FFFFFF"/>
                </a:solidFill>
                <a:latin typeface="Century Gothic"/>
                <a:cs typeface="Century Gothic"/>
              </a:defRPr>
            </a:lvl4pPr>
            <a:lvl5pPr>
              <a:defRPr sz="2000">
                <a:solidFill>
                  <a:srgbClr val="FFFFFF"/>
                </a:solidFill>
                <a:latin typeface="Century Gothic"/>
                <a:cs typeface="Century Gothic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6013" y="6215479"/>
            <a:ext cx="897039" cy="43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471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94682"/>
            <a:ext cx="8229600" cy="1229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057079" y="6350001"/>
            <a:ext cx="8746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latin typeface="Century Gothic"/>
                <a:cs typeface="Century Gothic"/>
              </a:rPr>
              <a:t>JoVE.com</a:t>
            </a:r>
            <a:endParaRPr lang="en-US" sz="11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4883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58" r:id="rId11"/>
    <p:sldLayoutId id="2147483659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FFFFFF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ove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mailto:ibrahim.selcuk@jove.com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7855" y="4606135"/>
            <a:ext cx="8663709" cy="2097683"/>
          </a:xfrm>
        </p:spPr>
        <p:txBody>
          <a:bodyPr/>
          <a:lstStyle/>
          <a:p>
            <a:r>
              <a:rPr lang="en-AU" sz="2400" dirty="0">
                <a:solidFill>
                  <a:schemeClr val="tx1"/>
                </a:solidFill>
              </a:rPr>
              <a:t>Ibrahim Selcuk, LLM</a:t>
            </a:r>
            <a:br>
              <a:rPr lang="en-AU" sz="2400" dirty="0">
                <a:solidFill>
                  <a:schemeClr val="tx1"/>
                </a:solidFill>
              </a:rPr>
            </a:br>
            <a:r>
              <a:rPr lang="en-AU" sz="2400" dirty="0">
                <a:solidFill>
                  <a:schemeClr val="tx1"/>
                </a:solidFill>
              </a:rPr>
              <a:t>Associate Director of Sales, EMEA</a:t>
            </a:r>
            <a:r>
              <a:rPr lang="en-AU" sz="1600" dirty="0">
                <a:solidFill>
                  <a:schemeClr val="tx1"/>
                </a:solidFill>
              </a:rPr>
              <a:t/>
            </a:r>
            <a:br>
              <a:rPr lang="en-AU" sz="1600" dirty="0">
                <a:solidFill>
                  <a:schemeClr val="tx1"/>
                </a:solidFill>
              </a:rPr>
            </a:br>
            <a:r>
              <a:rPr lang="en-AU" sz="1600" dirty="0">
                <a:solidFill>
                  <a:schemeClr val="tx1"/>
                </a:solidFill>
              </a:rPr>
              <a:t>ibrahim.selcuk@jove.com</a:t>
            </a:r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7733" y="281609"/>
            <a:ext cx="7086600" cy="54381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 of Visualized Experiments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5BDA0B8-EFA7-4865-81FA-9366560BB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54" y="281609"/>
            <a:ext cx="8663710" cy="449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81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23726D-26F0-4581-87AC-58EACA8F1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Science Education </a:t>
            </a:r>
            <a:r>
              <a:rPr lang="en-GB" dirty="0" err="1"/>
              <a:t>Paketleri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85B38D3E-1DD1-45EC-A93B-33A24F21D8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85256"/>
            <a:ext cx="8229600" cy="355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79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Science Education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Koleksiyonlari</a:t>
            </a:r>
            <a:endParaRPr lang="en-US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40701" y="1700786"/>
            <a:ext cx="4051005" cy="43859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Basic Biology</a:t>
            </a:r>
          </a:p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General Laboratory Techniques</a:t>
            </a:r>
          </a:p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Basic Methods in Cellular and Molecular Biology</a:t>
            </a:r>
          </a:p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Biology 1: yeast, 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Drosophila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 and 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elegans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Biology 2: Mouse, Zebrafish, and Chick</a:t>
            </a:r>
          </a:p>
          <a:p>
            <a:pPr marL="0" indent="0">
              <a:buNone/>
            </a:pPr>
            <a:r>
              <a:rPr lang="en-US" sz="9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Lab Animal Research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9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Lab Safety</a:t>
            </a:r>
          </a:p>
          <a:p>
            <a:pPr marL="0" indent="0">
              <a:buNone/>
            </a:pP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Advanced Biology </a:t>
            </a:r>
          </a:p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Neuroscience</a:t>
            </a:r>
          </a:p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Developmental Biology</a:t>
            </a:r>
          </a:p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Genetics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Cell Biology</a:t>
            </a:r>
          </a:p>
          <a:p>
            <a:pPr marL="0" indent="0">
              <a:buNone/>
            </a:pP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Psychology</a:t>
            </a:r>
          </a:p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Behavioral Science</a:t>
            </a:r>
          </a:p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Experimental Psychology</a:t>
            </a:r>
          </a:p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Cognitive Psychology</a:t>
            </a:r>
          </a:p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Developmental Psychology</a:t>
            </a:r>
          </a:p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Neuropsychology</a:t>
            </a:r>
          </a:p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Sensation and Perception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Social Psychology </a:t>
            </a:r>
          </a:p>
          <a:p>
            <a:pPr marL="0" indent="0">
              <a:buNone/>
            </a:pP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</a:p>
          <a:p>
            <a:pPr marL="0" indent="0">
              <a:buNone/>
            </a:pPr>
            <a:r>
              <a:rPr lang="en-US" sz="9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Physics I</a:t>
            </a:r>
          </a:p>
          <a:p>
            <a:pPr marL="0" indent="0">
              <a:buNone/>
            </a:pPr>
            <a:r>
              <a:rPr lang="en-US" sz="9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Physics II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635960" y="1700787"/>
            <a:ext cx="3050839" cy="438597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</a:p>
          <a:p>
            <a:pPr marL="0" indent="0">
              <a:buNone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General Chemistry</a:t>
            </a:r>
          </a:p>
          <a:p>
            <a:pPr marL="0" indent="0">
              <a:buNone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Organic Chemistry I</a:t>
            </a:r>
          </a:p>
          <a:p>
            <a:pPr marL="0" indent="0">
              <a:buNone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Analytical Chemistry</a:t>
            </a:r>
          </a:p>
          <a:p>
            <a:pPr marL="0" indent="0">
              <a:buNone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Biochemistry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Organic Chemistry II</a:t>
            </a:r>
          </a:p>
          <a:p>
            <a:pPr marL="0" lvl="0" indent="0">
              <a:buNone/>
            </a:pPr>
            <a: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Skills</a:t>
            </a:r>
          </a:p>
          <a:p>
            <a:pPr marL="0" lvl="0" indent="0">
              <a:buNone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Examinations I</a:t>
            </a:r>
          </a:p>
          <a:p>
            <a:pPr marL="0" lvl="0" indent="0">
              <a:buNone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Examinations II</a:t>
            </a:r>
          </a:p>
          <a:p>
            <a:pPr marL="0" lvl="0" indent="0">
              <a:buNone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Examinations II</a:t>
            </a:r>
          </a:p>
          <a:p>
            <a:pPr marL="0" lvl="0" indent="0">
              <a:buNone/>
            </a:pPr>
            <a:r>
              <a:rPr lang="en-US" sz="1000" dirty="0">
                <a:solidFill>
                  <a:prstClr val="black"/>
                </a:solidFill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Emergency Medicine</a:t>
            </a:r>
          </a:p>
          <a:p>
            <a:pPr marL="0" lvl="0" indent="0">
              <a:buNone/>
            </a:pPr>
            <a:r>
              <a:rPr lang="en-US" sz="1000" dirty="0">
                <a:solidFill>
                  <a:prstClr val="black"/>
                </a:solidFill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Nursing Skills</a:t>
            </a:r>
          </a:p>
          <a:p>
            <a:pPr marL="0" indent="0">
              <a:buNone/>
            </a:pP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Environmental Sciences</a:t>
            </a:r>
          </a:p>
          <a:p>
            <a:pPr marL="0" indent="0">
              <a:buNone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Environmental Science</a:t>
            </a:r>
          </a:p>
          <a:p>
            <a:pPr marL="0" indent="0">
              <a:buNone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Environmental Microbiology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Earth Science</a:t>
            </a:r>
            <a:endParaRPr lang="en-US" sz="10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</a:p>
          <a:p>
            <a:pPr marL="0" indent="0">
              <a:buNone/>
            </a:pPr>
            <a:r>
              <a:rPr lang="en-US" sz="1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Electrical Engineering</a:t>
            </a:r>
          </a:p>
          <a:p>
            <a:pPr marL="0" indent="0">
              <a:buNone/>
            </a:pPr>
            <a:r>
              <a:rPr lang="en-US" sz="1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Biomedical Engineering</a:t>
            </a:r>
          </a:p>
          <a:p>
            <a:pPr marL="0" indent="0">
              <a:buNone/>
            </a:pPr>
            <a:r>
              <a:rPr lang="en-US" sz="1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Structural Engineering</a:t>
            </a:r>
          </a:p>
          <a:p>
            <a:pPr marL="0" indent="0">
              <a:buNone/>
            </a:pPr>
            <a:r>
              <a:rPr lang="en-US" sz="1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Aerospace Engineering</a:t>
            </a:r>
          </a:p>
          <a:p>
            <a:pPr marL="0" indent="0">
              <a:buNone/>
            </a:pPr>
            <a:r>
              <a:rPr lang="en-US" sz="1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Mechanical Engineering</a:t>
            </a:r>
          </a:p>
          <a:p>
            <a:pPr marL="0" indent="0">
              <a:buNone/>
            </a:pPr>
            <a:r>
              <a:rPr lang="en-US" sz="1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Materials Engineering</a:t>
            </a:r>
            <a:endParaRPr lang="en-US" sz="1000" dirty="0"/>
          </a:p>
        </p:txBody>
      </p:sp>
      <p:sp>
        <p:nvSpPr>
          <p:cNvPr id="12" name="object 2"/>
          <p:cNvSpPr/>
          <p:nvPr/>
        </p:nvSpPr>
        <p:spPr>
          <a:xfrm>
            <a:off x="496970" y="1746966"/>
            <a:ext cx="345716" cy="342007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3A6696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endParaRPr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2"/>
          <p:cNvSpPr/>
          <p:nvPr/>
        </p:nvSpPr>
        <p:spPr>
          <a:xfrm>
            <a:off x="457200" y="3069922"/>
            <a:ext cx="345716" cy="342007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3A6696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endParaRPr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2"/>
          <p:cNvSpPr/>
          <p:nvPr/>
        </p:nvSpPr>
        <p:spPr>
          <a:xfrm>
            <a:off x="457200" y="4055623"/>
            <a:ext cx="345716" cy="342007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3A6696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endParaRPr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2"/>
          <p:cNvSpPr/>
          <p:nvPr/>
        </p:nvSpPr>
        <p:spPr>
          <a:xfrm>
            <a:off x="5268276" y="1767078"/>
            <a:ext cx="345716" cy="342007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3A6696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endParaRPr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2"/>
          <p:cNvSpPr/>
          <p:nvPr/>
        </p:nvSpPr>
        <p:spPr>
          <a:xfrm>
            <a:off x="5268276" y="2887272"/>
            <a:ext cx="345716" cy="342007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3A6696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endParaRPr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2"/>
          <p:cNvSpPr/>
          <p:nvPr/>
        </p:nvSpPr>
        <p:spPr>
          <a:xfrm>
            <a:off x="5290245" y="4889399"/>
            <a:ext cx="345716" cy="342007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3A6696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endParaRPr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xmlns="" id="{F6BF6AC9-F0A1-4E36-9F1D-1E1C21B07DA8}"/>
              </a:ext>
            </a:extLst>
          </p:cNvPr>
          <p:cNvSpPr/>
          <p:nvPr/>
        </p:nvSpPr>
        <p:spPr>
          <a:xfrm>
            <a:off x="475115" y="5519820"/>
            <a:ext cx="345716" cy="342007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3A6696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endParaRPr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2">
            <a:extLst>
              <a:ext uri="{FF2B5EF4-FFF2-40B4-BE49-F238E27FC236}">
                <a16:creationId xmlns:a16="http://schemas.microsoft.com/office/drawing/2014/main" xmlns="" id="{A6CF69F0-8E26-4C5C-BD77-D8962B51D76D}"/>
              </a:ext>
            </a:extLst>
          </p:cNvPr>
          <p:cNvSpPr/>
          <p:nvPr/>
        </p:nvSpPr>
        <p:spPr>
          <a:xfrm>
            <a:off x="5290245" y="4048890"/>
            <a:ext cx="345716" cy="342007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3A6696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endParaRPr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909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Kullanim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Bilgileri</a:t>
            </a:r>
            <a:endParaRPr lang="en-US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48366"/>
            <a:ext cx="8304028" cy="4500186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1000+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kurum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tarafindan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kullanilmaktadir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16,000+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yazarin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makalesi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yayinlanmistir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Aylik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500,000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kullanici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7500+ Journal - 480 SE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videosu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52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ulkede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uye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kurumlar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bulunmaktadir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Turkiye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>
                <a:latin typeface="Arial" panose="020B0604020202020204" pitchFamily="34" charset="0"/>
                <a:cs typeface="Arial" panose="020B0604020202020204" pitchFamily="34" charset="0"/>
              </a:rPr>
              <a:t>de 33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universite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kullaniyor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accent2"/>
              </a:buClr>
              <a:buNone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525" y="2862457"/>
            <a:ext cx="3641834" cy="278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80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777"/>
            <a:ext cx="8229600" cy="1229320"/>
          </a:xfrm>
        </p:spPr>
        <p:txBody>
          <a:bodyPr/>
          <a:lstStyle/>
          <a:p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Turkiye’de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JoVE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Uyesi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Universiteler</a:t>
            </a:r>
            <a:endParaRPr lang="en-US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C4801994-A2F1-4859-A0D1-20120AD597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3331391"/>
              </p:ext>
            </p:extLst>
          </p:nvPr>
        </p:nvGraphicFramePr>
        <p:xfrm>
          <a:off x="457200" y="1745674"/>
          <a:ext cx="8229600" cy="4235011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2596840">
                  <a:extLst>
                    <a:ext uri="{9D8B030D-6E8A-4147-A177-3AD203B41FA5}">
                      <a16:colId xmlns:a16="http://schemas.microsoft.com/office/drawing/2014/main" xmlns="" val="1370474850"/>
                    </a:ext>
                  </a:extLst>
                </a:gridCol>
                <a:gridCol w="2634476">
                  <a:extLst>
                    <a:ext uri="{9D8B030D-6E8A-4147-A177-3AD203B41FA5}">
                      <a16:colId xmlns:a16="http://schemas.microsoft.com/office/drawing/2014/main" xmlns="" val="870963485"/>
                    </a:ext>
                  </a:extLst>
                </a:gridCol>
                <a:gridCol w="2998284">
                  <a:extLst>
                    <a:ext uri="{9D8B030D-6E8A-4147-A177-3AD203B41FA5}">
                      <a16:colId xmlns:a16="http://schemas.microsoft.com/office/drawing/2014/main" xmlns="" val="3226622872"/>
                    </a:ext>
                  </a:extLst>
                </a:gridCol>
              </a:tblGrid>
              <a:tr h="38500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AU" sz="1100" dirty="0">
                          <a:effectLst/>
                        </a:rPr>
                        <a:t>1. Abdullah Gul University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4" marR="67744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AU" sz="1100" dirty="0">
                          <a:effectLst/>
                        </a:rPr>
                        <a:t>12. Gazi university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4" marR="67744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AU" sz="1100" dirty="0">
                          <a:effectLst/>
                        </a:rPr>
                        <a:t>23. </a:t>
                      </a:r>
                      <a:r>
                        <a:rPr lang="en-AU" sz="1100" dirty="0" err="1">
                          <a:effectLst/>
                        </a:rPr>
                        <a:t>Sabanci</a:t>
                      </a:r>
                      <a:r>
                        <a:rPr lang="en-AU" sz="1100" dirty="0">
                          <a:effectLst/>
                        </a:rPr>
                        <a:t> University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4" marR="67744" marT="0" marB="0" anchor="ctr"/>
                </a:tc>
                <a:extLst>
                  <a:ext uri="{0D108BD9-81ED-4DB2-BD59-A6C34878D82A}">
                    <a16:rowId xmlns:a16="http://schemas.microsoft.com/office/drawing/2014/main" xmlns="" val="3501485719"/>
                  </a:ext>
                </a:extLst>
              </a:tr>
              <a:tr h="38500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AU" sz="1100" dirty="0">
                          <a:effectLst/>
                        </a:rPr>
                        <a:t>2. Adnan Menderes University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4" marR="67744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AU" sz="1100" dirty="0">
                          <a:effectLst/>
                        </a:rPr>
                        <a:t>13. </a:t>
                      </a:r>
                      <a:r>
                        <a:rPr lang="en-AU" sz="1100" dirty="0" err="1">
                          <a:effectLst/>
                        </a:rPr>
                        <a:t>Gebze</a:t>
                      </a:r>
                      <a:r>
                        <a:rPr lang="en-AU" sz="1100" dirty="0">
                          <a:effectLst/>
                        </a:rPr>
                        <a:t> Teknik University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4" marR="67744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AU" sz="1100" dirty="0">
                          <a:effectLst/>
                        </a:rPr>
                        <a:t>24. </a:t>
                      </a:r>
                      <a:r>
                        <a:rPr lang="en-AU" sz="1100" dirty="0" err="1">
                          <a:effectLst/>
                        </a:rPr>
                        <a:t>Sakarya</a:t>
                      </a:r>
                      <a:r>
                        <a:rPr lang="en-AU" sz="1100" dirty="0">
                          <a:effectLst/>
                        </a:rPr>
                        <a:t> University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4" marR="67744" marT="0" marB="0" anchor="ctr"/>
                </a:tc>
                <a:extLst>
                  <a:ext uri="{0D108BD9-81ED-4DB2-BD59-A6C34878D82A}">
                    <a16:rowId xmlns:a16="http://schemas.microsoft.com/office/drawing/2014/main" xmlns="" val="407169945"/>
                  </a:ext>
                </a:extLst>
              </a:tr>
              <a:tr h="38500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AU" sz="1100" dirty="0">
                          <a:effectLst/>
                        </a:rPr>
                        <a:t>3. Ahi </a:t>
                      </a:r>
                      <a:r>
                        <a:rPr lang="en-AU" sz="1100" dirty="0" err="1">
                          <a:effectLst/>
                        </a:rPr>
                        <a:t>Evran</a:t>
                      </a:r>
                      <a:r>
                        <a:rPr lang="en-AU" sz="1100" dirty="0">
                          <a:effectLst/>
                        </a:rPr>
                        <a:t> </a:t>
                      </a:r>
                      <a:r>
                        <a:rPr lang="en-AU" sz="1100" dirty="0" err="1">
                          <a:effectLst/>
                        </a:rPr>
                        <a:t>Universitesi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4" marR="67744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AU" sz="1100" dirty="0">
                          <a:effectLst/>
                        </a:rPr>
                        <a:t>14. Istanbul </a:t>
                      </a:r>
                      <a:r>
                        <a:rPr lang="en-AU" sz="1100" dirty="0" err="1">
                          <a:effectLst/>
                        </a:rPr>
                        <a:t>Medipol</a:t>
                      </a:r>
                      <a:r>
                        <a:rPr lang="en-AU" sz="1100" dirty="0">
                          <a:effectLst/>
                        </a:rPr>
                        <a:t> University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4" marR="67744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AU" sz="1100" dirty="0">
                          <a:effectLst/>
                        </a:rPr>
                        <a:t>25. Selcuk University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4" marR="67744" marT="0" marB="0" anchor="ctr"/>
                </a:tc>
                <a:extLst>
                  <a:ext uri="{0D108BD9-81ED-4DB2-BD59-A6C34878D82A}">
                    <a16:rowId xmlns:a16="http://schemas.microsoft.com/office/drawing/2014/main" xmlns="" val="631781484"/>
                  </a:ext>
                </a:extLst>
              </a:tr>
              <a:tr h="38500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AU" sz="1100" dirty="0">
                          <a:effectLst/>
                        </a:rPr>
                        <a:t>4. Ankara University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4" marR="67744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AU" sz="1100" dirty="0">
                          <a:effectLst/>
                        </a:rPr>
                        <a:t>15. Istanbul Technical University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4" marR="67744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AU" sz="1100" dirty="0">
                          <a:effectLst/>
                        </a:rPr>
                        <a:t>26. Trakya University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4" marR="67744" marT="0" marB="0" anchor="ctr"/>
                </a:tc>
                <a:extLst>
                  <a:ext uri="{0D108BD9-81ED-4DB2-BD59-A6C34878D82A}">
                    <a16:rowId xmlns:a16="http://schemas.microsoft.com/office/drawing/2014/main" xmlns="" val="851351358"/>
                  </a:ext>
                </a:extLst>
              </a:tr>
              <a:tr h="38500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AU" sz="1100" dirty="0">
                          <a:effectLst/>
                        </a:rPr>
                        <a:t>5. </a:t>
                      </a:r>
                      <a:r>
                        <a:rPr lang="en-AU" sz="1100" dirty="0" err="1">
                          <a:effectLst/>
                        </a:rPr>
                        <a:t>Bahcesehir</a:t>
                      </a:r>
                      <a:r>
                        <a:rPr lang="en-AU" sz="1100" dirty="0">
                          <a:effectLst/>
                        </a:rPr>
                        <a:t> University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4" marR="67744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AU" sz="1100" dirty="0">
                          <a:effectLst/>
                        </a:rPr>
                        <a:t>16. Istanbul </a:t>
                      </a:r>
                      <a:r>
                        <a:rPr lang="en-AU" sz="1100" dirty="0" err="1">
                          <a:effectLst/>
                        </a:rPr>
                        <a:t>Universitesi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4" marR="67744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AU" sz="1100" dirty="0">
                          <a:effectLst/>
                        </a:rPr>
                        <a:t>27. </a:t>
                      </a:r>
                      <a:r>
                        <a:rPr lang="en-AU" sz="1100" dirty="0" err="1">
                          <a:effectLst/>
                        </a:rPr>
                        <a:t>Kirikkale</a:t>
                      </a:r>
                      <a:r>
                        <a:rPr lang="en-AU" sz="1100" dirty="0">
                          <a:effectLst/>
                        </a:rPr>
                        <a:t> University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4" marR="67744" marT="0" marB="0" anchor="ctr"/>
                </a:tc>
                <a:extLst>
                  <a:ext uri="{0D108BD9-81ED-4DB2-BD59-A6C34878D82A}">
                    <a16:rowId xmlns:a16="http://schemas.microsoft.com/office/drawing/2014/main" xmlns="" val="1602634539"/>
                  </a:ext>
                </a:extLst>
              </a:tr>
              <a:tr h="38500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AU" sz="1100" dirty="0">
                          <a:effectLst/>
                        </a:rPr>
                        <a:t>6. </a:t>
                      </a:r>
                      <a:r>
                        <a:rPr lang="en-AU" sz="1100" dirty="0" err="1">
                          <a:effectLst/>
                        </a:rPr>
                        <a:t>Bartin</a:t>
                      </a:r>
                      <a:r>
                        <a:rPr lang="en-AU" sz="1100" dirty="0">
                          <a:effectLst/>
                        </a:rPr>
                        <a:t> University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4" marR="67744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AU" sz="1100" dirty="0">
                          <a:effectLst/>
                        </a:rPr>
                        <a:t>17. Izmir Institute of Technology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4" marR="67744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AU" sz="1100" dirty="0">
                          <a:effectLst/>
                        </a:rPr>
                        <a:t>28. </a:t>
                      </a:r>
                      <a:r>
                        <a:rPr lang="en-AU" sz="1100" dirty="0" err="1">
                          <a:effectLst/>
                        </a:rPr>
                        <a:t>Uludag</a:t>
                      </a:r>
                      <a:r>
                        <a:rPr lang="en-AU" sz="1100" dirty="0">
                          <a:effectLst/>
                        </a:rPr>
                        <a:t> University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4" marR="67744" marT="0" marB="0" anchor="ctr"/>
                </a:tc>
                <a:extLst>
                  <a:ext uri="{0D108BD9-81ED-4DB2-BD59-A6C34878D82A}">
                    <a16:rowId xmlns:a16="http://schemas.microsoft.com/office/drawing/2014/main" xmlns="" val="1150688808"/>
                  </a:ext>
                </a:extLst>
              </a:tr>
              <a:tr h="38500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AU" sz="1100" dirty="0">
                          <a:effectLst/>
                        </a:rPr>
                        <a:t>7. </a:t>
                      </a:r>
                      <a:r>
                        <a:rPr lang="en-AU" sz="1100" dirty="0" err="1">
                          <a:effectLst/>
                        </a:rPr>
                        <a:t>Bilkent</a:t>
                      </a:r>
                      <a:r>
                        <a:rPr lang="en-AU" sz="1100" dirty="0">
                          <a:effectLst/>
                        </a:rPr>
                        <a:t> University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4" marR="67744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AU" sz="1100" dirty="0">
                          <a:effectLst/>
                        </a:rPr>
                        <a:t>18. </a:t>
                      </a:r>
                      <a:r>
                        <a:rPr lang="en-AU" sz="1100" dirty="0" err="1">
                          <a:effectLst/>
                        </a:rPr>
                        <a:t>Koc</a:t>
                      </a:r>
                      <a:r>
                        <a:rPr lang="en-AU" sz="1100" dirty="0">
                          <a:effectLst/>
                        </a:rPr>
                        <a:t> University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4" marR="67744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AU" sz="1100" dirty="0">
                          <a:effectLst/>
                        </a:rPr>
                        <a:t>29. </a:t>
                      </a:r>
                      <a:r>
                        <a:rPr lang="en-AU" sz="1100" dirty="0" err="1">
                          <a:effectLst/>
                        </a:rPr>
                        <a:t>Usak</a:t>
                      </a:r>
                      <a:r>
                        <a:rPr lang="en-AU" sz="1100" dirty="0">
                          <a:effectLst/>
                        </a:rPr>
                        <a:t> University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4" marR="67744" marT="0" marB="0" anchor="ctr"/>
                </a:tc>
                <a:extLst>
                  <a:ext uri="{0D108BD9-81ED-4DB2-BD59-A6C34878D82A}">
                    <a16:rowId xmlns:a16="http://schemas.microsoft.com/office/drawing/2014/main" xmlns="" val="4120677497"/>
                  </a:ext>
                </a:extLst>
              </a:tr>
              <a:tr h="38500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AU" sz="1100" dirty="0">
                          <a:effectLst/>
                        </a:rPr>
                        <a:t>8. </a:t>
                      </a:r>
                      <a:r>
                        <a:rPr lang="en-AU" sz="1100" dirty="0" err="1">
                          <a:effectLst/>
                        </a:rPr>
                        <a:t>Bogazici</a:t>
                      </a:r>
                      <a:r>
                        <a:rPr lang="en-AU" sz="1100" dirty="0">
                          <a:effectLst/>
                        </a:rPr>
                        <a:t> University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4" marR="67744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AU" sz="1100" dirty="0">
                          <a:effectLst/>
                        </a:rPr>
                        <a:t>19. </a:t>
                      </a:r>
                      <a:r>
                        <a:rPr lang="en-AU" sz="1100" dirty="0" err="1">
                          <a:effectLst/>
                        </a:rPr>
                        <a:t>Kocaeli</a:t>
                      </a:r>
                      <a:r>
                        <a:rPr lang="en-AU" sz="1100" dirty="0">
                          <a:effectLst/>
                        </a:rPr>
                        <a:t> university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4" marR="67744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AU" sz="1100" dirty="0">
                          <a:effectLst/>
                        </a:rPr>
                        <a:t>30. </a:t>
                      </a:r>
                      <a:r>
                        <a:rPr lang="en-AU" sz="1100" dirty="0" err="1">
                          <a:effectLst/>
                        </a:rPr>
                        <a:t>Uskudar</a:t>
                      </a:r>
                      <a:r>
                        <a:rPr lang="en-AU" sz="1100" dirty="0">
                          <a:effectLst/>
                        </a:rPr>
                        <a:t> University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4" marR="67744" marT="0" marB="0" anchor="ctr"/>
                </a:tc>
                <a:extLst>
                  <a:ext uri="{0D108BD9-81ED-4DB2-BD59-A6C34878D82A}">
                    <a16:rowId xmlns:a16="http://schemas.microsoft.com/office/drawing/2014/main" xmlns="" val="3925051018"/>
                  </a:ext>
                </a:extLst>
              </a:tr>
              <a:tr h="38500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AU" sz="1100" dirty="0">
                          <a:effectLst/>
                        </a:rPr>
                        <a:t>9. </a:t>
                      </a:r>
                      <a:r>
                        <a:rPr lang="en-AU" sz="1100" dirty="0" err="1">
                          <a:effectLst/>
                        </a:rPr>
                        <a:t>Canakkale</a:t>
                      </a:r>
                      <a:r>
                        <a:rPr lang="en-AU" sz="1100" dirty="0">
                          <a:effectLst/>
                        </a:rPr>
                        <a:t> </a:t>
                      </a:r>
                      <a:r>
                        <a:rPr lang="en-AU" sz="1100" dirty="0" err="1">
                          <a:effectLst/>
                        </a:rPr>
                        <a:t>Onsekiz</a:t>
                      </a:r>
                      <a:r>
                        <a:rPr lang="en-AU" sz="1100" dirty="0">
                          <a:effectLst/>
                        </a:rPr>
                        <a:t> Mart University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4" marR="67744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AU" sz="1100" dirty="0">
                          <a:effectLst/>
                        </a:rPr>
                        <a:t>20. Marmara University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4" marR="67744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AU" sz="1100" dirty="0">
                          <a:effectLst/>
                        </a:rPr>
                        <a:t>31. </a:t>
                      </a:r>
                      <a:r>
                        <a:rPr lang="en-AU" sz="1100" dirty="0" err="1">
                          <a:effectLst/>
                        </a:rPr>
                        <a:t>Yeditepe</a:t>
                      </a:r>
                      <a:r>
                        <a:rPr lang="en-AU" sz="1100" dirty="0">
                          <a:effectLst/>
                        </a:rPr>
                        <a:t> University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4" marR="67744" marT="0" marB="0" anchor="ctr"/>
                </a:tc>
                <a:extLst>
                  <a:ext uri="{0D108BD9-81ED-4DB2-BD59-A6C34878D82A}">
                    <a16:rowId xmlns:a16="http://schemas.microsoft.com/office/drawing/2014/main" xmlns="" val="356155761"/>
                  </a:ext>
                </a:extLst>
              </a:tr>
              <a:tr h="38500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AU" sz="1100" dirty="0">
                          <a:effectLst/>
                        </a:rPr>
                        <a:t>10. </a:t>
                      </a:r>
                      <a:r>
                        <a:rPr lang="en-AU" sz="1100" dirty="0" err="1">
                          <a:effectLst/>
                        </a:rPr>
                        <a:t>Çankaya</a:t>
                      </a:r>
                      <a:r>
                        <a:rPr lang="en-AU" sz="1100" dirty="0">
                          <a:effectLst/>
                        </a:rPr>
                        <a:t> University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4" marR="67744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AU" sz="1100" dirty="0">
                          <a:effectLst/>
                        </a:rPr>
                        <a:t>21. ODTU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4" marR="67744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AU" sz="1100" dirty="0">
                          <a:effectLst/>
                        </a:rPr>
                        <a:t>32. </a:t>
                      </a:r>
                      <a:r>
                        <a:rPr lang="en-AU" sz="1100" dirty="0" err="1">
                          <a:effectLst/>
                        </a:rPr>
                        <a:t>Yildiz</a:t>
                      </a:r>
                      <a:r>
                        <a:rPr lang="en-AU" sz="1100" dirty="0">
                          <a:effectLst/>
                        </a:rPr>
                        <a:t> Technical University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4" marR="67744" marT="0" marB="0" anchor="ctr"/>
                </a:tc>
                <a:extLst>
                  <a:ext uri="{0D108BD9-81ED-4DB2-BD59-A6C34878D82A}">
                    <a16:rowId xmlns:a16="http://schemas.microsoft.com/office/drawing/2014/main" xmlns="" val="3926395502"/>
                  </a:ext>
                </a:extLst>
              </a:tr>
              <a:tr h="38500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AU" sz="1100" dirty="0">
                          <a:effectLst/>
                        </a:rPr>
                        <a:t>11. </a:t>
                      </a:r>
                      <a:r>
                        <a:rPr lang="en-AU" sz="1100" dirty="0" err="1">
                          <a:effectLst/>
                        </a:rPr>
                        <a:t>Ege</a:t>
                      </a:r>
                      <a:r>
                        <a:rPr lang="en-AU" sz="1100" dirty="0">
                          <a:effectLst/>
                        </a:rPr>
                        <a:t> University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4" marR="67744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AU" sz="1100" dirty="0">
                          <a:effectLst/>
                        </a:rPr>
                        <a:t>22. </a:t>
                      </a:r>
                      <a:r>
                        <a:rPr lang="en-AU" sz="1100" dirty="0" err="1">
                          <a:effectLst/>
                        </a:rPr>
                        <a:t>Ondokuz</a:t>
                      </a:r>
                      <a:r>
                        <a:rPr lang="en-AU" sz="1100" dirty="0">
                          <a:effectLst/>
                        </a:rPr>
                        <a:t> </a:t>
                      </a:r>
                      <a:r>
                        <a:rPr lang="en-AU" sz="1100" dirty="0" err="1">
                          <a:effectLst/>
                        </a:rPr>
                        <a:t>Mayis</a:t>
                      </a:r>
                      <a:r>
                        <a:rPr lang="en-AU" sz="1100" dirty="0">
                          <a:effectLst/>
                        </a:rPr>
                        <a:t> University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4" marR="67744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</a:rPr>
                        <a:t>33. Anadolu University</a:t>
                      </a:r>
                    </a:p>
                  </a:txBody>
                  <a:tcPr marL="67744" marR="67744" marT="0" marB="0" anchor="ctr"/>
                </a:tc>
                <a:extLst>
                  <a:ext uri="{0D108BD9-81ED-4DB2-BD59-A6C34878D82A}">
                    <a16:rowId xmlns:a16="http://schemas.microsoft.com/office/drawing/2014/main" xmlns="" val="127890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885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JoVE’nin</a:t>
            </a:r>
            <a:r>
              <a:rPr lang="en-GB" dirty="0"/>
              <a:t> </a:t>
            </a:r>
            <a:r>
              <a:rPr lang="en-GB" dirty="0" err="1"/>
              <a:t>Faydalari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42913" lvl="1">
              <a:buFont typeface="Wingdings" panose="05000000000000000000" pitchFamily="2" charset="2"/>
              <a:buChar char="§"/>
            </a:pP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Karisik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deneysel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teknikleri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gorsel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isitsel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olarak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kullaniciya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sunmaktadir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913" lvl="1">
              <a:buFont typeface="Wingdings" panose="05000000000000000000" pitchFamily="2" charset="2"/>
              <a:buChar char="§"/>
            </a:pP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Hakem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heyetlidir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dogrulugu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ispatlanmistir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derslerde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kullanilabilecek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sekilde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hazirlanmistir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913" lvl="1">
              <a:buFont typeface="Wingdings" panose="05000000000000000000" pitchFamily="2" charset="2"/>
              <a:buChar char="§"/>
            </a:pP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Akademisyenlere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ogrencilere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arastirmalarda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zaman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tasarrufu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saglamaktadir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913" lvl="1">
              <a:buFont typeface="Wingdings" panose="05000000000000000000" pitchFamily="2" charset="2"/>
              <a:buChar char="§"/>
            </a:pP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Yeni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degisik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teknikleri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gostererek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dunyanin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prestijli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universitelerini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kullanicilara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yakinlastirmaktadir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913" lvl="1">
              <a:buFont typeface="Wingdings" panose="05000000000000000000" pitchFamily="2" charset="2"/>
              <a:buChar char="§"/>
            </a:pP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JoVE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uygulamasi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sayesinde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cep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telefonu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tabletlerde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faydalanabilirsiniz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913" lvl="1">
              <a:buFont typeface="Wingdings" panose="05000000000000000000" pitchFamily="2" charset="2"/>
              <a:buChar char="§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Journal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bolumundeki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videolara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Turkce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ceviri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veya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videolarina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ingilizce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alt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yazi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ekleyebilirsiniz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913" lvl="1">
              <a:buFont typeface="Wingdings" panose="05000000000000000000" pitchFamily="2" charset="2"/>
              <a:buChar char="§"/>
            </a:pP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Lisans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yuksek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lisans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doktora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ogrencileri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arastirmalarinda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faydalanabilir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913" lvl="1">
              <a:buFont typeface="Wingdings" panose="05000000000000000000" pitchFamily="2" charset="2"/>
              <a:buChar char="§"/>
            </a:pP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Makalelerin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hem  PDF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formatlarini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okuyabilirsiniz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hem de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videolarini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izleyebilirsiniz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ayni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zamanda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PDF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formatini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masaustune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indirebilirsiniz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1892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JoVE’nin</a:t>
            </a:r>
            <a:r>
              <a:rPr lang="en-GB" dirty="0"/>
              <a:t> 10 </a:t>
            </a:r>
            <a:r>
              <a:rPr lang="en-GB" dirty="0" err="1"/>
              <a:t>Yillik</a:t>
            </a:r>
            <a:r>
              <a:rPr lang="en-GB" dirty="0"/>
              <a:t> </a:t>
            </a:r>
            <a:r>
              <a:rPr lang="en-GB" dirty="0" err="1"/>
              <a:t>Hikayesi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735" y="1800063"/>
            <a:ext cx="8878530" cy="412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62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Journal Publication Process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620847"/>
            <a:ext cx="8229600" cy="4484669"/>
          </a:xfrm>
        </p:spPr>
      </p:pic>
    </p:spTree>
    <p:extLst>
      <p:ext uri="{BB962C8B-B14F-4D97-AF65-F5344CB8AC3E}">
        <p14:creationId xmlns:p14="http://schemas.microsoft.com/office/powerpoint/2010/main" val="2316996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16FF91-0525-4801-9F05-9CA2CDDC0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Bioengineering </a:t>
            </a:r>
            <a:r>
              <a:rPr lang="en-GB" dirty="0" err="1"/>
              <a:t>Hakem</a:t>
            </a:r>
            <a:r>
              <a:rPr lang="en-GB" dirty="0"/>
              <a:t> </a:t>
            </a:r>
            <a:r>
              <a:rPr lang="en-GB" dirty="0" err="1"/>
              <a:t>Heyeti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74625027-0EAB-4349-A1E2-F9E0AAF2BD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97649"/>
            <a:ext cx="8229600" cy="43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74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xmlns="" id="{990AC825-1E3A-4BFE-A078-F8D757EEC6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4329" y="1600200"/>
            <a:ext cx="7755342" cy="4525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212" y="294681"/>
            <a:ext cx="8448261" cy="1326165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jove.com - Ana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Sayfa</a:t>
            </a:r>
            <a:endParaRPr lang="en-US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479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JoVE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Erisimi</a:t>
            </a:r>
            <a:endParaRPr lang="en-US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6A37971A-E4AB-41F3-ABB1-3F8FE36BD9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1764" y="1600200"/>
            <a:ext cx="7660472" cy="4525963"/>
          </a:xfrm>
        </p:spPr>
      </p:pic>
    </p:spTree>
    <p:extLst>
      <p:ext uri="{BB962C8B-B14F-4D97-AF65-F5344CB8AC3E}">
        <p14:creationId xmlns:p14="http://schemas.microsoft.com/office/powerpoint/2010/main" val="3075291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Sunum</a:t>
            </a:r>
            <a:r>
              <a:rPr lang="en-GB" dirty="0"/>
              <a:t> </a:t>
            </a:r>
            <a:r>
              <a:rPr lang="en-GB" dirty="0" err="1"/>
              <a:t>Hakkinda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Bilgi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JoVE’nin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ozellikleri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JoVE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Bolumleri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Erisim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Nasil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kullanilacagi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hakkinda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bilgi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www.jove.com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4886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JoVE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Hesap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Acma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Century Gothic" panose="020B0502020202020204" pitchFamily="34" charset="0"/>
                <a:cs typeface="Arial" panose="020B0604020202020204" pitchFamily="34" charset="0"/>
              </a:rPr>
              <a:t>Kampus</a:t>
            </a:r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  <a:cs typeface="Arial" panose="020B0604020202020204" pitchFamily="34" charset="0"/>
              </a:rPr>
              <a:t>Disinda</a:t>
            </a:r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  <a:cs typeface="Arial" panose="020B0604020202020204" pitchFamily="34" charset="0"/>
              </a:rPr>
              <a:t>Erisim</a:t>
            </a:r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97CDE11-8D85-4B49-A1AD-1E0E31DA9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DF541AE-B7AB-4EE0-AB77-91AFA9A437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561"/>
          <a:stretch/>
        </p:blipFill>
        <p:spPr>
          <a:xfrm>
            <a:off x="210465" y="1600200"/>
            <a:ext cx="872307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20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JoVE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-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Iletisim</a:t>
            </a:r>
            <a:endParaRPr lang="en-US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199" y="2006389"/>
            <a:ext cx="4134293" cy="41197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Ibrahim Selcuk 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Associate Director of Sales, EMEA</a:t>
            </a:r>
          </a:p>
          <a:p>
            <a:pPr marL="0" indent="0">
              <a:buNone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ibrahim.selcuk@jove.com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Tel: +44 203 744 07 40</a:t>
            </a:r>
          </a:p>
          <a:p>
            <a:pPr marL="0" indent="0">
              <a:buNone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Westminster Bridge Road</a:t>
            </a:r>
          </a:p>
          <a:p>
            <a:pPr marL="0" indent="0">
              <a:buNone/>
            </a:pP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London</a:t>
            </a:r>
          </a:p>
          <a:p>
            <a:pPr marL="0" indent="0">
              <a:buNone/>
            </a:pP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SE1 7QY, UK</a:t>
            </a:r>
          </a:p>
        </p:txBody>
      </p:sp>
      <p:pic>
        <p:nvPicPr>
          <p:cNvPr id="1028" name="Picture 4" descr="Post Image">
            <a:extLst>
              <a:ext uri="{FF2B5EF4-FFF2-40B4-BE49-F238E27FC236}">
                <a16:creationId xmlns:a16="http://schemas.microsoft.com/office/drawing/2014/main" xmlns="" id="{C2D021A3-D0A9-4259-B9DD-471F8A7950F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7384"/>
            <a:ext cx="4038600" cy="345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714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Ozgecmisim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27" y="1644073"/>
            <a:ext cx="8502073" cy="4482090"/>
          </a:xfrm>
        </p:spPr>
        <p:txBody>
          <a:bodyPr>
            <a:normAutofit lnSpcReduction="10000"/>
          </a:bodyPr>
          <a:lstStyle/>
          <a:p>
            <a:pPr marL="442913" lvl="1">
              <a:buFont typeface="Wingdings" panose="05000000000000000000" pitchFamily="2" charset="2"/>
              <a:buChar char="§"/>
            </a:pP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Dokuz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Eylul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Hukuk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Fakultesi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mezunuyum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Avukatim</a:t>
            </a:r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913" lvl="1">
              <a:buFont typeface="Wingdings" panose="05000000000000000000" pitchFamily="2" charset="2"/>
              <a:buChar char="§"/>
            </a:pPr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913" lvl="1">
              <a:buFont typeface="Wingdings" panose="05000000000000000000" pitchFamily="2" charset="2"/>
              <a:buChar char="§"/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Oxford Brookes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Universitesi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Uluslararasi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Ticaret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Hukuku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mastiri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 (LLM)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yaptim</a:t>
            </a:r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7163" lvl="1" indent="0">
              <a:buNone/>
            </a:pPr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913" lvl="1">
              <a:buFont typeface="Wingdings" panose="05000000000000000000" pitchFamily="2" charset="2"/>
              <a:buChar char="§"/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yildan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Ingiltere’de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yasamaktayim</a:t>
            </a:r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913" lvl="1">
              <a:buFont typeface="Wingdings" panose="05000000000000000000" pitchFamily="2" charset="2"/>
              <a:buChar char="§"/>
            </a:pPr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913" lvl="1">
              <a:buFont typeface="Wingdings" panose="05000000000000000000" pitchFamily="2" charset="2"/>
              <a:buChar char="§"/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yildir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JoVE’nin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Londra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ofisinde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calisiyorum</a:t>
            </a:r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913" lvl="1">
              <a:buFont typeface="Wingdings" panose="05000000000000000000" pitchFamily="2" charset="2"/>
              <a:buChar char="§"/>
            </a:pPr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913" lvl="1">
              <a:buFont typeface="Wingdings" panose="05000000000000000000" pitchFamily="2" charset="2"/>
              <a:buChar char="§"/>
            </a:pP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JoVE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Avrupa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Ortadogu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Afrika) EMEA Director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Yardimcisiyim</a:t>
            </a:r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913" lvl="1">
              <a:buFont typeface="Wingdings" panose="05000000000000000000" pitchFamily="2" charset="2"/>
              <a:buChar char="§"/>
            </a:pPr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913" lvl="1">
              <a:buFont typeface="Wingdings" panose="05000000000000000000" pitchFamily="2" charset="2"/>
              <a:buChar char="§"/>
            </a:pP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Ingiltere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Almanya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Dogu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Avrupa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Israil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Guney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Africa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ulkeleri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JoVE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yoneticiligi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yapmaktayim</a:t>
            </a:r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913" lvl="1">
              <a:buFont typeface="Wingdings" panose="05000000000000000000" pitchFamily="2" charset="2"/>
              <a:buChar char="§"/>
            </a:pPr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4405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94681"/>
            <a:ext cx="8229600" cy="1600379"/>
          </a:xfrm>
        </p:spPr>
        <p:txBody>
          <a:bodyPr>
            <a:normAutofit fontScale="90000"/>
          </a:bodyPr>
          <a:lstStyle/>
          <a:p>
            <a:r>
              <a:rPr lang="en-US" alt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JoVE</a:t>
            </a: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ournal </a:t>
            </a:r>
            <a:r>
              <a:rPr lang="en-US" sz="5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en-US" sz="5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isualized </a:t>
            </a:r>
            <a:r>
              <a:rPr lang="en-US" sz="5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xperiments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156" y="5302294"/>
            <a:ext cx="8494644" cy="619976"/>
          </a:xfrm>
        </p:spPr>
        <p:txBody>
          <a:bodyPr>
            <a:noAutofit/>
          </a:bodyPr>
          <a:lstStyle/>
          <a:p>
            <a:pPr marL="442913" lvl="1">
              <a:buFont typeface="Wingdings" panose="05000000000000000000" pitchFamily="2" charset="2"/>
              <a:buChar char="§"/>
            </a:pP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Yayin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hayatina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2006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yilinda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baslamis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olup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icerisinde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suan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7500+ video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mevcuttur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her ay 100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adet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yeni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video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eklenmektedir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2155" y="1682275"/>
            <a:ext cx="4649667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lvl="1" indent="-28575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Makalelerin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gorsel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olarak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aciklandigi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dunyanin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ilk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tek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hakem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heyetli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video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veritabanidir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42913" lvl="1" indent="-285750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913" lvl="1" indent="-28575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Makaleler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PubMed/Medline,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ChemAbstracts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Scifinder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Web of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Scince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Scopusta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indekslenmis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olup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dunyada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etki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faktoru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degerine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sahip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tek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video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veritabanidir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(1.3)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8AC6276-68B3-455C-872C-DB7C7B410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008" y="1515509"/>
            <a:ext cx="4174837" cy="378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15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448" y="303930"/>
            <a:ext cx="8229600" cy="1229320"/>
          </a:xfrm>
        </p:spPr>
        <p:txBody>
          <a:bodyPr>
            <a:normAutofit/>
          </a:bodyPr>
          <a:lstStyle/>
          <a:p>
            <a:r>
              <a:rPr lang="en-GB" dirty="0" err="1">
                <a:latin typeface="Century Gothic" panose="020B0502020202020204" pitchFamily="34" charset="0"/>
                <a:cs typeface="Arial" panose="020B0604020202020204" pitchFamily="34" charset="0"/>
              </a:rPr>
              <a:t>JoVE’nin</a:t>
            </a:r>
            <a:r>
              <a:rPr lang="en-GB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  <a:cs typeface="Arial" panose="020B0604020202020204" pitchFamily="34" charset="0"/>
              </a:rPr>
              <a:t>Kurulus</a:t>
            </a:r>
            <a:r>
              <a:rPr lang="en-GB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  <a:cs typeface="Arial" panose="020B0604020202020204" pitchFamily="34" charset="0"/>
              </a:rPr>
              <a:t>Hikayesi</a:t>
            </a:r>
            <a:endParaRPr lang="en-GB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520" t="1724" r="14742" b="-1724"/>
          <a:stretch/>
        </p:blipFill>
        <p:spPr>
          <a:xfrm>
            <a:off x="143949" y="2923670"/>
            <a:ext cx="8856101" cy="328860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2286000" y="3701846"/>
            <a:ext cx="4070555" cy="149349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/>
          <p:cNvSpPr txBox="1">
            <a:spLocks/>
          </p:cNvSpPr>
          <p:nvPr/>
        </p:nvSpPr>
        <p:spPr>
          <a:xfrm>
            <a:off x="236404" y="1466344"/>
            <a:ext cx="8494644" cy="140073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3" lvl="1">
              <a:buFont typeface="Wingdings" panose="05000000000000000000" pitchFamily="2" charset="2"/>
              <a:buChar char="§"/>
            </a:pPr>
            <a:r>
              <a:rPr lang="en-GB" sz="2000" dirty="0"/>
              <a:t>1 </a:t>
            </a:r>
            <a:r>
              <a:rPr lang="en-GB" sz="2000" dirty="0" err="1"/>
              <a:t>koleksiyon</a:t>
            </a:r>
            <a:r>
              <a:rPr lang="en-GB" sz="2000" dirty="0"/>
              <a:t> (Biology) 6 video </a:t>
            </a:r>
            <a:r>
              <a:rPr lang="en-GB" sz="2000" dirty="0" err="1"/>
              <a:t>ile</a:t>
            </a:r>
            <a:r>
              <a:rPr lang="en-GB" sz="2000" dirty="0"/>
              <a:t> </a:t>
            </a:r>
            <a:r>
              <a:rPr lang="en-GB" sz="2000" dirty="0" err="1"/>
              <a:t>baslamistir</a:t>
            </a:r>
            <a:endParaRPr lang="en-GB" sz="2000" dirty="0"/>
          </a:p>
          <a:p>
            <a:pPr marL="442913" lvl="1">
              <a:buFont typeface="Wingdings" panose="05000000000000000000" pitchFamily="2" charset="2"/>
              <a:buChar char="§"/>
            </a:pPr>
            <a:r>
              <a:rPr lang="en-GB" sz="2000" dirty="0"/>
              <a:t>Moshe </a:t>
            </a:r>
            <a:r>
              <a:rPr lang="en-GB" sz="2000" dirty="0" err="1"/>
              <a:t>Pristker</a:t>
            </a:r>
            <a:r>
              <a:rPr lang="en-GB" sz="2000" dirty="0"/>
              <a:t>, </a:t>
            </a:r>
            <a:r>
              <a:rPr lang="en-GB" sz="2000" dirty="0" err="1"/>
              <a:t>Princiton</a:t>
            </a:r>
            <a:r>
              <a:rPr lang="en-GB" sz="2000" dirty="0"/>
              <a:t> </a:t>
            </a:r>
            <a:r>
              <a:rPr lang="en-GB" sz="2000" dirty="0" err="1"/>
              <a:t>Universitesi</a:t>
            </a:r>
            <a:r>
              <a:rPr lang="en-GB" sz="2000" dirty="0"/>
              <a:t> Molecular Biology </a:t>
            </a:r>
            <a:r>
              <a:rPr lang="en-GB" sz="2000" dirty="0" err="1"/>
              <a:t>Phd</a:t>
            </a:r>
            <a:r>
              <a:rPr lang="en-GB" sz="2000" dirty="0"/>
              <a:t>, </a:t>
            </a:r>
            <a:r>
              <a:rPr lang="en-GB" sz="2000" dirty="0" err="1"/>
              <a:t>suan</a:t>
            </a:r>
            <a:r>
              <a:rPr lang="en-GB" sz="2000" dirty="0"/>
              <a:t> </a:t>
            </a:r>
            <a:r>
              <a:rPr lang="en-GB" sz="2000" dirty="0" err="1"/>
              <a:t>JoVE</a:t>
            </a:r>
            <a:r>
              <a:rPr lang="en-GB" sz="2000" dirty="0"/>
              <a:t> </a:t>
            </a:r>
            <a:r>
              <a:rPr lang="en-GB" sz="2000" dirty="0" err="1"/>
              <a:t>CEO’su</a:t>
            </a:r>
            <a:endParaRPr lang="en-GB" sz="2000" dirty="0"/>
          </a:p>
          <a:p>
            <a:pPr marL="442913" lvl="1">
              <a:buFont typeface="Wingdings" panose="05000000000000000000" pitchFamily="2" charset="2"/>
              <a:buChar char="§"/>
            </a:pPr>
            <a:r>
              <a:rPr lang="en-GB" sz="2000" dirty="0"/>
              <a:t>Bir </a:t>
            </a:r>
            <a:r>
              <a:rPr lang="en-GB" sz="2000" dirty="0" err="1"/>
              <a:t>deney</a:t>
            </a:r>
            <a:r>
              <a:rPr lang="en-GB" sz="2000" dirty="0"/>
              <a:t> </a:t>
            </a:r>
            <a:r>
              <a:rPr lang="en-GB" sz="2000" dirty="0" err="1"/>
              <a:t>icin</a:t>
            </a:r>
            <a:r>
              <a:rPr lang="en-GB" sz="2000" dirty="0"/>
              <a:t> </a:t>
            </a:r>
            <a:r>
              <a:rPr lang="en-GB" sz="2000" dirty="0" err="1"/>
              <a:t>harcanan</a:t>
            </a:r>
            <a:r>
              <a:rPr lang="en-GB" sz="2000" dirty="0"/>
              <a:t> </a:t>
            </a:r>
            <a:r>
              <a:rPr lang="en-GB" sz="2000" dirty="0" err="1"/>
              <a:t>ucret</a:t>
            </a:r>
            <a:r>
              <a:rPr lang="en-GB" sz="2000" dirty="0"/>
              <a:t> $10,000; sure </a:t>
            </a:r>
            <a:r>
              <a:rPr lang="en-GB" sz="2000" dirty="0" err="1"/>
              <a:t>iki</a:t>
            </a:r>
            <a:r>
              <a:rPr lang="en-GB" sz="2000" dirty="0"/>
              <a:t> ay</a:t>
            </a:r>
            <a:br>
              <a:rPr lang="en-GB" sz="2000" dirty="0"/>
            </a:b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041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JoVE’nin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Bolumleri</a:t>
            </a:r>
            <a:endParaRPr lang="en-US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20822" b="20558"/>
          <a:stretch/>
        </p:blipFill>
        <p:spPr>
          <a:xfrm>
            <a:off x="2844322" y="1773623"/>
            <a:ext cx="3455355" cy="1134898"/>
          </a:xfrm>
        </p:spPr>
      </p:pic>
      <p:sp>
        <p:nvSpPr>
          <p:cNvPr id="9" name="TextBox 8"/>
          <p:cNvSpPr txBox="1"/>
          <p:nvPr/>
        </p:nvSpPr>
        <p:spPr>
          <a:xfrm>
            <a:off x="5173000" y="3788558"/>
            <a:ext cx="351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Egitim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Videolaridir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Akemisyenlerin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derslerinde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kullanabilecekleri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ogrencilerin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anlayabilecegi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konulari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basit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sekilde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aciklayan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egitim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videolarindan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olusmaktadir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3757470"/>
            <a:ext cx="35565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Akademisyenlere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yoneliktir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Yeni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teknik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gelistirmek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isteyen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akademisyenler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bolumdeki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videolari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izleyerek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kendi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deneyini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yapabilirler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951544" y="2908521"/>
            <a:ext cx="1157469" cy="67963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5047830" y="2908522"/>
            <a:ext cx="1086752" cy="67963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49727D0-E3C2-4C0E-ABE2-95D2904EB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" y="2888672"/>
            <a:ext cx="894397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47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JoVE</a:t>
            </a:r>
            <a:r>
              <a:rPr lang="en-GB" b="1" dirty="0"/>
              <a:t> Journal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86EF50F8-819F-4F50-9818-149810CEBE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9310" y="1829738"/>
            <a:ext cx="4701308" cy="4311868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5098" y="1829737"/>
            <a:ext cx="4041775" cy="4508001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koleksiyondan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olusmaktadir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Hakem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heyetlidir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impakt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faktoru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vardir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PubMed, Medline,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SciFinder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vb.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indeklenmistir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7500+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uzerinde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video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mevcuttur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her ay 100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yenisi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eklenmektedir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Dunyanin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iyi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universite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labaratuvarlarinda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cekilmis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deneyleri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16,000’in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uzerinde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akademisyenin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makalesini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icermektedir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Turkce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ceviri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ingilizce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altyazi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secenegi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mevcuttur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407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Journal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Koleksiyonlari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7645" y="1838491"/>
            <a:ext cx="7628709" cy="4057343"/>
          </a:xfrm>
        </p:spPr>
      </p:pic>
    </p:spTree>
    <p:extLst>
      <p:ext uri="{BB962C8B-B14F-4D97-AF65-F5344CB8AC3E}">
        <p14:creationId xmlns:p14="http://schemas.microsoft.com/office/powerpoint/2010/main" val="1224766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Science Education (SE)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775012"/>
            <a:ext cx="4038600" cy="4612341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Egitim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videolaridir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Derslerden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kullanilabilecek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sekilde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hazirlanmistir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paket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icerisinde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32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Koleksiyonda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olusmaktadir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480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egitim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videosu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mevcuttur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Dogrulanmis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deneysel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prosedurleri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icermektedir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Basit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konular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hakkinda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kolay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anlasilabilir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videolar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icerir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Animasyonlardan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faydalanilmistir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Ingilizce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altyazi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secenegi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78158077-6BDF-4173-8548-92809EDC00B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9545" y="1605552"/>
            <a:ext cx="4314557" cy="4637593"/>
          </a:xfrm>
        </p:spPr>
      </p:pic>
    </p:spTree>
    <p:extLst>
      <p:ext uri="{BB962C8B-B14F-4D97-AF65-F5344CB8AC3E}">
        <p14:creationId xmlns:p14="http://schemas.microsoft.com/office/powerpoint/2010/main" val="1076673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oVE Colors">
      <a:dk1>
        <a:sysClr val="windowText" lastClr="000000"/>
      </a:dk1>
      <a:lt1>
        <a:sysClr val="window" lastClr="FFFFFF"/>
      </a:lt1>
      <a:dk2>
        <a:srgbClr val="0A549E"/>
      </a:dk2>
      <a:lt2>
        <a:srgbClr val="EEECE1"/>
      </a:lt2>
      <a:accent1>
        <a:srgbClr val="68BCD6"/>
      </a:accent1>
      <a:accent2>
        <a:srgbClr val="EE5747"/>
      </a:accent2>
      <a:accent3>
        <a:srgbClr val="FFC72D"/>
      </a:accent3>
      <a:accent4>
        <a:srgbClr val="8064A2"/>
      </a:accent4>
      <a:accent5>
        <a:srgbClr val="79C549"/>
      </a:accent5>
      <a:accent6>
        <a:srgbClr val="F75C7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PowerPoint Template - Standard - 4x3</Template>
  <TotalTime>5901</TotalTime>
  <Words>697</Words>
  <Application>Microsoft Office PowerPoint</Application>
  <PresentationFormat>Ekran Gösterisi (4:3)</PresentationFormat>
  <Paragraphs>186</Paragraphs>
  <Slides>21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Office Theme</vt:lpstr>
      <vt:lpstr>Ibrahim Selcuk, LLM Associate Director of Sales, EMEA ibrahim.selcuk@jove.com</vt:lpstr>
      <vt:lpstr>Sunum Hakkinda</vt:lpstr>
      <vt:lpstr>Ozgecmisim</vt:lpstr>
      <vt:lpstr>JoVE, Journal of Visualized Experiments </vt:lpstr>
      <vt:lpstr>JoVE’nin Kurulus Hikayesi</vt:lpstr>
      <vt:lpstr>JoVE’nin Bolumleri</vt:lpstr>
      <vt:lpstr>JoVE Journal</vt:lpstr>
      <vt:lpstr>Journal Koleksiyonlari</vt:lpstr>
      <vt:lpstr> Science Education (SE)  </vt:lpstr>
      <vt:lpstr>Science Education Paketleri</vt:lpstr>
      <vt:lpstr>Science Education Koleksiyonlari</vt:lpstr>
      <vt:lpstr>Kullanim Bilgileri</vt:lpstr>
      <vt:lpstr>Turkiye’de JoVE Uyesi Universiteler</vt:lpstr>
      <vt:lpstr>JoVE’nin Faydalari</vt:lpstr>
      <vt:lpstr>JoVE’nin 10 Yillik Hikayesi</vt:lpstr>
      <vt:lpstr>Journal Publication Process</vt:lpstr>
      <vt:lpstr>Bioengineering Hakem Heyeti</vt:lpstr>
      <vt:lpstr>jove.com - Ana Sayfa</vt:lpstr>
      <vt:lpstr>JoVE Erisimi</vt:lpstr>
      <vt:lpstr>JoVE Hesap Acma (Kampus Disinda Erisim)</vt:lpstr>
      <vt:lpstr>JoVE - Iletisim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Eglantine Ronfard</dc:creator>
  <cp:lastModifiedBy>Kasa_Aykut_Bayraktar</cp:lastModifiedBy>
  <cp:revision>182</cp:revision>
  <dcterms:created xsi:type="dcterms:W3CDTF">2016-10-19T13:37:41Z</dcterms:created>
  <dcterms:modified xsi:type="dcterms:W3CDTF">2017-11-09T06:30:13Z</dcterms:modified>
</cp:coreProperties>
</file>