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0" r:id="rId2"/>
    <p:sldId id="256" r:id="rId3"/>
    <p:sldId id="370" r:id="rId4"/>
    <p:sldId id="372" r:id="rId5"/>
    <p:sldId id="374" r:id="rId6"/>
    <p:sldId id="369" r:id="rId7"/>
    <p:sldId id="363" r:id="rId8"/>
    <p:sldId id="326" r:id="rId9"/>
    <p:sldId id="335" r:id="rId10"/>
    <p:sldId id="345" r:id="rId11"/>
    <p:sldId id="366" r:id="rId12"/>
    <p:sldId id="364" r:id="rId13"/>
    <p:sldId id="365" r:id="rId14"/>
    <p:sldId id="346" r:id="rId15"/>
    <p:sldId id="347" r:id="rId16"/>
    <p:sldId id="336" r:id="rId17"/>
    <p:sldId id="349" r:id="rId18"/>
    <p:sldId id="352" r:id="rId19"/>
    <p:sldId id="348" r:id="rId20"/>
    <p:sldId id="355" r:id="rId21"/>
    <p:sldId id="367" r:id="rId22"/>
    <p:sldId id="353" r:id="rId23"/>
    <p:sldId id="354" r:id="rId24"/>
    <p:sldId id="356" r:id="rId25"/>
    <p:sldId id="357" r:id="rId26"/>
    <p:sldId id="358" r:id="rId27"/>
    <p:sldId id="359" r:id="rId28"/>
    <p:sldId id="360" r:id="rId29"/>
    <p:sldId id="368" r:id="rId30"/>
    <p:sldId id="371" r:id="rId31"/>
    <p:sldId id="373" r:id="rId32"/>
    <p:sldId id="338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703" autoAdjust="0"/>
  </p:normalViewPr>
  <p:slideViewPr>
    <p:cSldViewPr>
      <p:cViewPr varScale="1">
        <p:scale>
          <a:sx n="78" d="100"/>
          <a:sy n="78" d="100"/>
        </p:scale>
        <p:origin x="-17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C678-E34F-4D5C-9375-5AF31F88F828}" type="datetimeFigureOut">
              <a:rPr lang="tr-TR" smtClean="0"/>
              <a:t>30.10.17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fgfg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B9BC-F0F1-4357-98CE-7FBF03E016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8236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EF1E-E040-40A1-891E-6D09682385E2}" type="datetimeFigureOut">
              <a:rPr lang="tr-TR" smtClean="0"/>
              <a:t>30.10.17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fgfg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3BFC-6C5A-4881-B5B6-DB67001F57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9011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fgfg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51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fgfg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51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fgfg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51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fgfg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51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fgfg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51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fgfg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51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C0D9-D746-42E9-AF4C-2EC10C5D6584}" type="datetime1">
              <a:rPr lang="tr-TR" smtClean="0"/>
              <a:t>30.10.17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44F7-52A8-45C2-ABF9-027015EE9BF7}" type="datetime1">
              <a:rPr lang="tr-TR" smtClean="0"/>
              <a:t>30.10.17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7CA4-BA97-4F44-9500-8C08F03454A5}" type="datetime1">
              <a:rPr lang="tr-TR" smtClean="0"/>
              <a:t>30.10.17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428-1AEE-463C-A6DC-4DE91FC7CFAD}" type="datetime1">
              <a:rPr lang="tr-TR" smtClean="0"/>
              <a:t>30.10.17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5DB3-E022-4334-A71A-114D0514E5ED}" type="datetime1">
              <a:rPr lang="tr-TR" smtClean="0"/>
              <a:t>30.10.17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84B0-DB19-45BD-B692-C63BE3EE0FB1}" type="datetime1">
              <a:rPr lang="tr-TR" smtClean="0"/>
              <a:t>30.10.17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B82A-422E-43AD-B39D-44A632639644}" type="datetime1">
              <a:rPr lang="tr-TR" smtClean="0"/>
              <a:t>30.10.17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2A50-714F-4FF1-85CA-E297A1C18617}" type="datetime1">
              <a:rPr lang="tr-TR" smtClean="0"/>
              <a:t>30.10.17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097D-27D6-4984-9C52-EA3733623306}" type="datetime1">
              <a:rPr lang="tr-TR" smtClean="0"/>
              <a:t>30.10.17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20F-9EF8-446F-A86A-F0F7189180AB}" type="datetime1">
              <a:rPr lang="tr-TR" smtClean="0"/>
              <a:t>30.10.17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9382-7134-4121-9966-49A7CDCD51C9}" type="datetime1">
              <a:rPr lang="tr-TR" smtClean="0"/>
              <a:t>30.10.17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593C4A-6BD4-446E-B6F7-8D1F44FAC778}" type="datetime1">
              <a:rPr lang="tr-TR" smtClean="0"/>
              <a:t>30.10.17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Uludağ Üniversitesi Kalite Kurulu 27.04.2016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87F952D-74E4-48E6-9629-79787940BC4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ludag.edu.tr/kalite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755576" y="908720"/>
            <a:ext cx="7920880" cy="576064"/>
          </a:xfrm>
        </p:spPr>
        <p:txBody>
          <a:bodyPr/>
          <a:lstStyle/>
          <a:p>
            <a:r>
              <a:rPr lang="fi-FI" sz="4000" dirty="0" smtClean="0">
                <a:solidFill>
                  <a:schemeClr val="tx1"/>
                </a:solidFill>
              </a:rPr>
              <a:t>Uludağ Üniversitesi Kalite </a:t>
            </a:r>
            <a:r>
              <a:rPr lang="fi-FI" sz="4000" dirty="0" err="1" smtClean="0">
                <a:solidFill>
                  <a:schemeClr val="tx1"/>
                </a:solidFill>
              </a:rPr>
              <a:t>Kurulu</a:t>
            </a:r>
            <a:r>
              <a:rPr lang="fi-FI" sz="4000" dirty="0" smtClean="0">
                <a:solidFill>
                  <a:schemeClr val="tx1"/>
                </a:solidFill>
              </a:rPr>
              <a:t> 30.10.2017</a:t>
            </a:r>
            <a:endParaRPr lang="tr-TR" sz="4000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Gerçekleştirilen</a:t>
            </a:r>
            <a:r>
              <a:rPr lang="en-US" dirty="0" smtClean="0"/>
              <a:t> </a:t>
            </a:r>
            <a:r>
              <a:rPr lang="en-US" dirty="0" err="1" smtClean="0"/>
              <a:t>Faaliyetler</a:t>
            </a:r>
            <a:r>
              <a:rPr lang="en-US" dirty="0" smtClean="0"/>
              <a:t> (</a:t>
            </a:r>
            <a:r>
              <a:rPr lang="en-US" dirty="0" err="1" smtClean="0"/>
              <a:t>Devam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Yeni</a:t>
            </a:r>
            <a:r>
              <a:rPr lang="en-US" sz="2800" dirty="0"/>
              <a:t> </a:t>
            </a:r>
            <a:r>
              <a:rPr lang="en-US" sz="2800" dirty="0" err="1"/>
              <a:t>Kalite</a:t>
            </a:r>
            <a:r>
              <a:rPr lang="en-US" sz="2800" dirty="0"/>
              <a:t> </a:t>
            </a:r>
            <a:r>
              <a:rPr lang="en-US" sz="2800" dirty="0" err="1"/>
              <a:t>Yönetmeliğine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çeşitli</a:t>
            </a:r>
            <a:r>
              <a:rPr lang="en-US" sz="2800" dirty="0"/>
              <a:t> </a:t>
            </a:r>
            <a:r>
              <a:rPr lang="en-US" sz="2800" dirty="0" err="1"/>
              <a:t>komisyon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birimler</a:t>
            </a:r>
            <a:r>
              <a:rPr lang="en-US" sz="2800" dirty="0"/>
              <a:t> </a:t>
            </a:r>
            <a:r>
              <a:rPr lang="en-US" sz="2800" dirty="0" err="1" smtClean="0"/>
              <a:t>oluşturulmuştur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1"/>
            <a:r>
              <a:rPr lang="en-US" sz="2800" dirty="0" err="1" smtClean="0"/>
              <a:t>Stratejik</a:t>
            </a:r>
            <a:r>
              <a:rPr lang="en-US" sz="2800" dirty="0" smtClean="0"/>
              <a:t> </a:t>
            </a:r>
            <a:r>
              <a:rPr lang="en-US" sz="2800" dirty="0" err="1" smtClean="0"/>
              <a:t>Araştırma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Geliştirme</a:t>
            </a:r>
            <a:r>
              <a:rPr lang="en-US" sz="2800" dirty="0" smtClean="0"/>
              <a:t> </a:t>
            </a:r>
            <a:r>
              <a:rPr lang="en-US" sz="2800" dirty="0" err="1" smtClean="0"/>
              <a:t>Kurulu</a:t>
            </a:r>
            <a:r>
              <a:rPr lang="en-US" sz="2800" dirty="0" smtClean="0"/>
              <a:t> (13.03.2017)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err="1" smtClean="0"/>
              <a:t>Ölçme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Değerlendirme</a:t>
            </a:r>
            <a:r>
              <a:rPr lang="en-US" sz="2800" dirty="0" smtClean="0"/>
              <a:t> </a:t>
            </a:r>
            <a:r>
              <a:rPr lang="en-US" sz="2800" dirty="0" err="1" smtClean="0"/>
              <a:t>Kurulu</a:t>
            </a:r>
            <a:r>
              <a:rPr lang="en-US" sz="2800" dirty="0" smtClean="0"/>
              <a:t> (12.04.2017, 23.08.2017, 14.09.2017, 11.10.2017)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err="1" smtClean="0"/>
              <a:t>Birim</a:t>
            </a:r>
            <a:r>
              <a:rPr lang="en-US" sz="2800" dirty="0" smtClean="0"/>
              <a:t> </a:t>
            </a:r>
            <a:r>
              <a:rPr lang="en-US" sz="2800" dirty="0" err="1" smtClean="0"/>
              <a:t>Kalite</a:t>
            </a:r>
            <a:r>
              <a:rPr lang="en-US" sz="2800" dirty="0" smtClean="0"/>
              <a:t> </a:t>
            </a:r>
            <a:r>
              <a:rPr lang="en-US" sz="2800" dirty="0" err="1" smtClean="0"/>
              <a:t>Kurullarının</a:t>
            </a:r>
            <a:r>
              <a:rPr lang="en-US" sz="2800" dirty="0" smtClean="0"/>
              <a:t> </a:t>
            </a:r>
            <a:r>
              <a:rPr lang="en-US" sz="2800" dirty="0" err="1"/>
              <a:t>O</a:t>
            </a:r>
            <a:r>
              <a:rPr lang="en-US" sz="2800" dirty="0" err="1" smtClean="0"/>
              <a:t>luşturulması</a:t>
            </a:r>
            <a:r>
              <a:rPr lang="en-US" sz="2800" dirty="0" smtClean="0"/>
              <a:t> </a:t>
            </a:r>
          </a:p>
          <a:p>
            <a:pPr marL="27432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34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Gerçekleştirilen</a:t>
            </a:r>
            <a:r>
              <a:rPr lang="en-US" dirty="0" smtClean="0"/>
              <a:t> </a:t>
            </a:r>
            <a:r>
              <a:rPr lang="en-US" dirty="0" err="1" smtClean="0"/>
              <a:t>Faaliyetler</a:t>
            </a:r>
            <a:r>
              <a:rPr lang="en-US" dirty="0" smtClean="0"/>
              <a:t> (</a:t>
            </a:r>
            <a:r>
              <a:rPr lang="en-US" dirty="0" err="1" smtClean="0"/>
              <a:t>Devam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Ar-Ge</a:t>
            </a:r>
            <a:r>
              <a:rPr lang="en-US" dirty="0" smtClean="0"/>
              <a:t> </a:t>
            </a:r>
            <a:r>
              <a:rPr lang="en-US" dirty="0" err="1" smtClean="0"/>
              <a:t>Kurulu</a:t>
            </a:r>
            <a:r>
              <a:rPr lang="en-US" dirty="0" smtClean="0"/>
              <a:t> </a:t>
            </a:r>
            <a:r>
              <a:rPr lang="en-US" dirty="0" err="1" smtClean="0"/>
              <a:t>Üyeleri</a:t>
            </a:r>
            <a:r>
              <a:rPr lang="en-US" dirty="0" smtClean="0"/>
              <a:t>:</a:t>
            </a:r>
          </a:p>
          <a:p>
            <a:r>
              <a:rPr lang="en-US" dirty="0" smtClean="0"/>
              <a:t>Dış </a:t>
            </a:r>
            <a:r>
              <a:rPr lang="en-US" dirty="0" err="1"/>
              <a:t>kaynaklı</a:t>
            </a:r>
            <a:r>
              <a:rPr lang="en-US" dirty="0"/>
              <a:t> </a:t>
            </a:r>
            <a:r>
              <a:rPr lang="en-US" dirty="0" err="1"/>
              <a:t>çalışmalar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akademisyen</a:t>
            </a:r>
            <a:r>
              <a:rPr lang="en-US" dirty="0"/>
              <a:t> </a:t>
            </a:r>
            <a:r>
              <a:rPr lang="en-US" dirty="0" err="1"/>
              <a:t>temsilcileri</a:t>
            </a:r>
            <a:r>
              <a:rPr lang="en-US" dirty="0"/>
              <a:t> </a:t>
            </a:r>
          </a:p>
          <a:p>
            <a:r>
              <a:rPr lang="en-US" dirty="0" smtClean="0"/>
              <a:t>TÜBİTAK </a:t>
            </a:r>
            <a:r>
              <a:rPr lang="en-US" dirty="0" err="1"/>
              <a:t>Temsilcisi</a:t>
            </a:r>
            <a:r>
              <a:rPr lang="en-US" dirty="0"/>
              <a:t> </a:t>
            </a:r>
          </a:p>
          <a:p>
            <a:r>
              <a:rPr lang="en-US" dirty="0" smtClean="0"/>
              <a:t>KOSGEB </a:t>
            </a:r>
            <a:r>
              <a:rPr lang="en-US" dirty="0"/>
              <a:t>Bursa </a:t>
            </a:r>
            <a:r>
              <a:rPr lang="en-US" dirty="0" err="1"/>
              <a:t>Müdürlüğu</a:t>
            </a:r>
            <a:r>
              <a:rPr lang="en-US" dirty="0"/>
              <a:t>̈ </a:t>
            </a:r>
            <a:r>
              <a:rPr lang="en-US" dirty="0" err="1"/>
              <a:t>Temsilcisi</a:t>
            </a:r>
            <a:r>
              <a:rPr lang="en-US" dirty="0"/>
              <a:t> </a:t>
            </a:r>
          </a:p>
          <a:p>
            <a:r>
              <a:rPr lang="en-US" dirty="0" smtClean="0"/>
              <a:t>BTSO </a:t>
            </a:r>
            <a:r>
              <a:rPr lang="en-US" dirty="0"/>
              <a:t>(Bursa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Sanayi</a:t>
            </a:r>
            <a:r>
              <a:rPr lang="en-US" dirty="0"/>
              <a:t> </a:t>
            </a:r>
            <a:r>
              <a:rPr lang="en-US" dirty="0" err="1"/>
              <a:t>Odası</a:t>
            </a:r>
            <a:r>
              <a:rPr lang="en-US" dirty="0"/>
              <a:t>) </a:t>
            </a:r>
            <a:r>
              <a:rPr lang="en-US" dirty="0" err="1"/>
              <a:t>Temsilcisi</a:t>
            </a:r>
            <a:r>
              <a:rPr lang="en-US" dirty="0"/>
              <a:t> </a:t>
            </a:r>
          </a:p>
          <a:p>
            <a:r>
              <a:rPr lang="en-US" dirty="0" smtClean="0"/>
              <a:t>BEBKA </a:t>
            </a:r>
            <a:r>
              <a:rPr lang="en-US" dirty="0"/>
              <a:t>(Bursa </a:t>
            </a:r>
            <a:r>
              <a:rPr lang="en-US" dirty="0" err="1"/>
              <a:t>Eskişehir</a:t>
            </a:r>
            <a:r>
              <a:rPr lang="en-US" dirty="0"/>
              <a:t> </a:t>
            </a:r>
            <a:r>
              <a:rPr lang="en-US" dirty="0" err="1"/>
              <a:t>Bilecik</a:t>
            </a:r>
            <a:r>
              <a:rPr lang="en-US" dirty="0"/>
              <a:t> </a:t>
            </a:r>
            <a:r>
              <a:rPr lang="en-US" dirty="0" err="1"/>
              <a:t>Kalkınma</a:t>
            </a:r>
            <a:r>
              <a:rPr lang="en-US" dirty="0"/>
              <a:t> </a:t>
            </a:r>
            <a:r>
              <a:rPr lang="en-US" dirty="0" err="1"/>
              <a:t>Ajansı</a:t>
            </a:r>
            <a:r>
              <a:rPr lang="en-US" dirty="0"/>
              <a:t>) </a:t>
            </a:r>
            <a:r>
              <a:rPr lang="en-US" dirty="0" err="1"/>
              <a:t>Temsilcisi</a:t>
            </a:r>
            <a:r>
              <a:rPr lang="en-US" dirty="0"/>
              <a:t> </a:t>
            </a:r>
          </a:p>
          <a:p>
            <a:r>
              <a:rPr lang="en-US" dirty="0" smtClean="0"/>
              <a:t>KUSİ </a:t>
            </a:r>
            <a:r>
              <a:rPr lang="en-US" dirty="0"/>
              <a:t>(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Üniversite</a:t>
            </a:r>
            <a:r>
              <a:rPr lang="en-US" dirty="0"/>
              <a:t> </a:t>
            </a:r>
            <a:r>
              <a:rPr lang="en-US" dirty="0" err="1"/>
              <a:t>Sanayi</a:t>
            </a:r>
            <a:r>
              <a:rPr lang="en-US" dirty="0"/>
              <a:t> </a:t>
            </a:r>
            <a:r>
              <a:rPr lang="en-US" dirty="0" err="1"/>
              <a:t>İşbirliği</a:t>
            </a:r>
            <a:r>
              <a:rPr lang="en-US" dirty="0"/>
              <a:t>) </a:t>
            </a:r>
            <a:r>
              <a:rPr lang="en-US" dirty="0" err="1"/>
              <a:t>Müdürlüğu</a:t>
            </a:r>
            <a:r>
              <a:rPr lang="en-US" dirty="0"/>
              <a:t>̈ </a:t>
            </a:r>
          </a:p>
          <a:p>
            <a:r>
              <a:rPr lang="en-US" dirty="0" err="1" smtClean="0"/>
              <a:t>Diğer</a:t>
            </a:r>
            <a:r>
              <a:rPr lang="en-US" dirty="0" smtClean="0"/>
              <a:t> </a:t>
            </a:r>
            <a:r>
              <a:rPr lang="en-US" dirty="0" err="1"/>
              <a:t>Sivil</a:t>
            </a:r>
            <a:r>
              <a:rPr lang="en-US" dirty="0"/>
              <a:t>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Kurulus</a:t>
            </a:r>
            <a:r>
              <a:rPr lang="en-US" dirty="0"/>
              <a:t>̧ </a:t>
            </a:r>
            <a:r>
              <a:rPr lang="en-US" dirty="0" err="1"/>
              <a:t>Temsilcileri</a:t>
            </a:r>
            <a:r>
              <a:rPr lang="en-US" dirty="0"/>
              <a:t> </a:t>
            </a:r>
          </a:p>
          <a:p>
            <a:r>
              <a:rPr lang="en-US" dirty="0" err="1" smtClean="0"/>
              <a:t>İşveren</a:t>
            </a:r>
            <a:r>
              <a:rPr lang="en-US" dirty="0" smtClean="0"/>
              <a:t> </a:t>
            </a:r>
            <a:r>
              <a:rPr lang="en-US" dirty="0" err="1"/>
              <a:t>Temsilcileri</a:t>
            </a:r>
            <a:r>
              <a:rPr lang="en-US" dirty="0"/>
              <a:t> </a:t>
            </a:r>
          </a:p>
          <a:p>
            <a:r>
              <a:rPr lang="en-US" dirty="0" err="1" smtClean="0"/>
              <a:t>Mezun</a:t>
            </a:r>
            <a:r>
              <a:rPr lang="en-US" dirty="0" smtClean="0"/>
              <a:t> </a:t>
            </a:r>
            <a:r>
              <a:rPr lang="en-US" dirty="0" err="1"/>
              <a:t>Temsilcileri</a:t>
            </a:r>
            <a:r>
              <a:rPr lang="en-US" dirty="0"/>
              <a:t> </a:t>
            </a:r>
          </a:p>
          <a:p>
            <a:r>
              <a:rPr lang="en-US" dirty="0" err="1" smtClean="0"/>
              <a:t>Öğrenci</a:t>
            </a:r>
            <a:r>
              <a:rPr lang="en-US" dirty="0" smtClean="0"/>
              <a:t> </a:t>
            </a:r>
            <a:r>
              <a:rPr lang="en-US" dirty="0" err="1"/>
              <a:t>Temsilcileri</a:t>
            </a:r>
            <a:r>
              <a:rPr lang="en-US" dirty="0"/>
              <a:t> </a:t>
            </a:r>
          </a:p>
          <a:p>
            <a:pPr marL="27432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778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Gerçekleştirilen</a:t>
            </a:r>
            <a:r>
              <a:rPr lang="en-US" dirty="0" smtClean="0"/>
              <a:t> </a:t>
            </a:r>
            <a:r>
              <a:rPr lang="en-US" dirty="0" err="1" smtClean="0"/>
              <a:t>Faaliyetler</a:t>
            </a:r>
            <a:r>
              <a:rPr lang="en-US" dirty="0" smtClean="0"/>
              <a:t> (</a:t>
            </a:r>
            <a:r>
              <a:rPr lang="en-US" dirty="0" err="1" smtClean="0"/>
              <a:t>Devam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876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err="1"/>
              <a:t>İşveren</a:t>
            </a:r>
            <a:r>
              <a:rPr lang="en-US" sz="2400" dirty="0"/>
              <a:t> </a:t>
            </a:r>
            <a:r>
              <a:rPr lang="en-US" sz="2400" dirty="0" err="1"/>
              <a:t>Danışma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Mezun</a:t>
            </a:r>
            <a:r>
              <a:rPr lang="en-US" sz="2400" dirty="0"/>
              <a:t> </a:t>
            </a:r>
            <a:r>
              <a:rPr lang="en-US" sz="2400" dirty="0" err="1"/>
              <a:t>Danışma</a:t>
            </a:r>
            <a:r>
              <a:rPr lang="en-US" sz="2400" dirty="0"/>
              <a:t> </a:t>
            </a:r>
            <a:r>
              <a:rPr lang="en-US" sz="2400" dirty="0" err="1" smtClean="0"/>
              <a:t>Kurulları</a:t>
            </a:r>
            <a:r>
              <a:rPr lang="en-US" sz="2400" dirty="0" smtClean="0"/>
              <a:t> (</a:t>
            </a:r>
            <a:r>
              <a:rPr lang="en-US" sz="2400" dirty="0" err="1"/>
              <a:t>Yazı</a:t>
            </a:r>
            <a:r>
              <a:rPr lang="en-US" sz="2400" dirty="0"/>
              <a:t> </a:t>
            </a:r>
            <a:r>
              <a:rPr lang="en-US" sz="2400" dirty="0" err="1"/>
              <a:t>gönderildi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UKEY-</a:t>
            </a:r>
            <a:r>
              <a:rPr lang="en-US" sz="2400" dirty="0" err="1" smtClean="0">
                <a:solidFill>
                  <a:srgbClr val="FF0000"/>
                </a:solidFill>
              </a:rPr>
              <a:t>Kalite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modülünden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alınan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verilerde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Eksiklikler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Mevcut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29 </a:t>
            </a:r>
            <a:r>
              <a:rPr lang="en-US" sz="2400" dirty="0" err="1">
                <a:solidFill>
                  <a:srgbClr val="FF0000"/>
                </a:solidFill>
              </a:rPr>
              <a:t>işveren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danışma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kurulu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bilgisi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mevcut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3"/>
            <a:r>
              <a:rPr lang="en-US" sz="2400" dirty="0" smtClean="0">
                <a:solidFill>
                  <a:srgbClr val="FF0000"/>
                </a:solidFill>
              </a:rPr>
              <a:t>33 </a:t>
            </a:r>
            <a:r>
              <a:rPr lang="en-US" sz="2400" dirty="0" err="1" smtClean="0">
                <a:solidFill>
                  <a:srgbClr val="FF0000"/>
                </a:solidFill>
              </a:rPr>
              <a:t>mezun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danışma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kurulu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bilgisi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mevcut</a:t>
            </a:r>
            <a:endParaRPr lang="en-US" sz="2400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  <p:pic>
        <p:nvPicPr>
          <p:cNvPr id="4" name="Picture 3" descr="ukey danışma kurulu ekranı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745855" cy="4896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23928" y="4149080"/>
            <a:ext cx="2304256" cy="2204864"/>
          </a:xfrm>
          <a:prstGeom prst="ellipse">
            <a:avLst/>
          </a:prstGeom>
          <a:noFill/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323850" h="292100"/>
            <a:bevelB w="317500" h="292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Gerçekleştirilen</a:t>
            </a:r>
            <a:r>
              <a:rPr lang="en-US" dirty="0" smtClean="0"/>
              <a:t> </a:t>
            </a:r>
            <a:r>
              <a:rPr lang="en-US" dirty="0" err="1" smtClean="0"/>
              <a:t>Faaliyetler</a:t>
            </a:r>
            <a:r>
              <a:rPr lang="en-US" dirty="0" smtClean="0"/>
              <a:t> (</a:t>
            </a:r>
            <a:r>
              <a:rPr lang="en-US" dirty="0" err="1" smtClean="0"/>
              <a:t>Devam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68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/>
              <a:t>UKEY-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odülü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err="1" smtClean="0"/>
              <a:t>Dekanlar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yardımcılarına</a:t>
            </a:r>
            <a:endParaRPr lang="en-US" sz="2000" dirty="0" smtClean="0"/>
          </a:p>
          <a:p>
            <a:pPr lvl="2"/>
            <a:r>
              <a:rPr lang="en-US" sz="2000" dirty="0" err="1" smtClean="0"/>
              <a:t>Kalite</a:t>
            </a:r>
            <a:r>
              <a:rPr lang="en-US" sz="2000" dirty="0" smtClean="0"/>
              <a:t> </a:t>
            </a:r>
            <a:r>
              <a:rPr lang="en-US" sz="2000" dirty="0" err="1" smtClean="0"/>
              <a:t>Kurulu</a:t>
            </a:r>
            <a:r>
              <a:rPr lang="en-US" sz="2000" dirty="0" smtClean="0"/>
              <a:t> </a:t>
            </a:r>
            <a:r>
              <a:rPr lang="en-US" sz="2000" dirty="0" err="1" smtClean="0"/>
              <a:t>Üyelerine</a:t>
            </a:r>
            <a:endParaRPr lang="en-US" sz="2000" dirty="0"/>
          </a:p>
          <a:p>
            <a:pPr marL="265113" lvl="2" indent="0">
              <a:buNone/>
            </a:pPr>
            <a:r>
              <a:rPr lang="en-US" sz="2000" dirty="0" err="1"/>
              <a:t>k</a:t>
            </a:r>
            <a:r>
              <a:rPr lang="en-US" sz="2000" dirty="0" err="1" smtClean="0"/>
              <a:t>ontrol</a:t>
            </a:r>
            <a:r>
              <a:rPr lang="en-US" sz="2000" dirty="0" smtClean="0"/>
              <a:t> </a:t>
            </a:r>
            <a:r>
              <a:rPr lang="en-US" sz="2000" dirty="0" err="1" smtClean="0"/>
              <a:t>amaçlı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yetkisi</a:t>
            </a:r>
            <a:r>
              <a:rPr lang="en-US" sz="2000" dirty="0" smtClean="0"/>
              <a:t> </a:t>
            </a:r>
            <a:r>
              <a:rPr lang="en-US" sz="2000" dirty="0" err="1" smtClean="0"/>
              <a:t>verilmiştir</a:t>
            </a:r>
            <a:endParaRPr lang="en-US" sz="2000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US" dirty="0" err="1" smtClean="0">
                <a:solidFill>
                  <a:srgbClr val="292934"/>
                </a:solidFill>
              </a:rPr>
              <a:t>Fakültelerde</a:t>
            </a:r>
            <a:r>
              <a:rPr lang="en-US" dirty="0" smtClean="0">
                <a:solidFill>
                  <a:srgbClr val="292934"/>
                </a:solidFill>
              </a:rPr>
              <a:t> her </a:t>
            </a:r>
            <a:r>
              <a:rPr lang="en-US" dirty="0" err="1" smtClean="0">
                <a:solidFill>
                  <a:srgbClr val="292934"/>
                </a:solidFill>
              </a:rPr>
              <a:t>bölüm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ve</a:t>
            </a:r>
            <a:r>
              <a:rPr lang="en-US" dirty="0" smtClean="0">
                <a:solidFill>
                  <a:srgbClr val="292934"/>
                </a:solidFill>
              </a:rPr>
              <a:t> MYO/</a:t>
            </a:r>
            <a:r>
              <a:rPr lang="en-US" dirty="0" err="1" smtClean="0">
                <a:solidFill>
                  <a:srgbClr val="292934"/>
                </a:solidFill>
              </a:rPr>
              <a:t>YO’larda</a:t>
            </a:r>
            <a:r>
              <a:rPr lang="en-US" dirty="0" smtClean="0">
                <a:solidFill>
                  <a:srgbClr val="292934"/>
                </a:solidFill>
              </a:rPr>
              <a:t> her </a:t>
            </a:r>
            <a:r>
              <a:rPr lang="en-US" dirty="0" err="1" smtClean="0">
                <a:solidFill>
                  <a:srgbClr val="292934"/>
                </a:solidFill>
              </a:rPr>
              <a:t>müdürlük</a:t>
            </a:r>
            <a:r>
              <a:rPr lang="en-US" dirty="0" smtClean="0">
                <a:solidFill>
                  <a:srgbClr val="292934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292934"/>
                </a:solidFill>
              </a:rPr>
              <a:t>önümüzdeki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bir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yıl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içerisinde</a:t>
            </a:r>
            <a:r>
              <a:rPr lang="en-US" dirty="0" smtClean="0">
                <a:solidFill>
                  <a:srgbClr val="292934"/>
                </a:solidFill>
              </a:rPr>
              <a:t> en </a:t>
            </a:r>
            <a:r>
              <a:rPr lang="en-US" dirty="0" err="1" smtClean="0">
                <a:solidFill>
                  <a:srgbClr val="292934"/>
                </a:solidFill>
              </a:rPr>
              <a:t>az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birer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tane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İ</a:t>
            </a:r>
            <a:r>
              <a:rPr lang="en-US" dirty="0" err="1" smtClean="0">
                <a:solidFill>
                  <a:srgbClr val="292934"/>
                </a:solidFill>
              </a:rPr>
              <a:t>şveren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ve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Mezun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Danışma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b="1" u="sng" dirty="0" err="1" smtClean="0">
                <a:solidFill>
                  <a:srgbClr val="292934"/>
                </a:solidFill>
              </a:rPr>
              <a:t>kurulu</a:t>
            </a:r>
            <a:r>
              <a:rPr lang="en-US" b="1" u="sng" dirty="0" smtClean="0">
                <a:solidFill>
                  <a:srgbClr val="292934"/>
                </a:solidFill>
              </a:rPr>
              <a:t> </a:t>
            </a:r>
            <a:r>
              <a:rPr lang="en-US" b="1" u="sng" dirty="0" err="1" smtClean="0">
                <a:solidFill>
                  <a:srgbClr val="292934"/>
                </a:solidFill>
              </a:rPr>
              <a:t>tanımlamalıdır</a:t>
            </a:r>
            <a:r>
              <a:rPr lang="en-US" b="1" u="sng" dirty="0" smtClean="0">
                <a:solidFill>
                  <a:srgbClr val="292934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292934"/>
                </a:solidFill>
              </a:rPr>
              <a:t>Bu </a:t>
            </a:r>
            <a:r>
              <a:rPr lang="en-US" dirty="0" err="1" smtClean="0">
                <a:solidFill>
                  <a:srgbClr val="292934"/>
                </a:solidFill>
              </a:rPr>
              <a:t>kurulların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çalışması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için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maksimum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gayreti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göstermesi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gerekmektedir</a:t>
            </a:r>
            <a:endParaRPr lang="en-US" dirty="0" smtClean="0">
              <a:solidFill>
                <a:srgbClr val="292934"/>
              </a:solidFill>
            </a:endParaRPr>
          </a:p>
          <a:p>
            <a:pPr lvl="1"/>
            <a:r>
              <a:rPr lang="en-US" dirty="0" err="1" smtClean="0">
                <a:solidFill>
                  <a:srgbClr val="292934"/>
                </a:solidFill>
              </a:rPr>
              <a:t>Gerçekleşmiş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kurullar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için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belgeler</a:t>
            </a:r>
            <a:r>
              <a:rPr lang="en-US" dirty="0" smtClean="0">
                <a:solidFill>
                  <a:srgbClr val="292934"/>
                </a:solidFill>
              </a:rPr>
              <a:t> UKEY-</a:t>
            </a:r>
            <a:r>
              <a:rPr lang="en-US" dirty="0" err="1" smtClean="0">
                <a:solidFill>
                  <a:srgbClr val="292934"/>
                </a:solidFill>
              </a:rPr>
              <a:t>Kalite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modülüne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yüklenmelidir</a:t>
            </a:r>
            <a:r>
              <a:rPr lang="en-US" dirty="0" smtClean="0">
                <a:solidFill>
                  <a:srgbClr val="292934"/>
                </a:solidFill>
              </a:rPr>
              <a:t> (</a:t>
            </a:r>
            <a:r>
              <a:rPr lang="en-US" dirty="0" err="1" smtClean="0">
                <a:solidFill>
                  <a:srgbClr val="292934"/>
                </a:solidFill>
              </a:rPr>
              <a:t>Fotoğraflar</a:t>
            </a:r>
            <a:r>
              <a:rPr lang="en-US" dirty="0" smtClean="0">
                <a:solidFill>
                  <a:srgbClr val="292934"/>
                </a:solidFill>
              </a:rPr>
              <a:t>, </a:t>
            </a:r>
            <a:r>
              <a:rPr lang="en-US" dirty="0" err="1" smtClean="0">
                <a:solidFill>
                  <a:srgbClr val="292934"/>
                </a:solidFill>
              </a:rPr>
              <a:t>İmza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F</a:t>
            </a:r>
            <a:r>
              <a:rPr lang="en-US" dirty="0" err="1" smtClean="0">
                <a:solidFill>
                  <a:srgbClr val="292934"/>
                </a:solidFill>
              </a:rPr>
              <a:t>öyü</a:t>
            </a:r>
            <a:r>
              <a:rPr lang="en-US" dirty="0" smtClean="0">
                <a:solidFill>
                  <a:srgbClr val="292934"/>
                </a:solidFill>
              </a:rPr>
              <a:t>, </a:t>
            </a:r>
            <a:r>
              <a:rPr lang="en-US" dirty="0" err="1" smtClean="0">
                <a:solidFill>
                  <a:srgbClr val="292934"/>
                </a:solidFill>
              </a:rPr>
              <a:t>Tutanaklar</a:t>
            </a:r>
            <a:r>
              <a:rPr lang="en-US" dirty="0" smtClean="0">
                <a:solidFill>
                  <a:srgbClr val="292934"/>
                </a:solidFill>
              </a:rPr>
              <a:t>, </a:t>
            </a:r>
            <a:r>
              <a:rPr lang="en-US" dirty="0" err="1" smtClean="0">
                <a:solidFill>
                  <a:srgbClr val="292934"/>
                </a:solidFill>
              </a:rPr>
              <a:t>Kurullardan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gelen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öneriler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sonucunda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akademik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kurullarda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  <a:r>
              <a:rPr lang="en-US" dirty="0" err="1">
                <a:solidFill>
                  <a:srgbClr val="292934"/>
                </a:solidFill>
              </a:rPr>
              <a:t>alınan</a:t>
            </a:r>
            <a:r>
              <a:rPr lang="en-US" dirty="0">
                <a:solidFill>
                  <a:srgbClr val="292934"/>
                </a:solidFill>
              </a:rPr>
              <a:t> </a:t>
            </a:r>
            <a:r>
              <a:rPr lang="en-US" dirty="0" err="1" smtClean="0">
                <a:solidFill>
                  <a:srgbClr val="292934"/>
                </a:solidFill>
              </a:rPr>
              <a:t>kararlar</a:t>
            </a:r>
            <a:r>
              <a:rPr lang="en-US" dirty="0" smtClean="0">
                <a:solidFill>
                  <a:srgbClr val="292934"/>
                </a:solidFill>
              </a:rPr>
              <a:t>, vb.) 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951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Gerçekleştirilen</a:t>
            </a:r>
            <a:r>
              <a:rPr lang="en-US" dirty="0"/>
              <a:t> </a:t>
            </a:r>
            <a:r>
              <a:rPr lang="en-US" dirty="0" err="1"/>
              <a:t>Faaliyetler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Mezun</a:t>
            </a:r>
            <a:r>
              <a:rPr lang="en-US" dirty="0" smtClean="0"/>
              <a:t> Web </a:t>
            </a:r>
            <a:r>
              <a:rPr lang="en-US" dirty="0" err="1" smtClean="0"/>
              <a:t>Portalı</a:t>
            </a:r>
            <a:endParaRPr lang="en-US" dirty="0" smtClean="0"/>
          </a:p>
          <a:p>
            <a:endParaRPr lang="en-US" dirty="0"/>
          </a:p>
          <a:p>
            <a:pPr lvl="2"/>
            <a:r>
              <a:rPr lang="en-US" dirty="0" smtClean="0"/>
              <a:t>141.494 </a:t>
            </a:r>
            <a:r>
              <a:rPr lang="en-US" dirty="0" err="1" smtClean="0"/>
              <a:t>mezun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Güncelleme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err="1" smtClean="0"/>
              <a:t>Raporlama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err="1" smtClean="0"/>
              <a:t>Haberler</a:t>
            </a:r>
            <a:r>
              <a:rPr lang="en-US" dirty="0" smtClean="0"/>
              <a:t>/</a:t>
            </a:r>
            <a:r>
              <a:rPr lang="en-US" dirty="0" err="1" smtClean="0"/>
              <a:t>Duyurular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CV </a:t>
            </a:r>
            <a:r>
              <a:rPr lang="en-US" dirty="0" err="1" smtClean="0"/>
              <a:t>havuzu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err="1" smtClean="0"/>
              <a:t>İş</a:t>
            </a:r>
            <a:r>
              <a:rPr lang="en-US" dirty="0" smtClean="0"/>
              <a:t> </a:t>
            </a:r>
            <a:r>
              <a:rPr lang="en-US" dirty="0" err="1" smtClean="0"/>
              <a:t>İlanları</a:t>
            </a:r>
            <a:endParaRPr lang="en-US" dirty="0"/>
          </a:p>
        </p:txBody>
      </p:sp>
      <p:pic>
        <p:nvPicPr>
          <p:cNvPr id="4" name="Picture 3" descr="mezun web sayfası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21" y="2204864"/>
            <a:ext cx="4661839" cy="3168352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5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Gerçekleştirilen</a:t>
            </a:r>
            <a:r>
              <a:rPr lang="en-US" dirty="0"/>
              <a:t> </a:t>
            </a:r>
            <a:r>
              <a:rPr lang="en-US" dirty="0" err="1"/>
              <a:t>Faaliyetler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mezunlarımız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anında</a:t>
            </a:r>
            <a:r>
              <a:rPr lang="en-US" dirty="0" smtClean="0"/>
              <a:t> </a:t>
            </a:r>
            <a:r>
              <a:rPr lang="en-US" dirty="0" err="1" smtClean="0"/>
              <a:t>şifre</a:t>
            </a:r>
            <a:r>
              <a:rPr lang="en-US" dirty="0" smtClean="0"/>
              <a:t> </a:t>
            </a:r>
            <a:r>
              <a:rPr lang="en-US" dirty="0" err="1" smtClean="0"/>
              <a:t>oluşturma</a:t>
            </a:r>
            <a:r>
              <a:rPr lang="en-US" dirty="0" smtClean="0"/>
              <a:t> (</a:t>
            </a:r>
            <a:r>
              <a:rPr lang="en-US" dirty="0" err="1" smtClean="0"/>
              <a:t>sms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email </a:t>
            </a:r>
            <a:r>
              <a:rPr lang="en-US" dirty="0" err="1" smtClean="0"/>
              <a:t>onayı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 descr="mezun web sayfa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5018809" cy="3336032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5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 smtClean="0"/>
              <a:t>birimin</a:t>
            </a:r>
            <a:r>
              <a:rPr lang="en-US" dirty="0" smtClean="0"/>
              <a:t> </a:t>
            </a:r>
            <a:r>
              <a:rPr lang="en-US" dirty="0" err="1"/>
              <a:t>kendi</a:t>
            </a:r>
            <a:r>
              <a:rPr lang="en-US" dirty="0"/>
              <a:t> alt </a:t>
            </a:r>
            <a:r>
              <a:rPr lang="en-US" dirty="0" err="1" smtClean="0"/>
              <a:t>aksiyonlarını</a:t>
            </a:r>
            <a:r>
              <a:rPr lang="en-US" dirty="0" smtClean="0"/>
              <a:t> </a:t>
            </a:r>
            <a:r>
              <a:rPr lang="en-US" dirty="0" err="1" smtClean="0"/>
              <a:t>belirlemesi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Uludağ Üniversitesi 2017-2021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r>
              <a:rPr lang="en-US" dirty="0" smtClean="0"/>
              <a:t> </a:t>
            </a:r>
            <a:r>
              <a:rPr lang="en-US" dirty="0" err="1" smtClean="0"/>
              <a:t>detaylı</a:t>
            </a:r>
            <a:r>
              <a:rPr lang="en-US" dirty="0" smtClean="0"/>
              <a:t> </a:t>
            </a:r>
            <a:r>
              <a:rPr lang="en-US" dirty="0" err="1" smtClean="0"/>
              <a:t>incelenmeli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43608" y="3068960"/>
            <a:ext cx="7056784" cy="1654443"/>
            <a:chOff x="1619672" y="3068960"/>
            <a:chExt cx="7056784" cy="1654443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06896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Stratejik </a:t>
              </a:r>
              <a:r>
                <a:rPr lang="tr-TR" dirty="0"/>
                <a:t>A</a:t>
              </a:r>
              <a:r>
                <a:rPr lang="tr-TR" dirty="0" smtClean="0"/>
                <a:t>maçlar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357301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Stratejik Hedefler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8144" y="4077072"/>
              <a:ext cx="2808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smtClean="0"/>
                <a:t>Stratejik Performans </a:t>
              </a:r>
              <a:r>
                <a:rPr lang="tr-TR" dirty="0"/>
                <a:t>G</a:t>
              </a:r>
              <a:r>
                <a:rPr lang="tr-TR" dirty="0" smtClean="0"/>
                <a:t>östergeleri </a:t>
              </a:r>
              <a:endParaRPr lang="en-US" dirty="0"/>
            </a:p>
          </p:txBody>
        </p:sp>
        <p:sp>
          <p:nvSpPr>
            <p:cNvPr id="14" name="Bent-Up Arrow 13"/>
            <p:cNvSpPr/>
            <p:nvPr/>
          </p:nvSpPr>
          <p:spPr>
            <a:xfrm rot="5400000">
              <a:off x="3023828" y="3248980"/>
              <a:ext cx="432048" cy="792088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Bent-Up Arrow 14"/>
            <p:cNvSpPr/>
            <p:nvPr/>
          </p:nvSpPr>
          <p:spPr>
            <a:xfrm rot="5400000">
              <a:off x="5256076" y="3753036"/>
              <a:ext cx="432048" cy="792088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24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Aksiyon</a:t>
            </a:r>
            <a:r>
              <a:rPr lang="en-US" dirty="0" smtClean="0"/>
              <a:t> </a:t>
            </a:r>
            <a:r>
              <a:rPr lang="en-US" dirty="0" err="1" smtClean="0"/>
              <a:t>oluşturma</a:t>
            </a:r>
            <a:r>
              <a:rPr lang="en-US" dirty="0" smtClean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pic>
        <p:nvPicPr>
          <p:cNvPr id="8" name="Content Placeholder 7" descr="stratejik amaç ve hedefle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4104"/>
          <a:stretch>
            <a:fillRect/>
          </a:stretch>
        </p:blipFill>
        <p:spPr>
          <a:xfrm>
            <a:off x="457200" y="1600200"/>
            <a:ext cx="7571184" cy="4486628"/>
          </a:xfr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5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18" y="1600200"/>
            <a:ext cx="5366564" cy="4876800"/>
          </a:xfr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865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birimin yapısı farklı olduğundan Stratejik Plan çerçevesindeki farklı amaç ve hedeflere hizmet etmesi söz konusu olacaktır. </a:t>
            </a:r>
            <a:endParaRPr lang="tr-TR" dirty="0" smtClean="0"/>
          </a:p>
          <a:p>
            <a:r>
              <a:rPr lang="tr-TR" dirty="0" smtClean="0"/>
              <a:t>Ayrıca </a:t>
            </a:r>
            <a:r>
              <a:rPr lang="tr-TR" dirty="0"/>
              <a:t>farklı aksiyonların alınabilmesi YÖK’ün istediği bölgesel kalkınma hedeflerine göre farklılaşmış üniversiteler hedefine de hizmet edecektir. </a:t>
            </a:r>
            <a:endParaRPr lang="tr-TR" dirty="0" smtClean="0"/>
          </a:p>
          <a:p>
            <a:r>
              <a:rPr lang="tr-TR" dirty="0" smtClean="0"/>
              <a:t>Bölgesel </a:t>
            </a:r>
            <a:r>
              <a:rPr lang="tr-TR" dirty="0"/>
              <a:t>kalkınma hedefleri ile uyumlu aksiyonların alınması sonucunda dış kaynaklı proje ve hizmetlerin artması da hedeflenen çıktılar arasında bulunmaktadır.</a:t>
            </a:r>
          </a:p>
          <a:p>
            <a:r>
              <a:rPr lang="en-US" dirty="0" err="1" smtClean="0"/>
              <a:t>Aksiyonların</a:t>
            </a:r>
            <a:r>
              <a:rPr lang="en-US" dirty="0" smtClean="0"/>
              <a:t> </a:t>
            </a:r>
            <a:r>
              <a:rPr lang="en-US" dirty="0" err="1" smtClean="0"/>
              <a:t>belirlenmesi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her </a:t>
            </a:r>
            <a:r>
              <a:rPr lang="en-US" dirty="0" err="1" smtClean="0"/>
              <a:t>birimin</a:t>
            </a:r>
            <a:r>
              <a:rPr lang="en-US" dirty="0" smtClean="0"/>
              <a:t> </a:t>
            </a:r>
            <a:r>
              <a:rPr lang="en-US" dirty="0" err="1"/>
              <a:t>Eğitim-Araştıma-Hizmet</a:t>
            </a:r>
            <a:r>
              <a:rPr lang="en-US" dirty="0"/>
              <a:t> </a:t>
            </a:r>
            <a:r>
              <a:rPr lang="en-US" dirty="0" err="1"/>
              <a:t>hedeflerinin</a:t>
            </a:r>
            <a:r>
              <a:rPr lang="en-US" dirty="0"/>
              <a:t> </a:t>
            </a:r>
            <a:r>
              <a:rPr lang="en-US" dirty="0" err="1"/>
              <a:t>uyumlu</a:t>
            </a:r>
            <a:r>
              <a:rPr lang="en-US" dirty="0"/>
              <a:t> hale </a:t>
            </a:r>
            <a:r>
              <a:rPr lang="en-US" dirty="0" err="1" smtClean="0"/>
              <a:t>getirilmesi</a:t>
            </a:r>
            <a:r>
              <a:rPr lang="en-US" dirty="0" smtClean="0"/>
              <a:t> </a:t>
            </a:r>
            <a:r>
              <a:rPr lang="en-US" dirty="0" err="1" smtClean="0"/>
              <a:t>beklenmektedir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50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E74B26"/>
                </a:solidFill>
              </a:rPr>
              <a:t>GÜNDEM:</a:t>
            </a:r>
            <a:endParaRPr lang="tr-TR" dirty="0">
              <a:solidFill>
                <a:srgbClr val="E74B26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2015 ve 2016 yılları için YÖK-Dış Değerlendirme Süreci ile ilgili bilgilendirme</a:t>
            </a:r>
          </a:p>
          <a:p>
            <a:pPr lvl="2" algn="just"/>
            <a:r>
              <a:rPr lang="tr-TR" dirty="0" smtClean="0"/>
              <a:t>12 Ekim 2017 Ön ziyaret</a:t>
            </a:r>
          </a:p>
          <a:p>
            <a:pPr lvl="2" algn="just"/>
            <a:r>
              <a:rPr lang="tr-TR" dirty="0" smtClean="0"/>
              <a:t>19-22 Kasım 2017 Ana ziyaret</a:t>
            </a:r>
          </a:p>
          <a:p>
            <a:pPr marL="548640" lvl="2" indent="0" algn="just">
              <a:buNone/>
            </a:pPr>
            <a:endParaRPr lang="tr-TR" dirty="0" smtClean="0"/>
          </a:p>
          <a:p>
            <a:r>
              <a:rPr lang="tr-TR" dirty="0" smtClean="0"/>
              <a:t>Ar-Ge Üniversitesi sıralamasında ilk 10+5 içinde olmamızın Kalite Süreçleri açısından önemi</a:t>
            </a:r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U.Ü. Kalite Güvence Sistemi ile ilgili kısa hatırlatma</a:t>
            </a:r>
          </a:p>
          <a:p>
            <a:pPr algn="just"/>
            <a:endParaRPr lang="tr-TR" dirty="0"/>
          </a:p>
          <a:p>
            <a:r>
              <a:rPr lang="tr-TR" dirty="0"/>
              <a:t>U.Ü. Kalite Güvence Sistemi </a:t>
            </a:r>
            <a:r>
              <a:rPr lang="tr-TR" dirty="0" smtClean="0"/>
              <a:t>ile ilgili yapılması gereken faaliyetler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/>
            <a:endParaRPr lang="tr-TR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44624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344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Aksiyon çerçevesinde gerçekleştirilecek faaliyetler net ve ölçülebilir olmalıdır.</a:t>
            </a:r>
          </a:p>
          <a:p>
            <a:endParaRPr lang="tr-TR" dirty="0"/>
          </a:p>
          <a:p>
            <a:r>
              <a:rPr lang="tr-TR" dirty="0" smtClean="0"/>
              <a:t>Belirlenen </a:t>
            </a:r>
            <a:r>
              <a:rPr lang="tr-TR" dirty="0"/>
              <a:t>aksiyonların yaratması beklenen çıktıları somut ve ölçülebilir olmalıdır.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Aksiyon</a:t>
            </a:r>
            <a:r>
              <a:rPr lang="tr-TR" dirty="0"/>
              <a:t>, Stratejik Plandaki en az bir adet stratejik amaç, hedef ve performans göstergesi ile ilişkilendirilmelidir. </a:t>
            </a:r>
            <a:endParaRPr lang="tr-TR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103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Aksiyonun </a:t>
            </a:r>
            <a:r>
              <a:rPr lang="tr-TR" dirty="0"/>
              <a:t>beklenen çıktısının ne zaman gerçekleşeceği konusunda bir zaman tahmini verilmelidir.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Aksiyonun gerçekleştirilmesi için gerekli yetki birimde mevcut olmalıdır. Yetki sınırlarını aşan aksiyon tanımlanmamalıdır.</a:t>
            </a:r>
          </a:p>
          <a:p>
            <a:endParaRPr lang="tr-TR" dirty="0"/>
          </a:p>
          <a:p>
            <a:r>
              <a:rPr lang="tr-TR" dirty="0" smtClean="0"/>
              <a:t>Birimin aldığı tüm aksiyonlar kendi içinde uyumlu olmalıdır.</a:t>
            </a:r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421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pic>
        <p:nvPicPr>
          <p:cNvPr id="4" name="Content Placeholder 3" descr="aksiyon örnek 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r="-370"/>
          <a:stretch>
            <a:fillRect/>
          </a:stretch>
        </p:blipFill>
        <p:spPr/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865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pic>
        <p:nvPicPr>
          <p:cNvPr id="4" name="Picture 3" descr="A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5194300" cy="711200"/>
          </a:xfrm>
          <a:prstGeom prst="rect">
            <a:avLst/>
          </a:prstGeom>
        </p:spPr>
      </p:pic>
      <p:pic>
        <p:nvPicPr>
          <p:cNvPr id="6" name="Picture 5" descr="spg 2 2 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7988300" cy="698500"/>
          </a:xfrm>
          <a:prstGeom prst="rect">
            <a:avLst/>
          </a:prstGeom>
        </p:spPr>
      </p:pic>
      <p:pic>
        <p:nvPicPr>
          <p:cNvPr id="7" name="Picture 6" descr="spg 2 4 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7950200" cy="901700"/>
          </a:xfrm>
          <a:prstGeom prst="rect">
            <a:avLst/>
          </a:prstGeom>
        </p:spPr>
      </p:pic>
      <p:pic>
        <p:nvPicPr>
          <p:cNvPr id="8" name="Picture 7" descr="spg 2 4 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9160"/>
            <a:ext cx="7950200" cy="11049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103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Birimlerin alacağı </a:t>
            </a:r>
            <a:r>
              <a:rPr lang="tr-TR" dirty="0" smtClean="0"/>
              <a:t>aksiyonlar:</a:t>
            </a:r>
          </a:p>
          <a:p>
            <a:endParaRPr lang="tr-TR" dirty="0"/>
          </a:p>
          <a:p>
            <a:pPr lvl="1"/>
            <a:r>
              <a:rPr lang="tr-TR" sz="2400" dirty="0" smtClean="0"/>
              <a:t>Eğitim</a:t>
            </a:r>
            <a:r>
              <a:rPr lang="tr-TR" sz="2400" dirty="0"/>
              <a:t>, </a:t>
            </a:r>
            <a:endParaRPr lang="tr-TR" sz="2400" dirty="0" smtClean="0"/>
          </a:p>
          <a:p>
            <a:pPr lvl="1"/>
            <a:r>
              <a:rPr lang="tr-TR" sz="2400" dirty="0" smtClean="0"/>
              <a:t>Araştırma </a:t>
            </a:r>
            <a:r>
              <a:rPr lang="tr-TR" sz="2400" dirty="0"/>
              <a:t>ve/veya </a:t>
            </a:r>
            <a:endParaRPr lang="tr-TR" sz="2400" dirty="0" smtClean="0"/>
          </a:p>
          <a:p>
            <a:pPr lvl="1"/>
            <a:r>
              <a:rPr lang="tr-TR" sz="2400" dirty="0" smtClean="0"/>
              <a:t>Hizmet </a:t>
            </a:r>
          </a:p>
          <a:p>
            <a:pPr lvl="1"/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konusunda </a:t>
            </a:r>
            <a:r>
              <a:rPr lang="tr-TR" dirty="0"/>
              <a:t>olabilir.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B</a:t>
            </a:r>
            <a:r>
              <a:rPr lang="tr-TR" dirty="0" smtClean="0"/>
              <a:t>irimin </a:t>
            </a:r>
            <a:r>
              <a:rPr lang="tr-TR" dirty="0"/>
              <a:t>aldığı tüm aksiyonların birbirleri ile uyumlu olması beklenmektedir.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22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Alınabilecek aksiyonlara örnek olarak aşağıdakiler verilebilir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lvl="0"/>
            <a:r>
              <a:rPr lang="tr-TR" dirty="0"/>
              <a:t>Bölgesel kalkınma hedeflerine yönelik mevcut eğitim programlarında revizyon, yeni ders ve tez </a:t>
            </a:r>
            <a:r>
              <a:rPr lang="tr-TR" dirty="0" smtClean="0"/>
              <a:t>önerileri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Yeni program önerisi (özellikle YL ve Doktora seviyesinde çok disiplinli konularda</a:t>
            </a:r>
            <a:r>
              <a:rPr lang="tr-TR" dirty="0" smtClean="0"/>
              <a:t>)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Dış kaynaklı projelerin sayısını ve bütçesini </a:t>
            </a:r>
            <a:r>
              <a:rPr lang="tr-TR" dirty="0" smtClean="0"/>
              <a:t>arttırmak için paydaşlar ile toplantılar düzenlemek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Yüksek Lisans öğrenci sayılarını </a:t>
            </a:r>
            <a:r>
              <a:rPr lang="tr-TR" dirty="0" smtClean="0"/>
              <a:t>arttırmak için tanıtım faaliyeti gerçekleştirmek</a:t>
            </a:r>
            <a:endParaRPr lang="tr-TR" dirty="0"/>
          </a:p>
          <a:p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22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Aksiyon</a:t>
            </a:r>
            <a:r>
              <a:rPr lang="en-US" dirty="0"/>
              <a:t> </a:t>
            </a:r>
            <a:r>
              <a:rPr lang="en-US" dirty="0" err="1"/>
              <a:t>oluşturma</a:t>
            </a:r>
            <a:r>
              <a:rPr lang="en-US" dirty="0"/>
              <a:t> 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/>
              <a:t>Paydaş toplantı sayısını arttırmak ya da katılımını </a:t>
            </a:r>
            <a:r>
              <a:rPr lang="tr-TR" dirty="0" smtClean="0"/>
              <a:t>genişletmek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Bölgesel kalkınma hedeflerine yönelik seminer ve konferanslar </a:t>
            </a:r>
            <a:r>
              <a:rPr lang="tr-TR" dirty="0" smtClean="0"/>
              <a:t>düzenlemek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Girişimci öğrenci ve akademisyenler yaratmak için faaliyetler </a:t>
            </a:r>
            <a:r>
              <a:rPr lang="tr-TR" dirty="0" smtClean="0"/>
              <a:t>düzenlemek</a:t>
            </a:r>
          </a:p>
          <a:p>
            <a:pPr lvl="0"/>
            <a:endParaRPr lang="tr-TR" dirty="0"/>
          </a:p>
          <a:p>
            <a:pPr lvl="0"/>
            <a:r>
              <a:rPr lang="tr-TR" dirty="0"/>
              <a:t>Yeni kalite güvence sistemi çerçevesinde çalışan öğretim üyelerine </a:t>
            </a:r>
            <a:r>
              <a:rPr lang="tr-TR" dirty="0" smtClean="0"/>
              <a:t>yönelik birim içi </a:t>
            </a:r>
            <a:r>
              <a:rPr lang="tr-TR" dirty="0"/>
              <a:t>teşvik sistemi geliştirilmesi  </a:t>
            </a:r>
            <a:endParaRPr lang="tr-TR" dirty="0" smtClean="0"/>
          </a:p>
          <a:p>
            <a:pPr lvl="0"/>
            <a:endParaRPr lang="tr-TR" dirty="0"/>
          </a:p>
          <a:p>
            <a:pPr lvl="0"/>
            <a:r>
              <a:rPr lang="tr-TR" dirty="0"/>
              <a:t>Bölgesel kalkınma hedeflerinin belirlenmesine yönelik yeni sistemlerin oluşturulması</a:t>
            </a:r>
          </a:p>
          <a:p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22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Aksiyonların</a:t>
            </a:r>
            <a:r>
              <a:rPr lang="en-US" dirty="0" smtClean="0"/>
              <a:t> </a:t>
            </a:r>
            <a:r>
              <a:rPr lang="en-US" dirty="0" err="1" smtClean="0"/>
              <a:t>Değerlendirilmesi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Birimlerin belirlediği </a:t>
            </a:r>
            <a:r>
              <a:rPr lang="tr-TR" dirty="0" smtClean="0"/>
              <a:t>aksiyonlar </a:t>
            </a:r>
            <a:r>
              <a:rPr lang="tr-TR" dirty="0"/>
              <a:t>Uludağ Üniversitesi Ölçme ve Değerlendirme Komisyonu </a:t>
            </a:r>
            <a:r>
              <a:rPr lang="tr-TR" dirty="0" smtClean="0"/>
              <a:t>tarafından: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Format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 smtClean="0"/>
              <a:t>Stratejik </a:t>
            </a:r>
            <a:r>
              <a:rPr lang="tr-TR" dirty="0"/>
              <a:t>Plan ile uyum ve </a:t>
            </a:r>
            <a:endParaRPr lang="tr-TR" dirty="0" smtClean="0"/>
          </a:p>
          <a:p>
            <a:pPr lvl="1"/>
            <a:r>
              <a:rPr lang="tr-TR" dirty="0"/>
              <a:t>B</a:t>
            </a:r>
            <a:r>
              <a:rPr lang="tr-TR" dirty="0" smtClean="0"/>
              <a:t>irimin </a:t>
            </a:r>
            <a:r>
              <a:rPr lang="tr-TR" dirty="0"/>
              <a:t>diğer aksiyonları ile tutarlılık </a:t>
            </a:r>
          </a:p>
          <a:p>
            <a:pPr marL="182563" lvl="1" indent="0">
              <a:buNone/>
            </a:pPr>
            <a:endParaRPr lang="tr-TR" dirty="0" smtClean="0"/>
          </a:p>
          <a:p>
            <a:pPr marL="182563" lvl="1" indent="0">
              <a:buNone/>
            </a:pPr>
            <a:r>
              <a:rPr lang="tr-TR" sz="2400" dirty="0"/>
              <a:t>açısından değerlendirecek ve nihai karar verilecektir. </a:t>
            </a:r>
          </a:p>
          <a:p>
            <a:endParaRPr lang="tr-TR" dirty="0"/>
          </a:p>
          <a:p>
            <a:r>
              <a:rPr lang="tr-TR" dirty="0" smtClean="0"/>
              <a:t>Onaylanan </a:t>
            </a:r>
            <a:r>
              <a:rPr lang="tr-TR" dirty="0"/>
              <a:t>aksiyonlar hazırlanacak bilgi işlem sistemi tarafından takip </a:t>
            </a:r>
            <a:r>
              <a:rPr lang="tr-TR" dirty="0" smtClean="0"/>
              <a:t>edilmektedir. </a:t>
            </a:r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38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Aksiyonların</a:t>
            </a:r>
            <a:r>
              <a:rPr lang="en-US" dirty="0" smtClean="0"/>
              <a:t> </a:t>
            </a:r>
            <a:r>
              <a:rPr lang="en-US" dirty="0" err="1"/>
              <a:t>Değerlendirilmesi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devam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Uludağ Üniversitesi Kalite Güvence sisteminin amacı birimleri Stratejik Plan Çerçevesinde harekete geçirmektir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Kalite Yönetimi felsefesi gereği sürekli iyileştirme mantığı ile yıllar içerisinde etkin ve başarılı aksiyonların alınması beklenmektedir.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Alınan aksiyonlar her ne sebepten olursa olsun eksik ya da hatalı ise bu aksiyonların gerekçe gösterilerek revizyonu  ya da iptali </a:t>
            </a:r>
            <a:r>
              <a:rPr lang="tr-TR" dirty="0" smtClean="0"/>
              <a:t>mümkündür.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38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Aksiyonlardaki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orunlar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sz="2800" dirty="0"/>
              <a:t>Ç</a:t>
            </a:r>
            <a:r>
              <a:rPr lang="tr-TR" sz="2800" dirty="0" smtClean="0"/>
              <a:t>oğu aksiyon tanımı içinde:</a:t>
            </a:r>
          </a:p>
          <a:p>
            <a:pPr marL="0" lvl="0" indent="0">
              <a:buNone/>
            </a:pPr>
            <a:endParaRPr lang="tr-TR" sz="2800" dirty="0" smtClean="0"/>
          </a:p>
          <a:p>
            <a:pPr lvl="1"/>
            <a:r>
              <a:rPr lang="tr-TR" sz="2800" dirty="0" smtClean="0"/>
              <a:t>Ne yapılacağı</a:t>
            </a:r>
          </a:p>
          <a:p>
            <a:pPr lvl="1"/>
            <a:r>
              <a:rPr lang="tr-TR" sz="2800" dirty="0" smtClean="0"/>
              <a:t>Nasıl bir etki yaratacağı</a:t>
            </a:r>
          </a:p>
          <a:p>
            <a:pPr lvl="1"/>
            <a:r>
              <a:rPr lang="tr-TR" sz="2800" dirty="0" smtClean="0"/>
              <a:t>Ne zaman etki yaratacağı</a:t>
            </a:r>
          </a:p>
          <a:p>
            <a:pPr lvl="1"/>
            <a:r>
              <a:rPr lang="tr-TR" sz="2800" dirty="0" smtClean="0"/>
              <a:t>Stratejik plan ile ne açıdan uyumlu olduğu</a:t>
            </a:r>
          </a:p>
          <a:p>
            <a:pPr marL="0" lvl="1" indent="0">
              <a:buNone/>
            </a:pPr>
            <a:endParaRPr lang="tr-TR" sz="2800" dirty="0" smtClean="0"/>
          </a:p>
          <a:p>
            <a:pPr marL="0" lvl="1" indent="0">
              <a:buNone/>
            </a:pPr>
            <a:r>
              <a:rPr lang="tr-TR" sz="2800" dirty="0" smtClean="0"/>
              <a:t>Sorularının cevapları net, ölçülebilir bir şekilde bulunmamaktadır.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865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Tüm rapor ve diğer bilgiler için</a:t>
            </a:r>
            <a:r>
              <a:rPr lang="tr-TR" dirty="0" smtClean="0"/>
              <a:t>:</a:t>
            </a:r>
            <a:endParaRPr lang="tr-TR" dirty="0">
              <a:solidFill>
                <a:srgbClr val="E74B26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sz="5400" b="1" dirty="0" err="1">
                <a:hlinkClick r:id="rId3"/>
              </a:rPr>
              <a:t>k</a:t>
            </a:r>
            <a:r>
              <a:rPr lang="tr-TR" sz="5400" b="1" dirty="0" err="1" smtClean="0">
                <a:hlinkClick r:id="rId3"/>
              </a:rPr>
              <a:t>alite.uludag.edu.tr</a:t>
            </a:r>
            <a:endParaRPr lang="tr-TR" sz="5400" b="1" dirty="0" smtClean="0"/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/>
            <a:endParaRPr lang="tr-TR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44624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97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Aksiyonlar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gerekenler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İlk gelen yaklaşık 185 adet aksiyonlar birimlere revizyon olarak geri gönderildi</a:t>
            </a:r>
          </a:p>
          <a:p>
            <a:endParaRPr lang="tr-TR" sz="2800" dirty="0"/>
          </a:p>
          <a:p>
            <a:r>
              <a:rPr lang="tr-TR" sz="2800" dirty="0" smtClean="0"/>
              <a:t>Öncelikle aksiyonlarınızın stratejik plan ile ilgili uyumunu tekrar girmeniz gerekmektedir (teknik bir hatadan dolayı)</a:t>
            </a:r>
          </a:p>
          <a:p>
            <a:endParaRPr lang="tr-TR" sz="2800" dirty="0"/>
          </a:p>
          <a:p>
            <a:r>
              <a:rPr lang="tr-TR" sz="2800" dirty="0" smtClean="0"/>
              <a:t>Bunun dışında revizyonda belirtilen düzeltmeleri acilen yapmanız gerekmektedir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30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Aksiyonlar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gerekenler</a:t>
            </a:r>
            <a:r>
              <a:rPr lang="en-US" dirty="0" smtClean="0"/>
              <a:t> (</a:t>
            </a:r>
            <a:r>
              <a:rPr lang="en-US" dirty="0" err="1" smtClean="0"/>
              <a:t>devam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Mevcut </a:t>
            </a:r>
            <a:r>
              <a:rPr lang="tr-TR" sz="2800" dirty="0" err="1" smtClean="0"/>
              <a:t>Laboratuarlarınız</a:t>
            </a:r>
            <a:r>
              <a:rPr lang="tr-TR" sz="2800" dirty="0" smtClean="0"/>
              <a:t> için istenen bilgilerin gönderilmesi,</a:t>
            </a:r>
          </a:p>
          <a:p>
            <a:endParaRPr lang="tr-TR" sz="2800" dirty="0"/>
          </a:p>
          <a:p>
            <a:r>
              <a:rPr lang="tr-TR" sz="2800" dirty="0" smtClean="0"/>
              <a:t>Verilen tarihe kadar her </a:t>
            </a:r>
            <a:r>
              <a:rPr lang="tr-TR" sz="2800" dirty="0" err="1" smtClean="0"/>
              <a:t>Laboratuar</a:t>
            </a:r>
            <a:r>
              <a:rPr lang="tr-TR" sz="2800" dirty="0" smtClean="0"/>
              <a:t> için ayrı ayrı:</a:t>
            </a:r>
          </a:p>
          <a:p>
            <a:pPr lvl="2"/>
            <a:r>
              <a:rPr lang="tr-TR" sz="2800" dirty="0" smtClean="0"/>
              <a:t>Eğitim, Araştırma ve Hizmet faaliyetleri için kullanım oranları</a:t>
            </a:r>
          </a:p>
          <a:p>
            <a:pPr lvl="2"/>
            <a:r>
              <a:rPr lang="tr-TR" sz="2800" dirty="0" err="1" smtClean="0"/>
              <a:t>Laboratuar</a:t>
            </a:r>
            <a:r>
              <a:rPr lang="tr-TR" sz="2800" dirty="0" smtClean="0"/>
              <a:t> testlerinin kullanılacağı Araştırma faaliyetlerinden çıkan yayın sayısı</a:t>
            </a:r>
          </a:p>
          <a:p>
            <a:pPr lvl="2"/>
            <a:r>
              <a:rPr lang="tr-TR" sz="2800" dirty="0" err="1" smtClean="0"/>
              <a:t>Laboratuar</a:t>
            </a:r>
            <a:r>
              <a:rPr lang="tr-TR" sz="2800" dirty="0" smtClean="0"/>
              <a:t> </a:t>
            </a:r>
            <a:r>
              <a:rPr lang="tr-TR" sz="2800" dirty="0"/>
              <a:t>testlerinin kullanılacağı </a:t>
            </a:r>
            <a:r>
              <a:rPr lang="tr-TR" sz="2800" dirty="0" smtClean="0"/>
              <a:t>Dış Kaynaklı proje adedi ve bütçesi</a:t>
            </a:r>
          </a:p>
          <a:p>
            <a:pPr lvl="2"/>
            <a:r>
              <a:rPr lang="tr-TR" sz="2800" dirty="0" err="1" smtClean="0"/>
              <a:t>Laboratuar</a:t>
            </a:r>
            <a:r>
              <a:rPr lang="tr-TR" sz="2800" dirty="0" smtClean="0"/>
              <a:t> </a:t>
            </a:r>
            <a:r>
              <a:rPr lang="tr-TR" sz="2800" dirty="0"/>
              <a:t>testlerinin kullanılacağı </a:t>
            </a:r>
            <a:r>
              <a:rPr lang="tr-TR" sz="2800" dirty="0" smtClean="0"/>
              <a:t>hizmetlerden elde edilecek gelir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832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err="1" smtClean="0"/>
              <a:t>Teşekkürler</a:t>
            </a:r>
            <a:r>
              <a:rPr lang="is-IS" sz="4000" dirty="0" smtClean="0"/>
              <a:t>…</a:t>
            </a:r>
            <a:endParaRPr lang="en-US" sz="4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558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E74B26"/>
                </a:solidFill>
              </a:rPr>
              <a:t>YÖK Kalite Dış Denetim Sürecinde Yapılması Gerekenler</a:t>
            </a:r>
            <a:endParaRPr lang="tr-TR" dirty="0">
              <a:solidFill>
                <a:srgbClr val="E74B26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200" dirty="0" smtClean="0"/>
              <a:t>19-22 Kasım 2017 Ana ziyaret öncesi:</a:t>
            </a:r>
          </a:p>
          <a:p>
            <a:pPr marL="0" indent="0">
              <a:buNone/>
            </a:pPr>
            <a:endParaRPr lang="tr-TR" sz="3200" dirty="0" smtClean="0"/>
          </a:p>
          <a:p>
            <a:pPr lvl="1"/>
            <a:r>
              <a:rPr lang="tr-TR" sz="3200" dirty="0" smtClean="0"/>
              <a:t>Stratejik </a:t>
            </a:r>
            <a:r>
              <a:rPr lang="tr-TR" sz="3200" dirty="0"/>
              <a:t>Plan’ın </a:t>
            </a:r>
            <a:r>
              <a:rPr lang="tr-TR" sz="3200" dirty="0" smtClean="0"/>
              <a:t>incelenmesi</a:t>
            </a:r>
          </a:p>
          <a:p>
            <a:pPr lvl="1"/>
            <a:endParaRPr lang="tr-TR" sz="3200" dirty="0"/>
          </a:p>
          <a:p>
            <a:pPr lvl="1"/>
            <a:r>
              <a:rPr lang="tr-TR" sz="3200" dirty="0" smtClean="0"/>
              <a:t>2015-2016 U.Ü. Kalite İç Değerlendirme Raporlarının incelenmesi</a:t>
            </a:r>
          </a:p>
          <a:p>
            <a:pPr lvl="1"/>
            <a:endParaRPr lang="tr-TR" sz="3200" dirty="0" smtClean="0"/>
          </a:p>
          <a:p>
            <a:pPr lvl="1"/>
            <a:r>
              <a:rPr lang="tr-TR" sz="3200" dirty="0" smtClean="0"/>
              <a:t>Araştırma Üniversitesi </a:t>
            </a:r>
            <a:r>
              <a:rPr lang="tr-TR" sz="3200" dirty="0" err="1" smtClean="0"/>
              <a:t>Özdeğerlendirme</a:t>
            </a:r>
            <a:r>
              <a:rPr lang="tr-TR" sz="3200" dirty="0" smtClean="0"/>
              <a:t> Raporunun incelenmesi</a:t>
            </a:r>
          </a:p>
          <a:p>
            <a:pPr marL="0" indent="0" algn="just">
              <a:buNone/>
            </a:pPr>
            <a:endParaRPr lang="tr-TR" sz="3200" dirty="0"/>
          </a:p>
          <a:p>
            <a:pPr algn="just"/>
            <a:endParaRPr lang="tr-TR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44624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9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E74B26"/>
                </a:solidFill>
              </a:rPr>
              <a:t>YÖK Kalite Dış Denetim Sürecinde Yapılması Gerekenler</a:t>
            </a:r>
            <a:endParaRPr lang="tr-TR" dirty="0">
              <a:solidFill>
                <a:srgbClr val="E74B26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19-22 Kasım 2017 Ana ziyaret öncesi: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sz="2400" dirty="0" smtClean="0"/>
              <a:t>Birim kalite kurullarının toplantı yapması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dirty="0" smtClean="0"/>
              <a:t>Özellikle öğrenci temsilcilerinin katılımının sağlanması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dirty="0" smtClean="0"/>
              <a:t>Mümkün olduğu kadar tüm iç paydaşlara (akademik personele, idari personele ve öğrencilere) U.Ü. Kalite Güvence Sistemi ve YÖK Dış Denetim süreci hakkında bilgilendirme toplantıları düzenlemek</a:t>
            </a:r>
          </a:p>
          <a:p>
            <a:pPr lvl="1"/>
            <a:endParaRPr lang="tr-TR" sz="2400" dirty="0" smtClean="0"/>
          </a:p>
          <a:p>
            <a:pPr lvl="1"/>
            <a:r>
              <a:rPr lang="tr-TR" sz="2400" dirty="0" smtClean="0"/>
              <a:t>Daha önceden istenmiş kalite unsurlarının en kısa sürede belirtilen sistem üzerinden girişinin sağlanması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/>
            <a:endParaRPr lang="tr-TR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44624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72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Ar-Ge Üniversitesi </a:t>
            </a:r>
            <a:r>
              <a:rPr lang="tr-TR" dirty="0" smtClean="0"/>
              <a:t>ve Dış Denetim</a:t>
            </a:r>
            <a:r>
              <a:rPr lang="tr-TR" dirty="0" smtClean="0">
                <a:solidFill>
                  <a:srgbClr val="E74B26"/>
                </a:solidFill>
              </a:rPr>
              <a:t>:</a:t>
            </a:r>
            <a:endParaRPr lang="tr-TR" dirty="0">
              <a:solidFill>
                <a:srgbClr val="E74B26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Ar-Ge Üniversitesi ile ilgili faydalar:</a:t>
            </a:r>
          </a:p>
          <a:p>
            <a:pPr lvl="2"/>
            <a:r>
              <a:rPr lang="tr-TR" dirty="0" smtClean="0"/>
              <a:t>Ek asistan kadroları</a:t>
            </a:r>
          </a:p>
          <a:p>
            <a:pPr lvl="2"/>
            <a:r>
              <a:rPr lang="tr-TR" dirty="0" smtClean="0"/>
              <a:t>100/2000 burslarında öncelik</a:t>
            </a:r>
          </a:p>
          <a:p>
            <a:pPr lvl="2"/>
            <a:r>
              <a:rPr lang="tr-TR" dirty="0" smtClean="0"/>
              <a:t> TÜBİTAK’tan Ar-Ge Üniversitelerine özel programlar ve mevcut programlarda öncelik</a:t>
            </a:r>
          </a:p>
          <a:p>
            <a:pPr lvl="2"/>
            <a:r>
              <a:rPr lang="tr-TR" dirty="0" smtClean="0"/>
              <a:t>Akademisyen kadrolarında öncelik</a:t>
            </a:r>
          </a:p>
          <a:p>
            <a:pPr lvl="2"/>
            <a:endParaRPr lang="tr-TR" dirty="0"/>
          </a:p>
          <a:p>
            <a:r>
              <a:rPr lang="tr-TR" dirty="0" smtClean="0"/>
              <a:t>YÖK Kalite Dış Denetim sürecinde Ar-Ge Üniversitesi olarak seçilmiş kurumlardaki Kalite Güvence Sistemleri konusunda özel değerlendirme yapılmasını istemiştir. </a:t>
            </a:r>
          </a:p>
          <a:p>
            <a:endParaRPr lang="tr-TR" dirty="0" smtClean="0"/>
          </a:p>
          <a:p>
            <a:r>
              <a:rPr lang="tr-TR" dirty="0" smtClean="0"/>
              <a:t>Ar-Ge </a:t>
            </a:r>
            <a:r>
              <a:rPr lang="tr-TR" dirty="0" err="1" smtClean="0"/>
              <a:t>Özdeğerlendirme</a:t>
            </a:r>
            <a:r>
              <a:rPr lang="tr-TR" dirty="0" smtClean="0"/>
              <a:t> Raporu ile Kalite Güvence Sisteminin uyumu aranmaktadır.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algn="just"/>
            <a:endParaRPr lang="tr-TR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44624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133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E74B26"/>
                </a:solidFill>
              </a:rPr>
              <a:t>Yeni Kalite </a:t>
            </a:r>
            <a:r>
              <a:rPr lang="tr-TR" dirty="0" smtClean="0">
                <a:solidFill>
                  <a:srgbClr val="E74B26"/>
                </a:solidFill>
              </a:rPr>
              <a:t>Güvence Sisteminin Gerekçesi</a:t>
            </a:r>
            <a:endParaRPr lang="tr-TR" dirty="0">
              <a:solidFill>
                <a:srgbClr val="E74B26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 smtClean="0"/>
              <a:t>23 </a:t>
            </a:r>
            <a:r>
              <a:rPr lang="tr-TR" b="1" dirty="0"/>
              <a:t>Temmuz 2015</a:t>
            </a:r>
            <a:r>
              <a:rPr lang="tr-TR" dirty="0"/>
              <a:t> </a:t>
            </a:r>
            <a:r>
              <a:rPr lang="tr-TR" dirty="0" smtClean="0"/>
              <a:t>tarihli </a:t>
            </a:r>
            <a:r>
              <a:rPr lang="tr-TR" dirty="0"/>
              <a:t>Resmi </a:t>
            </a:r>
            <a:r>
              <a:rPr lang="tr-TR" dirty="0" err="1"/>
              <a:t>Gazete’de</a:t>
            </a:r>
            <a:r>
              <a:rPr lang="tr-TR" dirty="0"/>
              <a:t> </a:t>
            </a:r>
            <a:r>
              <a:rPr lang="tr-TR" dirty="0" smtClean="0"/>
              <a:t>yayınlanan </a:t>
            </a:r>
            <a:r>
              <a:rPr lang="tr-TR" b="1" dirty="0" smtClean="0"/>
              <a:t>Yükseköğretim </a:t>
            </a:r>
            <a:r>
              <a:rPr lang="tr-TR" b="1" dirty="0"/>
              <a:t>Kalite Güvencesi Yönetmeliği</a:t>
            </a:r>
            <a:r>
              <a:rPr lang="tr-TR" dirty="0"/>
              <a:t> 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Yükseköğretim kurumlarında </a:t>
            </a:r>
            <a:r>
              <a:rPr lang="tr-TR" b="1" u="sng" dirty="0"/>
              <a:t>eğitim-öğretim, </a:t>
            </a:r>
            <a:r>
              <a:rPr lang="tr-TR" b="1" u="sng" dirty="0" smtClean="0"/>
              <a:t>araştırma ve hizmet faaliyetleri </a:t>
            </a:r>
            <a:r>
              <a:rPr lang="tr-TR" b="1" u="sng" dirty="0"/>
              <a:t>ile idarî hizmetlerinin</a:t>
            </a:r>
            <a:r>
              <a:rPr lang="tr-TR" dirty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tr-TR" b="1" dirty="0"/>
              <a:t>	</a:t>
            </a:r>
            <a:r>
              <a:rPr lang="tr-TR" b="1" dirty="0" smtClean="0"/>
              <a:t>- iç </a:t>
            </a:r>
            <a:r>
              <a:rPr lang="tr-TR" b="1" dirty="0"/>
              <a:t>ve dış kalite güvencesi</a:t>
            </a:r>
            <a:r>
              <a:rPr lang="tr-TR" dirty="0"/>
              <a:t>, </a:t>
            </a:r>
            <a:endParaRPr lang="tr-TR" dirty="0" smtClean="0"/>
          </a:p>
          <a:p>
            <a:pPr marL="0" indent="0" algn="just">
              <a:buNone/>
            </a:pPr>
            <a:r>
              <a:rPr lang="tr-TR" b="1" dirty="0"/>
              <a:t>	</a:t>
            </a:r>
            <a:r>
              <a:rPr lang="tr-TR" b="1" dirty="0" smtClean="0"/>
              <a:t>- akreditasyon </a:t>
            </a:r>
            <a:r>
              <a:rPr lang="tr-TR" dirty="0" smtClean="0"/>
              <a:t>ve</a:t>
            </a:r>
          </a:p>
          <a:p>
            <a:pPr marL="904875" indent="-904875">
              <a:buNone/>
            </a:pPr>
            <a:r>
              <a:rPr lang="tr-TR" dirty="0"/>
              <a:t>	</a:t>
            </a:r>
            <a:r>
              <a:rPr lang="tr-TR" dirty="0" smtClean="0"/>
              <a:t>- </a:t>
            </a:r>
            <a:r>
              <a:rPr lang="tr-TR" b="1" dirty="0"/>
              <a:t>bağımsız dış </a:t>
            </a:r>
            <a:r>
              <a:rPr lang="tr-TR" b="1" dirty="0" smtClean="0"/>
              <a:t>değerlendirme </a:t>
            </a:r>
            <a:r>
              <a:rPr lang="tr-TR" dirty="0" smtClean="0"/>
              <a:t>kurumlarının yetkilendirilmesi </a:t>
            </a:r>
          </a:p>
          <a:p>
            <a:pPr marL="0" indent="0">
              <a:buNone/>
            </a:pPr>
            <a:r>
              <a:rPr lang="tr-TR" dirty="0" smtClean="0"/>
              <a:t>süreçlerini </a:t>
            </a:r>
            <a:r>
              <a:rPr lang="tr-TR" dirty="0"/>
              <a:t>ve </a:t>
            </a:r>
            <a:r>
              <a:rPr lang="tr-TR" dirty="0" smtClean="0"/>
              <a:t>bu kapsamda </a:t>
            </a:r>
            <a:r>
              <a:rPr lang="tr-TR" dirty="0"/>
              <a:t>tanımlanan görev, yetki ve sorumluluklara ilişkin </a:t>
            </a:r>
            <a:r>
              <a:rPr lang="tr-TR" dirty="0" smtClean="0"/>
              <a:t>esasları düzenlenmiştir.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44624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669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91952" y="1709192"/>
            <a:ext cx="8229600" cy="43007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Kalite merkezli büyüme ve buna bağlı süreçlerin geliştirilmesi</a:t>
            </a:r>
          </a:p>
          <a:p>
            <a:pPr marL="0" indent="0">
              <a:buFont typeface="Arial" pitchFamily="34" charset="0"/>
              <a:buNone/>
            </a:pPr>
            <a:endParaRPr lang="tr-TR" dirty="0" smtClean="0"/>
          </a:p>
          <a:p>
            <a:r>
              <a:rPr lang="tr-TR" dirty="0" smtClean="0"/>
              <a:t>Türkiye’nin Ekonomik Büyüme hedeflerinin gerçekleştirmesine yönelik çalışmalar yapılması</a:t>
            </a:r>
          </a:p>
          <a:p>
            <a:endParaRPr lang="tr-TR" dirty="0"/>
          </a:p>
          <a:p>
            <a:r>
              <a:rPr lang="tr-TR" dirty="0" smtClean="0"/>
              <a:t>Bölgesel kalkınma hedeflerine göre farklılaşma stratejilerinin geliştirilmesi</a:t>
            </a:r>
          </a:p>
          <a:p>
            <a:endParaRPr lang="tr-TR" dirty="0"/>
          </a:p>
          <a:p>
            <a:r>
              <a:rPr lang="tr-TR" dirty="0" smtClean="0"/>
              <a:t> Üniversitelerde yatay ve sayısal büyüme yerine, </a:t>
            </a:r>
            <a:r>
              <a:rPr lang="tr-TR" b="1" dirty="0" smtClean="0"/>
              <a:t>nitelik ve kalite </a:t>
            </a:r>
            <a:r>
              <a:rPr lang="tr-TR" dirty="0" smtClean="0"/>
              <a:t>bakımından büyümeye geçiş</a:t>
            </a:r>
          </a:p>
        </p:txBody>
      </p:sp>
      <p:sp>
        <p:nvSpPr>
          <p:cNvPr id="6" name="Başlık 3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E74B26"/>
                </a:solidFill>
              </a:rPr>
              <a:t>Yeni Kalite Güvence Sisteminin Amacı</a:t>
            </a:r>
            <a:endParaRPr lang="tr-TR" dirty="0">
              <a:solidFill>
                <a:srgbClr val="E74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6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Gerçekleştirilen</a:t>
            </a:r>
            <a:r>
              <a:rPr lang="en-US" dirty="0" smtClean="0"/>
              <a:t> </a:t>
            </a:r>
            <a:r>
              <a:rPr lang="en-US" dirty="0" err="1" smtClean="0"/>
              <a:t>Faaliyetler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U.Ü.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Kurulu’nun</a:t>
            </a:r>
            <a:r>
              <a:rPr lang="en-US" dirty="0" smtClean="0"/>
              <a:t> </a:t>
            </a:r>
            <a:r>
              <a:rPr lang="en-US" dirty="0" err="1" smtClean="0"/>
              <a:t>oluşturulması</a:t>
            </a:r>
            <a:r>
              <a:rPr lang="en-US" dirty="0" smtClean="0"/>
              <a:t>, (Mart 2016)</a:t>
            </a:r>
          </a:p>
          <a:p>
            <a:endParaRPr lang="en-US" dirty="0" smtClean="0"/>
          </a:p>
          <a:p>
            <a:r>
              <a:rPr lang="en-US" dirty="0" err="1" smtClean="0"/>
              <a:t>Stratejik</a:t>
            </a:r>
            <a:r>
              <a:rPr lang="en-US" dirty="0" smtClean="0"/>
              <a:t> Plan </a:t>
            </a:r>
            <a:r>
              <a:rPr lang="en-US" dirty="0" err="1" smtClean="0"/>
              <a:t>çalışmaları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entegrasyon</a:t>
            </a:r>
            <a:r>
              <a:rPr lang="en-US" dirty="0"/>
              <a:t>,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Yeni</a:t>
            </a:r>
            <a:r>
              <a:rPr lang="en-US" dirty="0" smtClean="0"/>
              <a:t> U.Ü.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Güvence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oluşturulması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U.Ü. 2015 </a:t>
            </a: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en-US" dirty="0" err="1" smtClean="0"/>
              <a:t>İç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Raporu</a:t>
            </a:r>
            <a:r>
              <a:rPr lang="en-US" dirty="0" smtClean="0"/>
              <a:t> (2016 </a:t>
            </a:r>
            <a:r>
              <a:rPr lang="en-US" dirty="0" err="1" smtClean="0"/>
              <a:t>Haziran</a:t>
            </a:r>
            <a:r>
              <a:rPr lang="en-US" dirty="0" smtClean="0"/>
              <a:t>),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U.Ü</a:t>
            </a:r>
            <a:r>
              <a:rPr lang="en-US" dirty="0"/>
              <a:t>. </a:t>
            </a:r>
            <a:r>
              <a:rPr lang="en-US" dirty="0" smtClean="0"/>
              <a:t>2016 </a:t>
            </a:r>
            <a:r>
              <a:rPr lang="en-US" dirty="0" err="1"/>
              <a:t>Kurum</a:t>
            </a:r>
            <a:r>
              <a:rPr lang="en-US" dirty="0"/>
              <a:t> </a:t>
            </a:r>
            <a:r>
              <a:rPr lang="en-US" dirty="0" err="1"/>
              <a:t>İç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(</a:t>
            </a:r>
            <a:r>
              <a:rPr lang="en-US" dirty="0" smtClean="0"/>
              <a:t>2017 </a:t>
            </a:r>
            <a:r>
              <a:rPr lang="en-US" dirty="0" err="1" smtClean="0"/>
              <a:t>Mayıs</a:t>
            </a:r>
            <a:r>
              <a:rPr lang="en-US" dirty="0" smtClean="0"/>
              <a:t>),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9509" y="0"/>
            <a:ext cx="4114800" cy="329184"/>
          </a:xfrm>
        </p:spPr>
        <p:txBody>
          <a:bodyPr/>
          <a:lstStyle/>
          <a:p>
            <a:r>
              <a:rPr lang="fi-FI" dirty="0" smtClean="0"/>
              <a:t>Uludağ Üniversitesi </a:t>
            </a:r>
            <a:r>
              <a:rPr lang="fi-FI" dirty="0" err="1" smtClean="0"/>
              <a:t>Kalite</a:t>
            </a:r>
            <a:r>
              <a:rPr lang="fi-FI" dirty="0" smtClean="0"/>
              <a:t> </a:t>
            </a:r>
            <a:r>
              <a:rPr lang="fi-FI" dirty="0" err="1" smtClean="0"/>
              <a:t>Kurulu</a:t>
            </a:r>
            <a:r>
              <a:rPr lang="fi-FI" dirty="0" smtClean="0"/>
              <a:t> 30.10.2017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31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3" grpId="2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</TotalTime>
  <Words>1365</Words>
  <Application>Microsoft Macintosh PowerPoint</Application>
  <PresentationFormat>On-screen Show (4:3)</PresentationFormat>
  <Paragraphs>270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Netlik</vt:lpstr>
      <vt:lpstr>PowerPoint Presentation</vt:lpstr>
      <vt:lpstr>GÜNDEM:</vt:lpstr>
      <vt:lpstr>Tüm rapor ve diğer bilgiler için:</vt:lpstr>
      <vt:lpstr>YÖK Kalite Dış Denetim Sürecinde Yapılması Gerekenler</vt:lpstr>
      <vt:lpstr>YÖK Kalite Dış Denetim Sürecinde Yapılması Gerekenler</vt:lpstr>
      <vt:lpstr>Ar-Ge Üniversitesi ve Dış Denetim:</vt:lpstr>
      <vt:lpstr>Yeni Kalite Güvence Sisteminin Gerekçesi</vt:lpstr>
      <vt:lpstr>PowerPoint Presentation</vt:lpstr>
      <vt:lpstr>Gerçekleştirilen Faaliyetler</vt:lpstr>
      <vt:lpstr>Gerçekleştirilen Faaliyetler (Devam)</vt:lpstr>
      <vt:lpstr>Gerçekleştirilen Faaliyetler (Devam)</vt:lpstr>
      <vt:lpstr>Gerçekleştirilen Faaliyetler (Devam)</vt:lpstr>
      <vt:lpstr>Gerçekleştirilen Faaliyetler (Devam)</vt:lpstr>
      <vt:lpstr>Gerçekleştirilen Faaliyetler (Devam)</vt:lpstr>
      <vt:lpstr>Gerçekleştirilen Faaliyetler (Devam)</vt:lpstr>
      <vt:lpstr>Her akademik birimin kendi alt aksiyonlarını belirlemesi </vt:lpstr>
      <vt:lpstr>Aksiyon oluşturma (devam)</vt:lpstr>
      <vt:lpstr>Aksiyon oluşturma (devam)</vt:lpstr>
      <vt:lpstr>Aksiyon oluşturma (devam)</vt:lpstr>
      <vt:lpstr>Aksiyon oluşturma (devam)</vt:lpstr>
      <vt:lpstr>Aksiyon oluşturma (devam)</vt:lpstr>
      <vt:lpstr>Aksiyon oluşturma (devam)</vt:lpstr>
      <vt:lpstr>Aksiyon oluşturma (devam)</vt:lpstr>
      <vt:lpstr>Aksiyon oluşturma (devam)</vt:lpstr>
      <vt:lpstr>Aksiyon oluşturma (devam)</vt:lpstr>
      <vt:lpstr>Aksiyon oluşturma (devam)</vt:lpstr>
      <vt:lpstr>Aksiyonların Değerlendirilmesi</vt:lpstr>
      <vt:lpstr>Aksiyonların Değerlendirilmesi (devam)</vt:lpstr>
      <vt:lpstr>Mevcut Aksiyonlardaki Sorunlar</vt:lpstr>
      <vt:lpstr>Mevcut Aksiyonlar ile ilgili yapılması gerekenler</vt:lpstr>
      <vt:lpstr>Mevcut Aksiyonlar ile ilgili yapılması gerekenler (devam)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Cenk Özmutlu</cp:lastModifiedBy>
  <cp:revision>143</cp:revision>
  <dcterms:created xsi:type="dcterms:W3CDTF">2016-04-25T11:53:19Z</dcterms:created>
  <dcterms:modified xsi:type="dcterms:W3CDTF">2017-10-30T13:28:02Z</dcterms:modified>
</cp:coreProperties>
</file>