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4B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94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BC678-E34F-4D5C-9375-5AF31F88F828}" type="datetimeFigureOut">
              <a:rPr lang="tr-TR" smtClean="0"/>
              <a:t>13.11.17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fgfg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3B9BC-F0F1-4357-98CE-7FBF03E016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982369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AEF1E-E040-40A1-891E-6D09682385E2}" type="datetimeFigureOut">
              <a:rPr lang="tr-TR" smtClean="0"/>
              <a:t>13.11.17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fgfg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53BFC-6C5A-4881-B5B6-DB67001F57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90111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fgfg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516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fgfg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516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fgfg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516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fgfg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516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fgfg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516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fgfg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516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C0D9-D746-42E9-AF4C-2EC10C5D6584}" type="datetime1">
              <a:rPr lang="tr-TR" smtClean="0"/>
              <a:t>13.11.17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Uludağ Üniversitesi Kalite Kurulu 27.04.2016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952D-74E4-48E6-9629-79787940BC45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44F7-52A8-45C2-ABF9-027015EE9BF7}" type="datetime1">
              <a:rPr lang="tr-TR" smtClean="0"/>
              <a:t>13.11.17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Uludağ Üniversitesi Kalite Kurulu 27.04.2016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952D-74E4-48E6-9629-79787940BC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F7CA4-BA97-4F44-9500-8C08F03454A5}" type="datetime1">
              <a:rPr lang="tr-TR" smtClean="0"/>
              <a:t>13.11.17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Uludağ Üniversitesi Kalite Kurulu 27.04.2016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952D-74E4-48E6-9629-79787940BC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36428-1AEE-463C-A6DC-4DE91FC7CFAD}" type="datetime1">
              <a:rPr lang="tr-TR" smtClean="0"/>
              <a:t>13.11.17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Uludağ Üniversitesi Kalite Kurulu 27.04.2016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952D-74E4-48E6-9629-79787940BC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5DB3-E022-4334-A71A-114D0514E5ED}" type="datetime1">
              <a:rPr lang="tr-TR" smtClean="0"/>
              <a:t>13.11.17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Uludağ Üniversitesi Kalite Kurulu 27.04.2016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952D-74E4-48E6-9629-79787940BC45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84B0-DB19-45BD-B692-C63BE3EE0FB1}" type="datetime1">
              <a:rPr lang="tr-TR" smtClean="0"/>
              <a:t>13.11.17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Uludağ Üniversitesi Kalite Kurulu 27.04.2016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952D-74E4-48E6-9629-79787940BC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1B82A-422E-43AD-B39D-44A632639644}" type="datetime1">
              <a:rPr lang="tr-TR" smtClean="0"/>
              <a:t>13.11.17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Uludağ Üniversitesi Kalite Kurulu 27.04.2016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952D-74E4-48E6-9629-79787940BC45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2A50-714F-4FF1-85CA-E297A1C18617}" type="datetime1">
              <a:rPr lang="tr-TR" smtClean="0"/>
              <a:t>13.11.17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Uludağ Üniversitesi Kalite Kurulu 27.04.2016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952D-74E4-48E6-9629-79787940BC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097D-27D6-4984-9C52-EA3733623306}" type="datetime1">
              <a:rPr lang="tr-TR" smtClean="0"/>
              <a:t>13.11.17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Uludağ Üniversitesi Kalite Kurulu 27.04.2016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952D-74E4-48E6-9629-79787940BC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C20F-9EF8-446F-A86A-F0F7189180AB}" type="datetime1">
              <a:rPr lang="tr-TR" smtClean="0"/>
              <a:t>13.11.17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Uludağ Üniversitesi Kalite Kurulu 27.04.2016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952D-74E4-48E6-9629-79787940BC45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9382-7134-4121-9966-49A7CDCD51C9}" type="datetime1">
              <a:rPr lang="tr-TR" smtClean="0"/>
              <a:t>13.11.17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Uludağ Üniversitesi Kalite Kurulu 27.04.2016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952D-74E4-48E6-9629-79787940BC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7593C4A-6BD4-446E-B6F7-8D1F44FAC778}" type="datetime1">
              <a:rPr lang="tr-TR" smtClean="0"/>
              <a:t>13.11.17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Uludağ Üniversitesi Kalite Kurulu 27.04.2016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87F952D-74E4-48E6-9629-79787940BC4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755576" y="908720"/>
            <a:ext cx="7920880" cy="576064"/>
          </a:xfrm>
        </p:spPr>
        <p:txBody>
          <a:bodyPr/>
          <a:lstStyle/>
          <a:p>
            <a:r>
              <a:rPr lang="fi-FI" sz="4000" dirty="0" smtClean="0">
                <a:solidFill>
                  <a:schemeClr val="tx1"/>
                </a:solidFill>
              </a:rPr>
              <a:t>Uludağ Üniversitesi Kalite </a:t>
            </a:r>
            <a:r>
              <a:rPr lang="fi-FI" sz="4000" dirty="0" err="1" smtClean="0">
                <a:solidFill>
                  <a:schemeClr val="tx1"/>
                </a:solidFill>
              </a:rPr>
              <a:t>Kurulu</a:t>
            </a:r>
            <a:r>
              <a:rPr lang="fi-FI" sz="4000" dirty="0" smtClean="0">
                <a:solidFill>
                  <a:schemeClr val="tx1"/>
                </a:solidFill>
              </a:rPr>
              <a:t> 17.06.2016</a:t>
            </a:r>
            <a:endParaRPr lang="tr-TR" sz="4000" dirty="0">
              <a:solidFill>
                <a:schemeClr val="tx1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916832"/>
            <a:ext cx="3672408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689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E74B26"/>
                </a:solidFill>
              </a:rPr>
              <a:t>Yeni </a:t>
            </a:r>
            <a:r>
              <a:rPr lang="tr-TR" dirty="0" smtClean="0">
                <a:solidFill>
                  <a:srgbClr val="E74B26"/>
                </a:solidFill>
              </a:rPr>
              <a:t>Kurul </a:t>
            </a:r>
            <a:r>
              <a:rPr lang="tr-TR" dirty="0" smtClean="0">
                <a:solidFill>
                  <a:srgbClr val="E74B26"/>
                </a:solidFill>
              </a:rPr>
              <a:t>ve Süreçlerimiz</a:t>
            </a:r>
            <a:endParaRPr lang="tr-TR" dirty="0">
              <a:solidFill>
                <a:srgbClr val="E74B26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 smtClean="0"/>
              <a:t>Stratejik Araştırma Geliştirme Merkezi/Birimi</a:t>
            </a:r>
          </a:p>
          <a:p>
            <a:pPr lvl="1" algn="just"/>
            <a:r>
              <a:rPr lang="tr-TR" dirty="0" smtClean="0"/>
              <a:t>Görev: Yerel / Bölgesel ve Ulusal kalkınma için gerekli araştırma konularının tespiti</a:t>
            </a:r>
          </a:p>
          <a:p>
            <a:pPr lvl="1" algn="just"/>
            <a:r>
              <a:rPr lang="tr-TR" dirty="0" smtClean="0"/>
              <a:t>Kurul: Tüm paydaşlardan oluşmalıdır.</a:t>
            </a:r>
          </a:p>
          <a:p>
            <a:pPr lvl="3" algn="just"/>
            <a:r>
              <a:rPr lang="tr-TR" dirty="0" smtClean="0"/>
              <a:t>Dış kaynaklı çalışmalar yapan akademisyen temsilcileri</a:t>
            </a:r>
          </a:p>
          <a:p>
            <a:pPr lvl="3" algn="just"/>
            <a:r>
              <a:rPr lang="tr-TR" dirty="0" smtClean="0"/>
              <a:t>TÜBİTAK</a:t>
            </a:r>
          </a:p>
          <a:p>
            <a:pPr lvl="3" algn="just"/>
            <a:r>
              <a:rPr lang="tr-TR" dirty="0" smtClean="0"/>
              <a:t>BTSO</a:t>
            </a:r>
          </a:p>
          <a:p>
            <a:pPr lvl="3" algn="just"/>
            <a:r>
              <a:rPr lang="tr-TR" dirty="0" smtClean="0"/>
              <a:t>BEBKA</a:t>
            </a:r>
          </a:p>
          <a:p>
            <a:pPr lvl="3" algn="just"/>
            <a:r>
              <a:rPr lang="tr-TR" dirty="0" smtClean="0"/>
              <a:t>KUSİ</a:t>
            </a:r>
          </a:p>
          <a:p>
            <a:pPr lvl="3" algn="just"/>
            <a:r>
              <a:rPr lang="tr-TR" dirty="0" smtClean="0"/>
              <a:t>İşveren temsilcileri</a:t>
            </a:r>
          </a:p>
          <a:p>
            <a:pPr lvl="3" algn="just"/>
            <a:r>
              <a:rPr lang="tr-TR" dirty="0" smtClean="0"/>
              <a:t>Mezun temsilcileri</a:t>
            </a:r>
            <a:endParaRPr lang="tr-TR" dirty="0"/>
          </a:p>
          <a:p>
            <a:pPr lvl="1" algn="just"/>
            <a:r>
              <a:rPr lang="tr-TR" dirty="0" smtClean="0"/>
              <a:t>Çalışma şekli:</a:t>
            </a:r>
          </a:p>
          <a:p>
            <a:pPr lvl="3" algn="just"/>
            <a:r>
              <a:rPr lang="tr-TR" dirty="0" smtClean="0"/>
              <a:t>Yılda en az 2 düzenli toplantı</a:t>
            </a:r>
          </a:p>
          <a:p>
            <a:pPr lvl="3" algn="just"/>
            <a:r>
              <a:rPr lang="tr-TR" dirty="0" smtClean="0"/>
              <a:t>Toplantılarda öne çıkan konularda alt çalışma gruplarının oluşturulması (konu ile ilgili akademisyen ve işverenler ile birlikte)</a:t>
            </a:r>
          </a:p>
          <a:p>
            <a:pPr lvl="3" algn="just"/>
            <a:r>
              <a:rPr lang="tr-TR" dirty="0" smtClean="0"/>
              <a:t>Stratejik başlık olarak belirlenen konuların takibini sağlamak için Kriter Belirleme Komisyonuna konuyu sevk etmek.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5048636" y="0"/>
            <a:ext cx="4114800" cy="329184"/>
          </a:xfrm>
        </p:spPr>
        <p:txBody>
          <a:bodyPr/>
          <a:lstStyle/>
          <a:p>
            <a:r>
              <a:rPr lang="fi-FI" sz="1400" dirty="0" smtClean="0"/>
              <a:t>Uludağ Üniversitesi Kalite </a:t>
            </a:r>
            <a:r>
              <a:rPr lang="fi-FI" sz="1400" dirty="0" err="1" smtClean="0"/>
              <a:t>Kurulu</a:t>
            </a:r>
            <a:r>
              <a:rPr lang="fi-FI" sz="1400" dirty="0" smtClean="0"/>
              <a:t> 17.06.2016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595592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E74B26"/>
                </a:solidFill>
              </a:rPr>
              <a:t>Yeni Kurul </a:t>
            </a:r>
            <a:r>
              <a:rPr lang="tr-TR" dirty="0" smtClean="0">
                <a:solidFill>
                  <a:srgbClr val="E74B26"/>
                </a:solidFill>
              </a:rPr>
              <a:t>ve Süreçlerimiz</a:t>
            </a:r>
            <a:endParaRPr lang="tr-TR" dirty="0">
              <a:solidFill>
                <a:srgbClr val="E74B26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Kriter Belirleme Komisyonu</a:t>
            </a:r>
          </a:p>
          <a:p>
            <a:pPr lvl="1" algn="just"/>
            <a:r>
              <a:rPr lang="tr-TR" dirty="0" smtClean="0"/>
              <a:t>Görev: Stratejik Araştırma ve Geliştirme Komisyonundan ya da Akademik birimlerden gelen kriter önerilerini değerlendirmek.</a:t>
            </a:r>
          </a:p>
          <a:p>
            <a:pPr lvl="1" algn="just"/>
            <a:r>
              <a:rPr lang="tr-TR" dirty="0" smtClean="0"/>
              <a:t>Çalışma şekli:</a:t>
            </a:r>
          </a:p>
          <a:p>
            <a:pPr lvl="3" algn="just"/>
            <a:r>
              <a:rPr lang="tr-TR" dirty="0"/>
              <a:t>Yılda en az </a:t>
            </a:r>
            <a:r>
              <a:rPr lang="tr-TR" dirty="0" smtClean="0"/>
              <a:t>4 </a:t>
            </a:r>
            <a:r>
              <a:rPr lang="tr-TR" dirty="0"/>
              <a:t>düzenli </a:t>
            </a:r>
            <a:r>
              <a:rPr lang="tr-TR" dirty="0" smtClean="0"/>
              <a:t>toplantı</a:t>
            </a:r>
          </a:p>
          <a:p>
            <a:pPr lvl="3" algn="just"/>
            <a:r>
              <a:rPr lang="tr-TR" dirty="0" smtClean="0"/>
              <a:t>Stratejik hedefleri ölçülebilir kriterlere indirgemek.</a:t>
            </a:r>
          </a:p>
          <a:p>
            <a:pPr lvl="3" algn="just"/>
            <a:r>
              <a:rPr lang="tr-TR" dirty="0" smtClean="0"/>
              <a:t>Gerekli durumlarda talep gelen birimden revizyon ya da ek açıklama istemek</a:t>
            </a:r>
          </a:p>
          <a:p>
            <a:pPr lvl="3" algn="just"/>
            <a:r>
              <a:rPr lang="tr-TR" dirty="0" smtClean="0"/>
              <a:t>Kriterlerin toplumsal fayda ve kalkınma hedeflerini sağladığını takip etmek gerektiğinde kriteri kaldırmak için ilgili birime uyarı göndermek (kriter hangi birim tarafından önerildi ise).</a:t>
            </a:r>
          </a:p>
          <a:p>
            <a:pPr lvl="3" algn="just"/>
            <a:r>
              <a:rPr lang="tr-TR" dirty="0" smtClean="0"/>
              <a:t>Kriterlerin stratejik hedeflere ulaşmasındaki önemini belirlemek. 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5048636" y="0"/>
            <a:ext cx="4114800" cy="329184"/>
          </a:xfrm>
        </p:spPr>
        <p:txBody>
          <a:bodyPr/>
          <a:lstStyle/>
          <a:p>
            <a:r>
              <a:rPr lang="fi-FI" sz="1400" dirty="0" smtClean="0"/>
              <a:t>Uludağ Üniversitesi Kalite </a:t>
            </a:r>
            <a:r>
              <a:rPr lang="fi-FI" sz="1400" dirty="0" err="1" smtClean="0"/>
              <a:t>Kurulu</a:t>
            </a:r>
            <a:r>
              <a:rPr lang="fi-FI" sz="1400" dirty="0" smtClean="0"/>
              <a:t> 17.06.2016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541468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E74B26"/>
                </a:solidFill>
              </a:rPr>
              <a:t>Yeni Kurul </a:t>
            </a:r>
            <a:r>
              <a:rPr lang="tr-TR" dirty="0" smtClean="0">
                <a:solidFill>
                  <a:srgbClr val="E74B26"/>
                </a:solidFill>
              </a:rPr>
              <a:t>ve Süreçlerimiz</a:t>
            </a:r>
            <a:endParaRPr lang="tr-TR" dirty="0">
              <a:solidFill>
                <a:srgbClr val="E74B26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Kriter Takip Süreci</a:t>
            </a:r>
          </a:p>
          <a:p>
            <a:pPr lvl="1" algn="just"/>
            <a:r>
              <a:rPr lang="tr-TR" dirty="0" smtClean="0"/>
              <a:t>Görev: Kriter belirleme komisyonu tarafından tespit edilen kriterlerin takibini ve dokümantasyonunu sağlamak ve kontrol etmek.</a:t>
            </a:r>
          </a:p>
          <a:p>
            <a:pPr lvl="1" algn="just"/>
            <a:r>
              <a:rPr lang="tr-TR" dirty="0" smtClean="0"/>
              <a:t>Çalışma şekli:</a:t>
            </a:r>
          </a:p>
          <a:p>
            <a:pPr lvl="3" algn="just"/>
            <a:r>
              <a:rPr lang="tr-TR" dirty="0" smtClean="0"/>
              <a:t>Takip edilen kriterler ile ilgili dokümantasyonu kontrol</a:t>
            </a:r>
          </a:p>
          <a:p>
            <a:pPr lvl="3" algn="just"/>
            <a:r>
              <a:rPr lang="tr-TR" dirty="0" smtClean="0"/>
              <a:t>6 aylık raporlar hazırlamak</a:t>
            </a:r>
          </a:p>
          <a:p>
            <a:pPr lvl="3" algn="just"/>
            <a:r>
              <a:rPr lang="tr-TR" dirty="0" smtClean="0"/>
              <a:t>Her kriter/akademik birim bazında trend analizi yapmak.</a:t>
            </a:r>
          </a:p>
          <a:p>
            <a:pPr lvl="3" algn="just"/>
            <a:r>
              <a:rPr lang="tr-TR" dirty="0" smtClean="0"/>
              <a:t>Beklenmedik sapmalar oluştuğunda ilgili birimi bilgilendirmek </a:t>
            </a:r>
          </a:p>
          <a:p>
            <a:pPr lvl="3" algn="just"/>
            <a:r>
              <a:rPr lang="tr-TR" dirty="0" smtClean="0"/>
              <a:t>Tespit edilen sorunları ve bu sorunlar ile ilgili açıklama ve düzeltme faaliyetlerini 6 aylık raporda </a:t>
            </a:r>
            <a:r>
              <a:rPr lang="tr-TR" dirty="0" err="1" smtClean="0"/>
              <a:t>dokümante</a:t>
            </a:r>
            <a:r>
              <a:rPr lang="tr-TR" dirty="0" smtClean="0"/>
              <a:t> etmek</a:t>
            </a:r>
          </a:p>
          <a:p>
            <a:pPr lvl="3" algn="just"/>
            <a:r>
              <a:rPr lang="tr-TR" dirty="0" smtClean="0"/>
              <a:t>Çıktı ve kriter arasında istatistiki anlamlılık analizleri yapmak ve etkisiz kriterleri ilgili birimlere bildirmek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5048636" y="0"/>
            <a:ext cx="4114800" cy="329184"/>
          </a:xfrm>
        </p:spPr>
        <p:txBody>
          <a:bodyPr/>
          <a:lstStyle/>
          <a:p>
            <a:r>
              <a:rPr lang="fi-FI" sz="1400" dirty="0" smtClean="0"/>
              <a:t>Uludağ Üniversitesi Kalite </a:t>
            </a:r>
            <a:r>
              <a:rPr lang="fi-FI" sz="1400" dirty="0" err="1" smtClean="0"/>
              <a:t>Kurulu</a:t>
            </a:r>
            <a:r>
              <a:rPr lang="fi-FI" sz="1400" dirty="0" smtClean="0"/>
              <a:t> 17.06.2016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320184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E74B26"/>
                </a:solidFill>
              </a:rPr>
              <a:t>Yeni Kurul </a:t>
            </a:r>
            <a:r>
              <a:rPr lang="tr-TR" dirty="0" smtClean="0">
                <a:solidFill>
                  <a:srgbClr val="E74B26"/>
                </a:solidFill>
              </a:rPr>
              <a:t>ve Süreçlerimiz</a:t>
            </a:r>
            <a:endParaRPr lang="tr-TR" dirty="0">
              <a:solidFill>
                <a:srgbClr val="E74B26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Ödüllendirme Sistemi</a:t>
            </a:r>
          </a:p>
          <a:p>
            <a:pPr lvl="1" algn="just"/>
            <a:r>
              <a:rPr lang="tr-TR" dirty="0" smtClean="0"/>
              <a:t>İlgili komisyonlar tarafından belirlenen kriterler sonucunda en başarılı 3 akademik birime ödül vermek</a:t>
            </a:r>
          </a:p>
          <a:p>
            <a:pPr lvl="1" algn="just"/>
            <a:r>
              <a:rPr lang="tr-TR" dirty="0" smtClean="0"/>
              <a:t>Çalışma şekli:</a:t>
            </a:r>
          </a:p>
          <a:p>
            <a:pPr lvl="3" algn="just"/>
            <a:r>
              <a:rPr lang="tr-TR" dirty="0" smtClean="0"/>
              <a:t>Ödüller daha sonradan belirlenecektir.</a:t>
            </a:r>
          </a:p>
          <a:p>
            <a:pPr lvl="3" algn="just"/>
            <a:r>
              <a:rPr lang="tr-TR" dirty="0" smtClean="0"/>
              <a:t>Ödüller özellikle genç akademisyen ya da akademisyen adaylarını motive edecek şekilde olmalı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5048636" y="0"/>
            <a:ext cx="4114800" cy="329184"/>
          </a:xfrm>
        </p:spPr>
        <p:txBody>
          <a:bodyPr/>
          <a:lstStyle/>
          <a:p>
            <a:r>
              <a:rPr lang="fi-FI" sz="1400" dirty="0" smtClean="0"/>
              <a:t>Uludağ Üniversitesi Kalite </a:t>
            </a:r>
            <a:r>
              <a:rPr lang="fi-FI" sz="1400" dirty="0" err="1" smtClean="0"/>
              <a:t>Kurulu</a:t>
            </a:r>
            <a:r>
              <a:rPr lang="fi-FI" sz="1400" dirty="0" smtClean="0"/>
              <a:t> 17.06.2016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4088170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E74B26"/>
                </a:solidFill>
              </a:rPr>
              <a:t>Yeni Kurul </a:t>
            </a:r>
            <a:r>
              <a:rPr lang="tr-TR" dirty="0" smtClean="0">
                <a:solidFill>
                  <a:srgbClr val="E74B26"/>
                </a:solidFill>
              </a:rPr>
              <a:t>ve Süreçlerimiz</a:t>
            </a:r>
            <a:endParaRPr lang="tr-TR" dirty="0">
              <a:solidFill>
                <a:srgbClr val="E74B26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Üst Yönetim Karar alma mekanizmalarına etki:</a:t>
            </a:r>
          </a:p>
          <a:p>
            <a:pPr lvl="1"/>
            <a:r>
              <a:rPr lang="tr-TR" dirty="0" smtClean="0"/>
              <a:t>Birimlerin tüm talepleri stratejik hedefler ve kriterler bazında değerlendirilecek ve strateji ile uyumlu talepler </a:t>
            </a:r>
            <a:r>
              <a:rPr lang="tr-TR" dirty="0" err="1" smtClean="0"/>
              <a:t>önceliklendirilecektir</a:t>
            </a:r>
            <a:r>
              <a:rPr lang="tr-TR" dirty="0" smtClean="0"/>
              <a:t>.</a:t>
            </a:r>
          </a:p>
          <a:p>
            <a:pPr lvl="3" algn="just"/>
            <a:r>
              <a:rPr lang="tr-TR" dirty="0" smtClean="0"/>
              <a:t>Akademik kadro talebi</a:t>
            </a:r>
          </a:p>
          <a:p>
            <a:pPr lvl="3" algn="just"/>
            <a:r>
              <a:rPr lang="tr-TR" dirty="0" smtClean="0"/>
              <a:t>Yatırım talepleri (derslik, </a:t>
            </a:r>
            <a:r>
              <a:rPr lang="tr-TR" dirty="0" err="1" smtClean="0"/>
              <a:t>lab</a:t>
            </a:r>
            <a:r>
              <a:rPr lang="tr-TR" dirty="0" smtClean="0"/>
              <a:t>.)</a:t>
            </a:r>
          </a:p>
          <a:p>
            <a:pPr lvl="3" algn="just"/>
            <a:r>
              <a:rPr lang="tr-TR" dirty="0" smtClean="0"/>
              <a:t>Araştırma Bütçesi</a:t>
            </a:r>
          </a:p>
          <a:p>
            <a:pPr lvl="3" algn="just"/>
            <a:r>
              <a:rPr lang="tr-TR" dirty="0" smtClean="0"/>
              <a:t>Yeni ders önerileri</a:t>
            </a:r>
          </a:p>
          <a:p>
            <a:pPr lvl="3" algn="just"/>
            <a:r>
              <a:rPr lang="tr-TR" dirty="0" smtClean="0"/>
              <a:t>Tez önerileri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5048636" y="0"/>
            <a:ext cx="4114800" cy="329184"/>
          </a:xfrm>
        </p:spPr>
        <p:txBody>
          <a:bodyPr/>
          <a:lstStyle/>
          <a:p>
            <a:r>
              <a:rPr lang="fi-FI" sz="1400" dirty="0" smtClean="0"/>
              <a:t>Uludağ Üniversitesi Kalite </a:t>
            </a:r>
            <a:r>
              <a:rPr lang="fi-FI" sz="1400" dirty="0" err="1" smtClean="0"/>
              <a:t>Kurulu</a:t>
            </a:r>
            <a:r>
              <a:rPr lang="fi-FI" sz="1400" dirty="0" smtClean="0"/>
              <a:t> 17.06.2016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4088170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>
                <a:solidFill>
                  <a:srgbClr val="E74B26"/>
                </a:solidFill>
              </a:rPr>
              <a:t>Yeni Kurul </a:t>
            </a:r>
            <a:r>
              <a:rPr lang="tr-TR" dirty="0" smtClean="0">
                <a:solidFill>
                  <a:srgbClr val="E74B26"/>
                </a:solidFill>
              </a:rPr>
              <a:t>ve Süreçlerimiz</a:t>
            </a:r>
            <a:endParaRPr lang="tr-TR" dirty="0">
              <a:solidFill>
                <a:srgbClr val="E74B26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Paydaşlarla iletişim</a:t>
            </a:r>
          </a:p>
          <a:p>
            <a:pPr lvl="1" algn="just"/>
            <a:r>
              <a:rPr lang="tr-TR" dirty="0" smtClean="0"/>
              <a:t>Görev: Tüm kalite çalışmalarında mezun ve işverenler başta olmak üzere tüm paydaşlar ile etkileşimi arttırmak.</a:t>
            </a:r>
          </a:p>
          <a:p>
            <a:pPr lvl="1" algn="just"/>
            <a:r>
              <a:rPr lang="tr-TR" dirty="0" smtClean="0"/>
              <a:t>Çalışma şekli:</a:t>
            </a:r>
          </a:p>
          <a:p>
            <a:pPr lvl="3" algn="just"/>
            <a:r>
              <a:rPr lang="tr-TR" dirty="0" smtClean="0"/>
              <a:t>Kariyer Merkezini daha aktif </a:t>
            </a:r>
            <a:r>
              <a:rPr lang="tr-TR" smtClean="0"/>
              <a:t>hale getirmek</a:t>
            </a:r>
            <a:endParaRPr lang="tr-TR" dirty="0" smtClean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5048636" y="0"/>
            <a:ext cx="4114800" cy="329184"/>
          </a:xfrm>
        </p:spPr>
        <p:txBody>
          <a:bodyPr/>
          <a:lstStyle/>
          <a:p>
            <a:r>
              <a:rPr lang="fi-FI" sz="1400" dirty="0" smtClean="0"/>
              <a:t>Uludağ Üniversitesi Kalite </a:t>
            </a:r>
            <a:r>
              <a:rPr lang="fi-FI" sz="1400" dirty="0" err="1" smtClean="0"/>
              <a:t>Kurulu</a:t>
            </a:r>
            <a:r>
              <a:rPr lang="fi-FI" sz="1400" dirty="0" smtClean="0"/>
              <a:t> 17.06.2016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4088170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tlik">
  <a:themeElements>
    <a:clrScheme name="Netlik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tl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1393</TotalTime>
  <Words>409</Words>
  <Application>Microsoft Macintosh PowerPoint</Application>
  <PresentationFormat>On-screen Show (4:3)</PresentationFormat>
  <Paragraphs>66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Netlik</vt:lpstr>
      <vt:lpstr>PowerPoint Presentation</vt:lpstr>
      <vt:lpstr>Yeni Kurul ve Süreçlerimiz</vt:lpstr>
      <vt:lpstr>Yeni Kurul ve Süreçlerimiz</vt:lpstr>
      <vt:lpstr>Yeni Kurul ve Süreçlerimiz</vt:lpstr>
      <vt:lpstr>Yeni Kurul ve Süreçlerimiz</vt:lpstr>
      <vt:lpstr>Yeni Kurul ve Süreçlerimiz</vt:lpstr>
      <vt:lpstr>Yeni Kurul ve Süreçlerimiz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Cenk Özmutlu</cp:lastModifiedBy>
  <cp:revision>94</cp:revision>
  <dcterms:created xsi:type="dcterms:W3CDTF">2016-04-25T11:53:19Z</dcterms:created>
  <dcterms:modified xsi:type="dcterms:W3CDTF">2017-11-13T08:00:52Z</dcterms:modified>
</cp:coreProperties>
</file>