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90" r:id="rId2"/>
    <p:sldId id="256" r:id="rId3"/>
    <p:sldId id="257" r:id="rId4"/>
    <p:sldId id="258" r:id="rId5"/>
    <p:sldId id="325" r:id="rId6"/>
    <p:sldId id="324"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20" r:id="rId36"/>
    <p:sldId id="321" r:id="rId37"/>
    <p:sldId id="322" r:id="rId38"/>
    <p:sldId id="323"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4B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904" y="-10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7BC678-E34F-4D5C-9375-5AF31F88F828}" type="datetimeFigureOut">
              <a:rPr lang="tr-TR" smtClean="0"/>
              <a:t>26.04.16</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fgfg</a:t>
            </a:r>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23B9BC-F0F1-4357-98CE-7FBF03E016D8}" type="slidenum">
              <a:rPr lang="tr-TR" smtClean="0"/>
              <a:t>‹#›</a:t>
            </a:fld>
            <a:endParaRPr lang="tr-TR"/>
          </a:p>
        </p:txBody>
      </p:sp>
    </p:spTree>
    <p:extLst>
      <p:ext uri="{BB962C8B-B14F-4D97-AF65-F5344CB8AC3E}">
        <p14:creationId xmlns:p14="http://schemas.microsoft.com/office/powerpoint/2010/main" val="245982369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AEF1E-E040-40A1-891E-6D09682385E2}" type="datetimeFigureOut">
              <a:rPr lang="tr-TR" smtClean="0"/>
              <a:t>26.04.16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fgfg</a:t>
            </a: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D53BFC-6C5A-4881-B5B6-DB67001F57EC}" type="slidenum">
              <a:rPr lang="tr-TR" smtClean="0"/>
              <a:t>‹#›</a:t>
            </a:fld>
            <a:endParaRPr lang="tr-TR"/>
          </a:p>
        </p:txBody>
      </p:sp>
    </p:spTree>
    <p:extLst>
      <p:ext uri="{BB962C8B-B14F-4D97-AF65-F5344CB8AC3E}">
        <p14:creationId xmlns:p14="http://schemas.microsoft.com/office/powerpoint/2010/main" val="277390111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5" name="Altbilgi Yer Tutucusu 4"/>
          <p:cNvSpPr>
            <a:spLocks noGrp="1"/>
          </p:cNvSpPr>
          <p:nvPr>
            <p:ph type="ftr" sz="quarter" idx="11"/>
          </p:nvPr>
        </p:nvSpPr>
        <p:spPr/>
        <p:txBody>
          <a:bodyPr/>
          <a:lstStyle/>
          <a:p>
            <a:r>
              <a:rPr lang="tr-TR" smtClean="0"/>
              <a:t>fgfg</a:t>
            </a:r>
            <a:endParaRPr lang="tr-TR"/>
          </a:p>
        </p:txBody>
      </p:sp>
    </p:spTree>
    <p:extLst>
      <p:ext uri="{BB962C8B-B14F-4D97-AF65-F5344CB8AC3E}">
        <p14:creationId xmlns:p14="http://schemas.microsoft.com/office/powerpoint/2010/main" val="3018516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7FCC0D9-D746-42E9-AF4C-2EC10C5D6584}" type="datetime1">
              <a:rPr lang="tr-TR" smtClean="0"/>
              <a:t>26.04.16</a:t>
            </a:fld>
            <a:endParaRPr lang="tr-TR"/>
          </a:p>
        </p:txBody>
      </p:sp>
      <p:sp>
        <p:nvSpPr>
          <p:cNvPr id="5" name="Footer Placeholder 4"/>
          <p:cNvSpPr>
            <a:spLocks noGrp="1"/>
          </p:cNvSpPr>
          <p:nvPr>
            <p:ph type="ftr" sz="quarter" idx="11"/>
          </p:nvPr>
        </p:nvSpPr>
        <p:spPr/>
        <p:txBody>
          <a:bodyPr/>
          <a:lstStyle/>
          <a:p>
            <a:r>
              <a:rPr lang="fi-FI" smtClean="0"/>
              <a:t>Uludağ Üniversitesi Kalite Kurulu 27.04.2016</a:t>
            </a:r>
            <a:endParaRPr lang="tr-TR"/>
          </a:p>
        </p:txBody>
      </p:sp>
      <p:sp>
        <p:nvSpPr>
          <p:cNvPr id="6" name="Slide Number Placeholder 5"/>
          <p:cNvSpPr>
            <a:spLocks noGrp="1"/>
          </p:cNvSpPr>
          <p:nvPr>
            <p:ph type="sldNum" sz="quarter" idx="12"/>
          </p:nvPr>
        </p:nvSpPr>
        <p:spPr/>
        <p:txBody>
          <a:bodyPr/>
          <a:lstStyle/>
          <a:p>
            <a:fld id="{387F952D-74E4-48E6-9629-79787940BC45}"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DE244F7-52A8-45C2-ABF9-027015EE9BF7}" type="datetime1">
              <a:rPr lang="tr-TR" smtClean="0"/>
              <a:t>26.04.16</a:t>
            </a:fld>
            <a:endParaRPr lang="tr-TR"/>
          </a:p>
        </p:txBody>
      </p:sp>
      <p:sp>
        <p:nvSpPr>
          <p:cNvPr id="5" name="Footer Placeholder 4"/>
          <p:cNvSpPr>
            <a:spLocks noGrp="1"/>
          </p:cNvSpPr>
          <p:nvPr>
            <p:ph type="ftr" sz="quarter" idx="11"/>
          </p:nvPr>
        </p:nvSpPr>
        <p:spPr/>
        <p:txBody>
          <a:bodyPr/>
          <a:lstStyle/>
          <a:p>
            <a:r>
              <a:rPr lang="fi-FI" smtClean="0"/>
              <a:t>Uludağ Üniversitesi Kalite Kurulu 27.04.2016</a:t>
            </a:r>
            <a:endParaRPr lang="tr-TR"/>
          </a:p>
        </p:txBody>
      </p:sp>
      <p:sp>
        <p:nvSpPr>
          <p:cNvPr id="6" name="Slide Number Placeholder 5"/>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9F7CA4-BA97-4F44-9500-8C08F03454A5}" type="datetime1">
              <a:rPr lang="tr-TR" smtClean="0"/>
              <a:t>26.04.16</a:t>
            </a:fld>
            <a:endParaRPr lang="tr-TR"/>
          </a:p>
        </p:txBody>
      </p:sp>
      <p:sp>
        <p:nvSpPr>
          <p:cNvPr id="5" name="Footer Placeholder 4"/>
          <p:cNvSpPr>
            <a:spLocks noGrp="1"/>
          </p:cNvSpPr>
          <p:nvPr>
            <p:ph type="ftr" sz="quarter" idx="11"/>
          </p:nvPr>
        </p:nvSpPr>
        <p:spPr/>
        <p:txBody>
          <a:bodyPr/>
          <a:lstStyle/>
          <a:p>
            <a:r>
              <a:rPr lang="fi-FI" smtClean="0"/>
              <a:t>Uludağ Üniversitesi Kalite Kurulu 27.04.2016</a:t>
            </a:r>
            <a:endParaRPr lang="tr-TR"/>
          </a:p>
        </p:txBody>
      </p:sp>
      <p:sp>
        <p:nvSpPr>
          <p:cNvPr id="6" name="Slide Number Placeholder 5"/>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3736428-1AEE-463C-A6DC-4DE91FC7CFAD}" type="datetime1">
              <a:rPr lang="tr-TR" smtClean="0"/>
              <a:t>26.04.16</a:t>
            </a:fld>
            <a:endParaRPr lang="tr-TR"/>
          </a:p>
        </p:txBody>
      </p:sp>
      <p:sp>
        <p:nvSpPr>
          <p:cNvPr id="5" name="Footer Placeholder 4"/>
          <p:cNvSpPr>
            <a:spLocks noGrp="1"/>
          </p:cNvSpPr>
          <p:nvPr>
            <p:ph type="ftr" sz="quarter" idx="11"/>
          </p:nvPr>
        </p:nvSpPr>
        <p:spPr/>
        <p:txBody>
          <a:bodyPr/>
          <a:lstStyle/>
          <a:p>
            <a:r>
              <a:rPr lang="fi-FI" smtClean="0"/>
              <a:t>Uludağ Üniversitesi Kalite Kurulu 27.04.2016</a:t>
            </a:r>
            <a:endParaRPr lang="tr-TR"/>
          </a:p>
        </p:txBody>
      </p:sp>
      <p:sp>
        <p:nvSpPr>
          <p:cNvPr id="6" name="Slide Number Placeholder 5"/>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28E5DB3-E022-4334-A71A-114D0514E5ED}" type="datetime1">
              <a:rPr lang="tr-TR" smtClean="0"/>
              <a:t>26.04.16</a:t>
            </a:fld>
            <a:endParaRPr lang="tr-TR"/>
          </a:p>
        </p:txBody>
      </p:sp>
      <p:sp>
        <p:nvSpPr>
          <p:cNvPr id="5" name="Footer Placeholder 4"/>
          <p:cNvSpPr>
            <a:spLocks noGrp="1"/>
          </p:cNvSpPr>
          <p:nvPr>
            <p:ph type="ftr" sz="quarter" idx="11"/>
          </p:nvPr>
        </p:nvSpPr>
        <p:spPr/>
        <p:txBody>
          <a:bodyPr/>
          <a:lstStyle/>
          <a:p>
            <a:r>
              <a:rPr lang="fi-FI" smtClean="0"/>
              <a:t>Uludağ Üniversitesi Kalite Kurulu 27.04.2016</a:t>
            </a:r>
            <a:endParaRPr lang="tr-TR"/>
          </a:p>
        </p:txBody>
      </p:sp>
      <p:sp>
        <p:nvSpPr>
          <p:cNvPr id="6" name="Slide Number Placeholder 5"/>
          <p:cNvSpPr>
            <a:spLocks noGrp="1"/>
          </p:cNvSpPr>
          <p:nvPr>
            <p:ph type="sldNum" sz="quarter" idx="12"/>
          </p:nvPr>
        </p:nvSpPr>
        <p:spPr/>
        <p:txBody>
          <a:bodyPr/>
          <a:lstStyle/>
          <a:p>
            <a:fld id="{387F952D-74E4-48E6-9629-79787940BC45}"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14284B0-DB19-45BD-B692-C63BE3EE0FB1}" type="datetime1">
              <a:rPr lang="tr-TR" smtClean="0"/>
              <a:t>26.04.16</a:t>
            </a:fld>
            <a:endParaRPr lang="tr-TR"/>
          </a:p>
        </p:txBody>
      </p:sp>
      <p:sp>
        <p:nvSpPr>
          <p:cNvPr id="6" name="Footer Placeholder 5"/>
          <p:cNvSpPr>
            <a:spLocks noGrp="1"/>
          </p:cNvSpPr>
          <p:nvPr>
            <p:ph type="ftr" sz="quarter" idx="11"/>
          </p:nvPr>
        </p:nvSpPr>
        <p:spPr/>
        <p:txBody>
          <a:bodyPr/>
          <a:lstStyle/>
          <a:p>
            <a:r>
              <a:rPr lang="fi-FI" smtClean="0"/>
              <a:t>Uludağ Üniversitesi Kalite Kurulu 27.04.2016</a:t>
            </a:r>
            <a:endParaRPr lang="tr-TR"/>
          </a:p>
        </p:txBody>
      </p:sp>
      <p:sp>
        <p:nvSpPr>
          <p:cNvPr id="7" name="Slide Number Placeholder 6"/>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971B82A-422E-43AD-B39D-44A632639644}" type="datetime1">
              <a:rPr lang="tr-TR" smtClean="0"/>
              <a:t>26.04.16</a:t>
            </a:fld>
            <a:endParaRPr lang="tr-TR"/>
          </a:p>
        </p:txBody>
      </p:sp>
      <p:sp>
        <p:nvSpPr>
          <p:cNvPr id="8" name="Footer Placeholder 7"/>
          <p:cNvSpPr>
            <a:spLocks noGrp="1"/>
          </p:cNvSpPr>
          <p:nvPr>
            <p:ph type="ftr" sz="quarter" idx="11"/>
          </p:nvPr>
        </p:nvSpPr>
        <p:spPr/>
        <p:txBody>
          <a:bodyPr/>
          <a:lstStyle/>
          <a:p>
            <a:r>
              <a:rPr lang="fi-FI" smtClean="0"/>
              <a:t>Uludağ Üniversitesi Kalite Kurulu 27.04.2016</a:t>
            </a:r>
            <a:endParaRPr lang="tr-TR"/>
          </a:p>
        </p:txBody>
      </p:sp>
      <p:sp>
        <p:nvSpPr>
          <p:cNvPr id="9" name="Slide Number Placeholder 8"/>
          <p:cNvSpPr>
            <a:spLocks noGrp="1"/>
          </p:cNvSpPr>
          <p:nvPr>
            <p:ph type="sldNum" sz="quarter" idx="12"/>
          </p:nvPr>
        </p:nvSpPr>
        <p:spPr/>
        <p:txBody>
          <a:bodyPr/>
          <a:lstStyle/>
          <a:p>
            <a:fld id="{387F952D-74E4-48E6-9629-79787940BC45}"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A002A50-714F-4FF1-85CA-E297A1C18617}" type="datetime1">
              <a:rPr lang="tr-TR" smtClean="0"/>
              <a:t>26.04.16</a:t>
            </a:fld>
            <a:endParaRPr lang="tr-TR"/>
          </a:p>
        </p:txBody>
      </p:sp>
      <p:sp>
        <p:nvSpPr>
          <p:cNvPr id="4" name="Footer Placeholder 3"/>
          <p:cNvSpPr>
            <a:spLocks noGrp="1"/>
          </p:cNvSpPr>
          <p:nvPr>
            <p:ph type="ftr" sz="quarter" idx="11"/>
          </p:nvPr>
        </p:nvSpPr>
        <p:spPr/>
        <p:txBody>
          <a:bodyPr/>
          <a:lstStyle/>
          <a:p>
            <a:r>
              <a:rPr lang="fi-FI" smtClean="0"/>
              <a:t>Uludağ Üniversitesi Kalite Kurulu 27.04.2016</a:t>
            </a:r>
            <a:endParaRPr lang="tr-TR"/>
          </a:p>
        </p:txBody>
      </p:sp>
      <p:sp>
        <p:nvSpPr>
          <p:cNvPr id="5" name="Slide Number Placeholder 4"/>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4097D-27D6-4984-9C52-EA3733623306}" type="datetime1">
              <a:rPr lang="tr-TR" smtClean="0"/>
              <a:t>26.04.16</a:t>
            </a:fld>
            <a:endParaRPr lang="tr-TR"/>
          </a:p>
        </p:txBody>
      </p:sp>
      <p:sp>
        <p:nvSpPr>
          <p:cNvPr id="3" name="Footer Placeholder 2"/>
          <p:cNvSpPr>
            <a:spLocks noGrp="1"/>
          </p:cNvSpPr>
          <p:nvPr>
            <p:ph type="ftr" sz="quarter" idx="11"/>
          </p:nvPr>
        </p:nvSpPr>
        <p:spPr/>
        <p:txBody>
          <a:bodyPr/>
          <a:lstStyle/>
          <a:p>
            <a:r>
              <a:rPr lang="fi-FI" smtClean="0"/>
              <a:t>Uludağ Üniversitesi Kalite Kurulu 27.04.2016</a:t>
            </a:r>
            <a:endParaRPr lang="tr-TR"/>
          </a:p>
        </p:txBody>
      </p:sp>
      <p:sp>
        <p:nvSpPr>
          <p:cNvPr id="4" name="Slide Number Placeholder 3"/>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0B3C20F-9EF8-446F-A86A-F0F7189180AB}" type="datetime1">
              <a:rPr lang="tr-TR" smtClean="0"/>
              <a:t>26.04.16</a:t>
            </a:fld>
            <a:endParaRPr lang="tr-TR"/>
          </a:p>
        </p:txBody>
      </p:sp>
      <p:sp>
        <p:nvSpPr>
          <p:cNvPr id="6" name="Footer Placeholder 5"/>
          <p:cNvSpPr>
            <a:spLocks noGrp="1"/>
          </p:cNvSpPr>
          <p:nvPr>
            <p:ph type="ftr" sz="quarter" idx="11"/>
          </p:nvPr>
        </p:nvSpPr>
        <p:spPr/>
        <p:txBody>
          <a:bodyPr/>
          <a:lstStyle/>
          <a:p>
            <a:r>
              <a:rPr lang="fi-FI" smtClean="0"/>
              <a:t>Uludağ Üniversitesi Kalite Kurulu 27.04.2016</a:t>
            </a:r>
            <a:endParaRPr lang="tr-TR"/>
          </a:p>
        </p:txBody>
      </p:sp>
      <p:sp>
        <p:nvSpPr>
          <p:cNvPr id="7" name="Slide Number Placeholder 6"/>
          <p:cNvSpPr>
            <a:spLocks noGrp="1"/>
          </p:cNvSpPr>
          <p:nvPr>
            <p:ph type="sldNum" sz="quarter" idx="12"/>
          </p:nvPr>
        </p:nvSpPr>
        <p:spPr/>
        <p:txBody>
          <a:bodyPr/>
          <a:lstStyle/>
          <a:p>
            <a:fld id="{387F952D-74E4-48E6-9629-79787940BC45}"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B69382-7134-4121-9966-49A7CDCD51C9}" type="datetime1">
              <a:rPr lang="tr-TR" smtClean="0"/>
              <a:t>26.04.16</a:t>
            </a:fld>
            <a:endParaRPr lang="tr-TR"/>
          </a:p>
        </p:txBody>
      </p:sp>
      <p:sp>
        <p:nvSpPr>
          <p:cNvPr id="6" name="Footer Placeholder 5"/>
          <p:cNvSpPr>
            <a:spLocks noGrp="1"/>
          </p:cNvSpPr>
          <p:nvPr>
            <p:ph type="ftr" sz="quarter" idx="11"/>
          </p:nvPr>
        </p:nvSpPr>
        <p:spPr/>
        <p:txBody>
          <a:bodyPr/>
          <a:lstStyle/>
          <a:p>
            <a:r>
              <a:rPr lang="fi-FI" smtClean="0"/>
              <a:t>Uludağ Üniversitesi Kalite Kurulu 27.04.2016</a:t>
            </a:r>
            <a:endParaRPr lang="tr-TR"/>
          </a:p>
        </p:txBody>
      </p:sp>
      <p:sp>
        <p:nvSpPr>
          <p:cNvPr id="7" name="Slide Number Placeholder 6"/>
          <p:cNvSpPr>
            <a:spLocks noGrp="1"/>
          </p:cNvSpPr>
          <p:nvPr>
            <p:ph type="sldNum" sz="quarter" idx="12"/>
          </p:nvPr>
        </p:nvSpPr>
        <p:spPr/>
        <p:txBody>
          <a:bodyPr/>
          <a:lstStyle/>
          <a:p>
            <a:fld id="{387F952D-74E4-48E6-9629-79787940BC4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7593C4A-6BD4-446E-B6F7-8D1F44FAC778}" type="datetime1">
              <a:rPr lang="tr-TR" smtClean="0"/>
              <a:t>26.04.16</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fi-FI" smtClean="0"/>
              <a:t>Uludağ Üniversitesi Kalite Kurulu 27.04.2016</a:t>
            </a:r>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87F952D-74E4-48E6-9629-79787940BC4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a:xfrm>
            <a:off x="755576" y="908720"/>
            <a:ext cx="7920880" cy="576064"/>
          </a:xfrm>
        </p:spPr>
        <p:txBody>
          <a:bodyPr/>
          <a:lstStyle/>
          <a:p>
            <a:r>
              <a:rPr lang="fi-FI" sz="4000" dirty="0" smtClean="0">
                <a:solidFill>
                  <a:schemeClr val="tx1"/>
                </a:solidFill>
              </a:rPr>
              <a:t>Uludağ Üniversitesi Kalite Kurulu 27.04.2016</a:t>
            </a:r>
            <a:endParaRPr lang="tr-TR" sz="4000" dirty="0">
              <a:solidFill>
                <a:schemeClr val="tx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1916832"/>
            <a:ext cx="3672408" cy="3672408"/>
          </a:xfrm>
          <a:prstGeom prst="rect">
            <a:avLst/>
          </a:prstGeom>
        </p:spPr>
      </p:pic>
    </p:spTree>
    <p:extLst>
      <p:ext uri="{BB962C8B-B14F-4D97-AF65-F5344CB8AC3E}">
        <p14:creationId xmlns:p14="http://schemas.microsoft.com/office/powerpoint/2010/main" val="24836898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solidFill>
                  <a:srgbClr val="E74B26"/>
                </a:solidFill>
                <a:latin typeface="Adobe Caslon Pro" panose="0205050205050A020403" pitchFamily="18" charset="-94"/>
              </a:rPr>
              <a:t>B. Kalite Güvence Sistemi</a:t>
            </a:r>
            <a:endParaRPr lang="tr-TR" sz="3200" dirty="0">
              <a:solidFill>
                <a:srgbClr val="E74B26"/>
              </a:solidFill>
            </a:endParaRPr>
          </a:p>
        </p:txBody>
      </p:sp>
      <p:sp>
        <p:nvSpPr>
          <p:cNvPr id="3" name="İçerik Yer Tutucusu 2"/>
          <p:cNvSpPr>
            <a:spLocks noGrp="1"/>
          </p:cNvSpPr>
          <p:nvPr>
            <p:ph idx="1"/>
          </p:nvPr>
        </p:nvSpPr>
        <p:spPr>
          <a:xfrm>
            <a:off x="457200" y="1340768"/>
            <a:ext cx="8229600" cy="4876800"/>
          </a:xfrm>
        </p:spPr>
        <p:txBody>
          <a:bodyPr/>
          <a:lstStyle/>
          <a:p>
            <a:pPr marL="0" indent="0">
              <a:buNone/>
            </a:pPr>
            <a:r>
              <a:rPr lang="tr-TR" sz="2000" dirty="0" smtClean="0"/>
              <a:t>Kurumun, stratejik yönetim sürecinin bir parçası olarak kalite güvencesi politikalarını ve bu politikaları hayata geçirmek üzere stratejilerini nasıl belirlediğine, uyguladığına, izlediğine ve süreci nasıl iyileştirdiğine ilişkin metodolojisini bu kısımda anlatması beklenmektedir. </a:t>
            </a:r>
          </a:p>
          <a:p>
            <a:pPr marL="0" indent="0">
              <a:buNone/>
            </a:pPr>
            <a:endParaRPr lang="tr-TR" sz="2000" dirty="0" smtClean="0"/>
          </a:p>
          <a:p>
            <a:pPr marL="0" indent="0">
              <a:buNone/>
            </a:pPr>
            <a:r>
              <a:rPr lang="tr-TR" dirty="0">
                <a:latin typeface="Adobe Garamond Pro" panose="02020502060506020403" pitchFamily="18" charset="-94"/>
              </a:rPr>
              <a:t> </a:t>
            </a:r>
            <a:r>
              <a:rPr lang="tr-TR" sz="2000" dirty="0" smtClean="0">
                <a:latin typeface="Adobe Garamond Pro" panose="02020502060506020403" pitchFamily="18" charset="-94"/>
              </a:rPr>
              <a:t>‘‘Kurum misyon, vizyon ve hedeflerine nasıl ulaşmaya çalışıyor?’’</a:t>
            </a:r>
          </a:p>
          <a:p>
            <a:pPr marL="0" indent="0">
              <a:buNone/>
            </a:pPr>
            <a:r>
              <a:rPr lang="tr-TR" sz="2000" dirty="0">
                <a:latin typeface="Adobe Garamond Pro" panose="02020502060506020403" pitchFamily="18" charset="-94"/>
              </a:rPr>
              <a:t> </a:t>
            </a:r>
            <a:r>
              <a:rPr lang="tr-TR" sz="2000" dirty="0" smtClean="0">
                <a:latin typeface="Adobe Garamond Pro" panose="02020502060506020403" pitchFamily="18" charset="-94"/>
              </a:rPr>
              <a:t>‘‘Kurum misyon ve hedeflerine ulaştığına nasıl emin oluyor?’’</a:t>
            </a:r>
          </a:p>
          <a:p>
            <a:pPr marL="0" indent="0">
              <a:buNone/>
            </a:pPr>
            <a:r>
              <a:rPr lang="tr-TR" sz="2000" dirty="0">
                <a:latin typeface="Adobe Garamond Pro" panose="02020502060506020403" pitchFamily="18" charset="-94"/>
              </a:rPr>
              <a:t> </a:t>
            </a:r>
            <a:r>
              <a:rPr lang="tr-TR" sz="2000" dirty="0" smtClean="0">
                <a:latin typeface="Adobe Garamond Pro" panose="02020502060506020403" pitchFamily="18" charset="-94"/>
              </a:rPr>
              <a:t>‘‘Kurum geleceğe yönelik süreçlerini nasıl iyileştirmeyi planlıyor?’’</a:t>
            </a:r>
          </a:p>
          <a:p>
            <a:pPr marL="0" indent="0">
              <a:buNone/>
            </a:pPr>
            <a:endParaRPr lang="tr-TR" sz="2000" dirty="0">
              <a:latin typeface="Adobe Garamond Pro" panose="02020502060506020403" pitchFamily="18" charset="-94"/>
            </a:endParaRPr>
          </a:p>
          <a:p>
            <a:pPr marL="0" indent="0">
              <a:buNone/>
            </a:pPr>
            <a:r>
              <a:rPr lang="tr-TR" sz="2000" dirty="0"/>
              <a:t>Kurumsal dış değerlendirme, program akreditasyonu, laboratuvar akreditasyonu ve sistem standartları yönetimi </a:t>
            </a:r>
          </a:p>
          <a:p>
            <a:pPr marL="0" indent="0">
              <a:buNone/>
            </a:pPr>
            <a:r>
              <a:rPr lang="tr-TR" sz="2000" dirty="0"/>
              <a:t>(ISO 9001, ISO 14001, OHSAS 18001, ISO 50001)</a:t>
            </a:r>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1534745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92696"/>
            <a:ext cx="8229600" cy="5832648"/>
          </a:xfrm>
        </p:spPr>
        <p:txBody>
          <a:bodyPr>
            <a:normAutofit/>
          </a:bodyPr>
          <a:lstStyle/>
          <a:p>
            <a:pPr>
              <a:buFont typeface="Arial"/>
              <a:buChar char="•"/>
            </a:pPr>
            <a:r>
              <a:rPr lang="tr-TR" sz="2000" dirty="0" smtClean="0"/>
              <a:t>Kurum, misyon, vizyon, stratejik hedefleri ve performans göstergelerini nasıl belirlemekte, izlemekte ve iyileştirmektedir</a:t>
            </a:r>
            <a:r>
              <a:rPr lang="tr-TR" sz="2000" dirty="0" smtClean="0"/>
              <a:t>?</a:t>
            </a:r>
          </a:p>
          <a:p>
            <a:pPr>
              <a:buFont typeface="Arial"/>
              <a:buChar char="•"/>
            </a:pPr>
            <a:endParaRPr lang="tr-TR" sz="2000" dirty="0" smtClean="0"/>
          </a:p>
          <a:p>
            <a:pPr>
              <a:buFont typeface="Arial"/>
              <a:buChar char="•"/>
            </a:pPr>
            <a:r>
              <a:rPr lang="tr-TR" sz="2000" dirty="0" smtClean="0"/>
              <a:t>Kurum</a:t>
            </a:r>
            <a:r>
              <a:rPr lang="tr-TR" sz="2000" dirty="0" smtClean="0"/>
              <a:t>, </a:t>
            </a:r>
            <a:r>
              <a:rPr lang="tr-TR" sz="2000" dirty="0" smtClean="0"/>
              <a:t>kurumsal </a:t>
            </a:r>
            <a:r>
              <a:rPr lang="tr-TR" sz="2000" dirty="0" smtClean="0"/>
              <a:t>performansının ölçülmesi, değerlendirilmesi ve sürekli iyileştirmesi için nasıl bir strateji </a:t>
            </a:r>
            <a:r>
              <a:rPr lang="tr-TR" sz="2000" dirty="0" smtClean="0"/>
              <a:t>izlemektedir</a:t>
            </a:r>
            <a:r>
              <a:rPr lang="tr-TR" sz="2000" dirty="0" smtClean="0"/>
              <a:t>?</a:t>
            </a:r>
          </a:p>
          <a:p>
            <a:pPr>
              <a:buFont typeface="Arial"/>
              <a:buChar char="•"/>
            </a:pPr>
            <a:endParaRPr lang="tr-TR" sz="2000" dirty="0"/>
          </a:p>
          <a:p>
            <a:pPr>
              <a:buFont typeface="Arial"/>
              <a:buChar char="•"/>
            </a:pPr>
            <a:r>
              <a:rPr lang="tr-TR" sz="2000" dirty="0" smtClean="0"/>
              <a:t>Kurumun Kalite Komisyonu üyeleri nasıl belirlenmiştir ve kimlerden oluşmaktadır?</a:t>
            </a:r>
          </a:p>
          <a:p>
            <a:pPr>
              <a:buFont typeface="Arial"/>
              <a:buChar char="•"/>
            </a:pPr>
            <a:endParaRPr lang="tr-TR" sz="2000" dirty="0"/>
          </a:p>
          <a:p>
            <a:pPr>
              <a:buFont typeface="Arial"/>
              <a:buChar char="•"/>
            </a:pPr>
            <a:r>
              <a:rPr lang="tr-TR" sz="2000" dirty="0" smtClean="0"/>
              <a:t>Kurumun Kalite Komisyonunun kalite güvencesi sisteminin kurulması ve işletmesi kapsamındaki </a:t>
            </a:r>
            <a:r>
              <a:rPr lang="tr-TR" sz="2000" b="1" u="sng" dirty="0" smtClean="0"/>
              <a:t>yetki, görev ve sorumlulukları</a:t>
            </a:r>
            <a:r>
              <a:rPr lang="tr-TR" sz="2000" dirty="0" smtClean="0"/>
              <a:t> nedir? Komisyon, kalite güvencesi sürecini nasıl işletmektedir?</a:t>
            </a:r>
          </a:p>
          <a:p>
            <a:pPr>
              <a:buFont typeface="Arial"/>
              <a:buChar char="•"/>
            </a:pPr>
            <a:endParaRPr lang="tr-TR" sz="2000" dirty="0"/>
          </a:p>
          <a:p>
            <a:pPr>
              <a:buFont typeface="Arial"/>
              <a:buChar char="•"/>
            </a:pPr>
            <a:r>
              <a:rPr lang="tr-TR" sz="2000" dirty="0" smtClean="0"/>
              <a:t>İç </a:t>
            </a:r>
            <a:r>
              <a:rPr lang="tr-TR" sz="2000" dirty="0" smtClean="0"/>
              <a:t>paydaşların </a:t>
            </a:r>
            <a:r>
              <a:rPr lang="tr-TR" sz="2000" dirty="0" smtClean="0"/>
              <a:t>(akademik ve idari çalışanlar, öğrenciler) ve dış paydaşların (işverenler, mezunlar, meslek örgütleri, araştırma sponsorları, öğrenci yakınları vb.) kalite güvencesi sistemine katılımı ve katkı vermeleri nasıl sağlanmaktadır?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15157817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20688"/>
            <a:ext cx="8229600" cy="990600"/>
          </a:xfrm>
        </p:spPr>
        <p:txBody>
          <a:bodyPr>
            <a:normAutofit/>
          </a:bodyPr>
          <a:lstStyle/>
          <a:p>
            <a:r>
              <a:rPr lang="tr-TR" sz="3200" dirty="0" smtClean="0">
                <a:solidFill>
                  <a:srgbClr val="E74B26"/>
                </a:solidFill>
                <a:latin typeface="Adobe Caslon Pro" panose="0205050205050A020403" pitchFamily="18" charset="-94"/>
              </a:rPr>
              <a:t>C. Eğitim - Öğretim</a:t>
            </a:r>
            <a:endParaRPr lang="tr-TR" sz="3200" dirty="0">
              <a:solidFill>
                <a:srgbClr val="E74B26"/>
              </a:solidFill>
            </a:endParaRPr>
          </a:p>
        </p:txBody>
      </p:sp>
      <p:sp>
        <p:nvSpPr>
          <p:cNvPr id="3" name="İçerik Yer Tutucusu 2"/>
          <p:cNvSpPr>
            <a:spLocks noGrp="1"/>
          </p:cNvSpPr>
          <p:nvPr>
            <p:ph idx="1"/>
          </p:nvPr>
        </p:nvSpPr>
        <p:spPr>
          <a:xfrm>
            <a:off x="457200" y="2132856"/>
            <a:ext cx="8229600" cy="2985120"/>
          </a:xfrm>
        </p:spPr>
        <p:txBody>
          <a:bodyPr>
            <a:normAutofit/>
          </a:bodyPr>
          <a:lstStyle/>
          <a:p>
            <a:r>
              <a:rPr lang="tr-TR" sz="2000" dirty="0"/>
              <a:t>Kurumun </a:t>
            </a:r>
            <a:r>
              <a:rPr lang="tr-TR" sz="2000" dirty="0" smtClean="0"/>
              <a:t>eğitim-öğretim sürecinin değerlendirmesinin yapılması beklenmektedir. </a:t>
            </a:r>
            <a:endParaRPr lang="tr-TR" sz="2000" dirty="0" smtClean="0"/>
          </a:p>
          <a:p>
            <a:endParaRPr lang="tr-TR" sz="2000" dirty="0"/>
          </a:p>
          <a:p>
            <a:r>
              <a:rPr lang="tr-TR" sz="2000" dirty="0" smtClean="0"/>
              <a:t>Eğitim</a:t>
            </a:r>
            <a:r>
              <a:rPr lang="tr-TR" sz="2000" dirty="0" smtClean="0"/>
              <a:t>-öğretim, kurumun sürekli gelişim odağı ile hedeflerinin ve bu hedeflerin kimler tarafından gerçekleştirileceğinin belirlendiği, eğitim-öğretim faaliyetlerinin gerçekleştirildiği, hedeflerin nitelik ve nicelik olarak izlenerek değerlendirildiği ve ulaşılan sonuçların kontrol edilerek ihtiyaç duyulan iyileştirmelerin yapıldığı bir süreç </a:t>
            </a:r>
            <a:r>
              <a:rPr lang="tr-TR" sz="2000" dirty="0" smtClean="0"/>
              <a:t>olarak görülmektedir.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53889797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Programların Tasarımı ve Onayı </a:t>
            </a:r>
          </a:p>
        </p:txBody>
      </p:sp>
      <p:sp>
        <p:nvSpPr>
          <p:cNvPr id="3" name="İçerik Yer Tutucusu 2"/>
          <p:cNvSpPr>
            <a:spLocks noGrp="1"/>
          </p:cNvSpPr>
          <p:nvPr>
            <p:ph idx="1"/>
          </p:nvPr>
        </p:nvSpPr>
        <p:spPr/>
        <p:txBody>
          <a:bodyPr>
            <a:normAutofit/>
          </a:bodyPr>
          <a:lstStyle/>
          <a:p>
            <a:r>
              <a:rPr lang="tr-TR" sz="2000" dirty="0" smtClean="0"/>
              <a:t>Programların eğitim amaçlarının belirlenmesinde ve müfredatın (eğitim programının) tasarımında iç ve dış paydaş katkıları nasıl ve ne seviyede gerçekleşmektedir?</a:t>
            </a:r>
          </a:p>
          <a:p>
            <a:r>
              <a:rPr lang="tr-TR" sz="2000" dirty="0" smtClean="0"/>
              <a:t>Programların yeterlilikleri (mezun bilgi, beceri ve yetkinlikleri) nasıl belirlenmektedir?</a:t>
            </a:r>
          </a:p>
          <a:p>
            <a:r>
              <a:rPr lang="tr-TR" sz="2000" dirty="0" smtClean="0"/>
              <a:t>Programların yeterlilikleri belirlenirken Türkiye Yükseköğretim Yeterlilikler Çerçevesiyle (TYYC) uyumu göz önünde bulundurulmakta mıdır?</a:t>
            </a:r>
          </a:p>
          <a:p>
            <a:r>
              <a:rPr lang="tr-TR" sz="2000" dirty="0" smtClean="0"/>
              <a:t>Programların yeterlilikleriyle ders öğrenme çıktıları arasında ilişkilendirme yapılmakta mıdır?</a:t>
            </a:r>
          </a:p>
          <a:p>
            <a:r>
              <a:rPr lang="tr-TR" sz="2000" dirty="0" smtClean="0"/>
              <a:t>Kurumda programların onaylanma süreci nasıl gerçekleştirilmektedir?</a:t>
            </a:r>
          </a:p>
          <a:p>
            <a:r>
              <a:rPr lang="tr-TR" sz="2000" dirty="0" smtClean="0"/>
              <a:t>Programların eğitim amaçları ve kazanımları kamuoyuna açık bir şekilde ilan edilmekte midir?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61268843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20688"/>
            <a:ext cx="8229600" cy="990600"/>
          </a:xfrm>
        </p:spPr>
        <p:txBody>
          <a:bodyPr>
            <a:normAutofit fontScale="90000"/>
          </a:bodyPr>
          <a:lstStyle/>
          <a:p>
            <a:pPr algn="ctr"/>
            <a:r>
              <a:rPr lang="tr-TR" sz="3200" dirty="0">
                <a:solidFill>
                  <a:srgbClr val="E74B26"/>
                </a:solidFill>
              </a:rPr>
              <a:t>Öğrenci Merkezli </a:t>
            </a:r>
            <a:r>
              <a:rPr lang="tr-TR" sz="3200" dirty="0" smtClean="0">
                <a:solidFill>
                  <a:srgbClr val="E74B26"/>
                </a:solidFill>
              </a:rPr>
              <a:t/>
            </a:r>
            <a:br>
              <a:rPr lang="tr-TR" sz="3200" dirty="0" smtClean="0">
                <a:solidFill>
                  <a:srgbClr val="E74B26"/>
                </a:solidFill>
              </a:rPr>
            </a:br>
            <a:r>
              <a:rPr lang="tr-TR" sz="3200" dirty="0" smtClean="0">
                <a:solidFill>
                  <a:srgbClr val="E74B26"/>
                </a:solidFill>
              </a:rPr>
              <a:t>Öğrenme, Öğretme ve Değerlendirme  </a:t>
            </a:r>
            <a:endParaRPr lang="tr-TR" sz="3200" dirty="0">
              <a:solidFill>
                <a:srgbClr val="E74B26"/>
              </a:solidFill>
            </a:endParaRPr>
          </a:p>
        </p:txBody>
      </p:sp>
      <p:sp>
        <p:nvSpPr>
          <p:cNvPr id="3" name="İçerik Yer Tutucusu 2"/>
          <p:cNvSpPr>
            <a:spLocks noGrp="1"/>
          </p:cNvSpPr>
          <p:nvPr>
            <p:ph idx="1"/>
          </p:nvPr>
        </p:nvSpPr>
        <p:spPr>
          <a:xfrm>
            <a:off x="457200" y="2276872"/>
            <a:ext cx="8229600" cy="3536812"/>
          </a:xfrm>
        </p:spPr>
        <p:txBody>
          <a:bodyPr/>
          <a:lstStyle/>
          <a:p>
            <a:r>
              <a:rPr lang="tr-TR" dirty="0" smtClean="0"/>
              <a:t>Programlarda yer alan derslerin öğrenci iş yüküne dayalı kredi değerleri (AKTS) belirlenmekte midir?</a:t>
            </a:r>
          </a:p>
          <a:p>
            <a:pPr marL="0" indent="0">
              <a:buNone/>
            </a:pPr>
            <a:endParaRPr lang="tr-TR" dirty="0" smtClean="0"/>
          </a:p>
          <a:p>
            <a:r>
              <a:rPr lang="tr-TR" dirty="0" smtClean="0"/>
              <a:t>Öğrencilerin yurt içi ve/veya yurt dışındaki işyeri ortamlarında gerçekleştirebilecekleri uygulama ve stajların iş yükleri belirlenmekte (AKTS kredisi) ve programın toplam iş yüküne dahil edilmekte midir?</a:t>
            </a:r>
            <a:endParaRPr lang="tr-TR"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7587637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4968552"/>
          </a:xfrm>
        </p:spPr>
        <p:txBody>
          <a:bodyPr>
            <a:normAutofit/>
          </a:bodyPr>
          <a:lstStyle/>
          <a:p>
            <a:r>
              <a:rPr lang="tr-TR" sz="2000" dirty="0" smtClean="0"/>
              <a:t>Programların yürütülmesinde öğrencilerin aktif rol almaları nasıl teşvik edilmektedir?</a:t>
            </a:r>
          </a:p>
          <a:p>
            <a:r>
              <a:rPr lang="tr-TR" sz="2000" dirty="0" smtClean="0"/>
              <a:t>Başarı ölçme ve değerlendirme yöntemi (BÖDY) hedeflenen ders öğrenme çıktılarına ulaşıldığını ölçebilecek şekilde tasarlanmakta mıdır?</a:t>
            </a:r>
          </a:p>
          <a:p>
            <a:r>
              <a:rPr lang="tr-TR" sz="2000" dirty="0" smtClean="0"/>
              <a:t>Doğru</a:t>
            </a:r>
            <a:r>
              <a:rPr lang="tr-TR" sz="2000" dirty="0" smtClean="0"/>
              <a:t>, adil ve tutarlı şekilde değerlendirmeyi güvence altına almak için nasıl bir yöntem (sınavların/notlandırmanın/derslerin tamamlanmasının/mezuniyet koşullarının önceden belirlenmiş ve ilan edilmiş kriterlere dayanması, vb.) izlenmektedir?</a:t>
            </a:r>
          </a:p>
          <a:p>
            <a:r>
              <a:rPr lang="tr-TR" sz="2000" dirty="0" smtClean="0"/>
              <a:t>Öğrencinin devamını veya sınava girmesini engelleyen haklı ve geçerli nedenlerin oluşması durumunu kapsayan açık </a:t>
            </a:r>
            <a:r>
              <a:rPr lang="tr-TR" sz="2000" dirty="0" smtClean="0"/>
              <a:t>düzenlemeler </a:t>
            </a:r>
            <a:r>
              <a:rPr lang="tr-TR" sz="2000" dirty="0" smtClean="0"/>
              <a:t>var mıdır?</a:t>
            </a:r>
          </a:p>
          <a:p>
            <a:r>
              <a:rPr lang="tr-TR" sz="2000" dirty="0" smtClean="0"/>
              <a:t>Özel yaklaşım gerektiren öğrenciler (engelli veya uluslararası öğrenciler gibi) için düzenlemeler var mıdır?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6004814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900" dirty="0">
                <a:solidFill>
                  <a:srgbClr val="E74B26"/>
                </a:solidFill>
              </a:rPr>
              <a:t>Öğrencinin </a:t>
            </a:r>
            <a:r>
              <a:rPr lang="tr-TR" sz="2900" dirty="0" smtClean="0">
                <a:solidFill>
                  <a:srgbClr val="E74B26"/>
                </a:solidFill>
              </a:rPr>
              <a:t>Kabulü </a:t>
            </a:r>
            <a:r>
              <a:rPr lang="tr-TR" sz="2900" dirty="0">
                <a:solidFill>
                  <a:srgbClr val="E74B26"/>
                </a:solidFill>
              </a:rPr>
              <a:t>ve Gelişimi, Tanınma ve Sertifikalandırma </a:t>
            </a:r>
          </a:p>
        </p:txBody>
      </p:sp>
      <p:sp>
        <p:nvSpPr>
          <p:cNvPr id="6" name="İçerik Yer Tutucusu 5"/>
          <p:cNvSpPr>
            <a:spLocks noGrp="1"/>
          </p:cNvSpPr>
          <p:nvPr>
            <p:ph idx="1"/>
          </p:nvPr>
        </p:nvSpPr>
        <p:spPr>
          <a:xfrm>
            <a:off x="457200" y="1988840"/>
            <a:ext cx="8229600" cy="4205064"/>
          </a:xfrm>
        </p:spPr>
        <p:txBody>
          <a:bodyPr>
            <a:normAutofit/>
          </a:bodyPr>
          <a:lstStyle/>
          <a:p>
            <a:r>
              <a:rPr lang="tr-TR" sz="2000" dirty="0" smtClean="0"/>
              <a:t>Öğrencinin kabulü ile ilgili tüm süreçlerde açık ve tutarlı kriterler uygulanmakta mıdır?</a:t>
            </a:r>
          </a:p>
          <a:p>
            <a:r>
              <a:rPr lang="tr-TR" sz="2000" dirty="0" smtClean="0"/>
              <a:t>Yeni öğrencilerin kuruma/programa uyumlarının sağlanması için nasıl bir yöntem izlenmektedir?</a:t>
            </a:r>
          </a:p>
          <a:p>
            <a:r>
              <a:rPr lang="tr-TR" sz="2000" dirty="0" smtClean="0"/>
              <a:t>Başarılı öğrencinin kuruma/programa kazandırılması ve/veya öğrencinin programdaki akademik başarısı nasıl teşvik edilmekte ve/veya </a:t>
            </a:r>
            <a:r>
              <a:rPr lang="tr-TR" sz="2000" dirty="0" smtClean="0"/>
              <a:t>ödüllendirilmektedir</a:t>
            </a:r>
            <a:r>
              <a:rPr lang="tr-TR" sz="2000" dirty="0" smtClean="0"/>
              <a:t>?</a:t>
            </a:r>
          </a:p>
          <a:p>
            <a:r>
              <a:rPr lang="tr-TR" sz="2000" dirty="0" smtClean="0"/>
              <a:t>Öğrencilere yönelik akademik danışmanlık hizmetleri ne kadar etkin şekilde sunulmakta ve akademik gelişmeleri nasıl izlenmektedir?</a:t>
            </a:r>
          </a:p>
          <a:p>
            <a:r>
              <a:rPr lang="tr-TR" sz="2000" dirty="0" smtClean="0"/>
              <a:t>Öğrenci hareketliliğini teşvik etmek üzere ders ve kredi tanınması, diploma denkliği gibi konularda gerekli düzenlemeler bulunmakta mıdır?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108162684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900" dirty="0">
                <a:solidFill>
                  <a:srgbClr val="E74B26"/>
                </a:solidFill>
              </a:rPr>
              <a:t>Eğitim – Öğretim Kadrosu</a:t>
            </a:r>
          </a:p>
        </p:txBody>
      </p:sp>
      <p:sp>
        <p:nvSpPr>
          <p:cNvPr id="3" name="İçerik Yer Tutucusu 2"/>
          <p:cNvSpPr>
            <a:spLocks noGrp="1"/>
          </p:cNvSpPr>
          <p:nvPr>
            <p:ph idx="1"/>
          </p:nvPr>
        </p:nvSpPr>
        <p:spPr>
          <a:xfrm>
            <a:off x="457200" y="1675906"/>
            <a:ext cx="8229600" cy="4561406"/>
          </a:xfrm>
        </p:spPr>
        <p:txBody>
          <a:bodyPr>
            <a:normAutofit/>
          </a:bodyPr>
          <a:lstStyle/>
          <a:p>
            <a:r>
              <a:rPr lang="tr-TR" sz="2000" dirty="0" smtClean="0"/>
              <a:t>Eğitim-öğretim sürecini etkin şekilde yürütebilmek üzere yeterli sayıda ve nitelikte akademik </a:t>
            </a:r>
            <a:r>
              <a:rPr lang="tr-TR" sz="2000" dirty="0" smtClean="0"/>
              <a:t>kadro </a:t>
            </a:r>
            <a:r>
              <a:rPr lang="tr-TR" sz="2000" dirty="0" smtClean="0"/>
              <a:t>bulunmakta mıdır?</a:t>
            </a:r>
          </a:p>
          <a:p>
            <a:endParaRPr lang="tr-TR" sz="2000" dirty="0" smtClean="0"/>
          </a:p>
          <a:p>
            <a:r>
              <a:rPr lang="tr-TR" sz="2000" dirty="0" smtClean="0"/>
              <a:t>Eğitim-öğretim kadrosunun işe alınması, atanması ve yükseltilmeleri ile ilgili süreçler nasıl yürütülmektedir?</a:t>
            </a:r>
          </a:p>
          <a:p>
            <a:endParaRPr lang="tr-TR" sz="2000" dirty="0" smtClean="0"/>
          </a:p>
          <a:p>
            <a:r>
              <a:rPr lang="tr-TR" sz="2000" dirty="0" smtClean="0"/>
              <a:t>Kuruma dışardan ders vermek üzere öğretim elemanı seçimi ve davet edilme usulleri nasıl </a:t>
            </a:r>
            <a:r>
              <a:rPr lang="tr-TR" sz="2000" dirty="0" smtClean="0"/>
              <a:t>gerçekleştirilmektedir</a:t>
            </a:r>
            <a:r>
              <a:rPr lang="tr-TR" sz="2000" dirty="0" smtClean="0"/>
              <a:t>?</a:t>
            </a:r>
          </a:p>
          <a:p>
            <a:endParaRPr lang="tr-TR" sz="2000" dirty="0" smtClean="0"/>
          </a:p>
          <a:p>
            <a:r>
              <a:rPr lang="tr-TR" sz="2000" dirty="0" smtClean="0"/>
              <a:t>Kurumdaki ders görevlendirmelerinde eğitim-öğretim kadrosunun yetkinlikleri (çalışma alanı/akademik uzmanlık alanı vb.) ile ders içeriklerinin örtüşmesi nasıl güvence altına alınmaktadır?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85404601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132856"/>
            <a:ext cx="8229600" cy="3096344"/>
          </a:xfrm>
        </p:spPr>
        <p:txBody>
          <a:bodyPr>
            <a:normAutofit/>
          </a:bodyPr>
          <a:lstStyle/>
          <a:p>
            <a:r>
              <a:rPr lang="tr-TR" sz="2000" dirty="0" smtClean="0"/>
              <a:t>Eğitim – öğretim kadrosunun mesleki </a:t>
            </a:r>
            <a:r>
              <a:rPr lang="tr-TR" sz="2000" dirty="0" smtClean="0"/>
              <a:t>gelişimlerini </a:t>
            </a:r>
            <a:r>
              <a:rPr lang="tr-TR" sz="2000" dirty="0" smtClean="0"/>
              <a:t>sürdürmek ve öğretim becerilerini iyileştirmek için ne gibi olanaklar sunulmaktadır?</a:t>
            </a:r>
          </a:p>
          <a:p>
            <a:endParaRPr lang="tr-TR" sz="2000" dirty="0" smtClean="0"/>
          </a:p>
          <a:p>
            <a:r>
              <a:rPr lang="tr-TR" sz="2000" dirty="0" smtClean="0"/>
              <a:t>Eğitim – öğretim kadrosunun eğitsel performanslarının izlenmesi ve ödüllendirilmesine yönelik mekanizmalar mevcut mudur ?</a:t>
            </a:r>
          </a:p>
          <a:p>
            <a:endParaRPr lang="tr-TR" sz="2000" dirty="0" smtClean="0"/>
          </a:p>
          <a:p>
            <a:r>
              <a:rPr lang="tr-TR" sz="2000" dirty="0" smtClean="0"/>
              <a:t>Kurum, eğitim bileşeni kapsamındaki hedeflere ulaşmayı sağlayacak eğitim – öğretim kadrosunun, nicelik ve nitelik olarak sürdürülebilirliğini nasıl güvence altına almaktadır?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112212450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900" dirty="0">
                <a:solidFill>
                  <a:srgbClr val="E74B26"/>
                </a:solidFill>
              </a:rPr>
              <a:t>Öğrenme Kaynakları, Erişilebilirlik ve Destekler</a:t>
            </a:r>
          </a:p>
        </p:txBody>
      </p:sp>
      <p:sp>
        <p:nvSpPr>
          <p:cNvPr id="6" name="İçerik Yer Tutucusu 5"/>
          <p:cNvSpPr>
            <a:spLocks noGrp="1"/>
          </p:cNvSpPr>
          <p:nvPr>
            <p:ph idx="1"/>
          </p:nvPr>
        </p:nvSpPr>
        <p:spPr/>
        <p:txBody>
          <a:bodyPr>
            <a:normAutofit/>
          </a:bodyPr>
          <a:lstStyle/>
          <a:p>
            <a:r>
              <a:rPr lang="tr-TR" sz="2000" dirty="0" smtClean="0"/>
              <a:t>Kurum eğitim-öğretimin etkinliğini arttıracak öğrenme ortamlarını (derslik, bilgisayar laboratuvarları, kütüphane, toplantı salonu, programın özelliğine göre atölye, klinik, laboratuvar, tarım alanları, müze, sergi alanı, bireysel çalışma alanı, vb.) yeterli ve uygun donanıma sahip olacak şekilde sağlamakta mıdır?</a:t>
            </a:r>
          </a:p>
          <a:p>
            <a:r>
              <a:rPr lang="tr-TR" sz="2000" dirty="0" smtClean="0"/>
              <a:t>Eğitimde yeni teknolojilerin </a:t>
            </a:r>
            <a:r>
              <a:rPr lang="tr-TR" sz="2000" dirty="0" smtClean="0"/>
              <a:t>kullanımı </a:t>
            </a:r>
            <a:r>
              <a:rPr lang="tr-TR" sz="2000" dirty="0" smtClean="0"/>
              <a:t>teşvik </a:t>
            </a:r>
            <a:r>
              <a:rPr lang="tr-TR" sz="2000" dirty="0" smtClean="0"/>
              <a:t>edilmekte </a:t>
            </a:r>
            <a:r>
              <a:rPr lang="tr-TR" sz="2000" dirty="0" smtClean="0"/>
              <a:t>midir? Kurumda ne tür teknolojiler kullanılmaktadır?</a:t>
            </a:r>
          </a:p>
          <a:p>
            <a:r>
              <a:rPr lang="tr-TR" sz="2000" dirty="0" smtClean="0"/>
              <a:t>Öğrencilerin mesleki gelişim ve kariyer planlamasına yönelik ne tür destekler sağlanmaktadır?</a:t>
            </a:r>
          </a:p>
          <a:p>
            <a:r>
              <a:rPr lang="tr-TR" sz="2000" dirty="0" smtClean="0"/>
              <a:t>Öğrencilerin staj ve işyeri eğitimi gibi kurum dışı deneyim edinmelerini gerektiren programları için kurum dışı destek bileşenleri nasıl sağlanmaktadır?</a:t>
            </a:r>
          </a:p>
          <a:p>
            <a:r>
              <a:rPr lang="tr-TR" sz="2000" dirty="0" smtClean="0"/>
              <a:t>Öğrencilere psikolojik rehberlik, sağlık hizmeti vb. destek hizmetleri sunulmakta mıdır?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2399976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solidFill>
                  <a:srgbClr val="E74B26"/>
                </a:solidFill>
              </a:rPr>
              <a:t>Gerekçe</a:t>
            </a:r>
            <a:endParaRPr lang="tr-TR" dirty="0">
              <a:solidFill>
                <a:srgbClr val="E74B26"/>
              </a:solidFill>
            </a:endParaRPr>
          </a:p>
        </p:txBody>
      </p:sp>
      <p:sp>
        <p:nvSpPr>
          <p:cNvPr id="5" name="İçerik Yer Tutucusu 4"/>
          <p:cNvSpPr>
            <a:spLocks noGrp="1"/>
          </p:cNvSpPr>
          <p:nvPr>
            <p:ph idx="1"/>
          </p:nvPr>
        </p:nvSpPr>
        <p:spPr>
          <a:xfrm>
            <a:off x="457200" y="1628800"/>
            <a:ext cx="8229600" cy="3629000"/>
          </a:xfrm>
        </p:spPr>
        <p:txBody>
          <a:bodyPr>
            <a:normAutofit/>
          </a:bodyPr>
          <a:lstStyle/>
          <a:p>
            <a:pPr marL="0" indent="0" algn="just">
              <a:buNone/>
            </a:pPr>
            <a:r>
              <a:rPr lang="tr-TR" dirty="0" smtClean="0"/>
              <a:t>Yükseköğretim kurumlarında </a:t>
            </a:r>
            <a:r>
              <a:rPr lang="tr-TR" dirty="0"/>
              <a:t>eğitim-öğretim, </a:t>
            </a:r>
            <a:r>
              <a:rPr lang="tr-TR" dirty="0" smtClean="0"/>
              <a:t>araştırma faaliyetleri </a:t>
            </a:r>
            <a:r>
              <a:rPr lang="tr-TR" dirty="0"/>
              <a:t>ile idarî hizmetlerinin </a:t>
            </a:r>
            <a:r>
              <a:rPr lang="tr-TR" b="1" dirty="0"/>
              <a:t>iç ve dış kalite güvencesi</a:t>
            </a:r>
            <a:r>
              <a:rPr lang="tr-TR" dirty="0"/>
              <a:t>, </a:t>
            </a:r>
            <a:r>
              <a:rPr lang="tr-TR" b="1" dirty="0"/>
              <a:t>akreditasyon </a:t>
            </a:r>
            <a:r>
              <a:rPr lang="tr-TR" b="1" dirty="0" smtClean="0"/>
              <a:t>süreçleri</a:t>
            </a:r>
            <a:r>
              <a:rPr lang="tr-TR" dirty="0" smtClean="0"/>
              <a:t> ve </a:t>
            </a:r>
            <a:r>
              <a:rPr lang="tr-TR" b="1" dirty="0"/>
              <a:t>bağımsız dış değerlendirme kurumlarının</a:t>
            </a:r>
            <a:r>
              <a:rPr lang="tr-TR" dirty="0"/>
              <a:t> yetkilendirilmesi süreçlerini ve </a:t>
            </a:r>
            <a:r>
              <a:rPr lang="tr-TR" dirty="0" smtClean="0"/>
              <a:t>bu kapsamda </a:t>
            </a:r>
            <a:r>
              <a:rPr lang="tr-TR" dirty="0"/>
              <a:t>tanımlanan görev, yetki ve sorumluluklara ilişkin </a:t>
            </a:r>
            <a:r>
              <a:rPr lang="tr-TR" dirty="0" smtClean="0"/>
              <a:t>esasların düzenlendiği </a:t>
            </a:r>
            <a:r>
              <a:rPr lang="tr-TR" b="1" dirty="0"/>
              <a:t>Yükseköğretim Kalite Güvencesi </a:t>
            </a:r>
            <a:r>
              <a:rPr lang="tr-TR" b="1" dirty="0" smtClean="0"/>
              <a:t>Yönetmeliği</a:t>
            </a:r>
            <a:r>
              <a:rPr lang="tr-TR" dirty="0" smtClean="0"/>
              <a:t> </a:t>
            </a:r>
            <a:r>
              <a:rPr lang="tr-TR" b="1" dirty="0"/>
              <a:t>23 </a:t>
            </a:r>
            <a:r>
              <a:rPr lang="tr-TR" b="1" dirty="0" smtClean="0"/>
              <a:t>Temmuz 2015</a:t>
            </a:r>
            <a:r>
              <a:rPr lang="tr-TR" dirty="0" smtClean="0"/>
              <a:t> </a:t>
            </a:r>
            <a:r>
              <a:rPr lang="tr-TR" dirty="0"/>
              <a:t>tarihli Resmi </a:t>
            </a:r>
            <a:r>
              <a:rPr lang="tr-TR" dirty="0" err="1"/>
              <a:t>Gazete’de</a:t>
            </a:r>
            <a:r>
              <a:rPr lang="tr-TR" dirty="0"/>
              <a:t> yayınlanarak </a:t>
            </a:r>
            <a:r>
              <a:rPr lang="tr-TR" dirty="0" smtClean="0"/>
              <a:t>yürürlüğe girmiştir.</a:t>
            </a:r>
            <a:endParaRPr lang="tr-TR" dirty="0"/>
          </a:p>
        </p:txBody>
      </p:sp>
      <p:sp>
        <p:nvSpPr>
          <p:cNvPr id="6" name="Altbilgi Yer Tutucusu 5"/>
          <p:cNvSpPr>
            <a:spLocks noGrp="1"/>
          </p:cNvSpPr>
          <p:nvPr>
            <p:ph type="ftr" sz="quarter" idx="11"/>
          </p:nvPr>
        </p:nvSpPr>
        <p:spPr>
          <a:xfrm>
            <a:off x="5048636" y="0"/>
            <a:ext cx="4114800" cy="329184"/>
          </a:xfrm>
        </p:spPr>
        <p:txBody>
          <a:bodyPr/>
          <a:lstStyle/>
          <a:p>
            <a:r>
              <a:rPr lang="fi-FI" sz="1400" dirty="0" smtClean="0"/>
              <a:t>Uludağ Üniversitesi Kalite Kurulu 27.04.2016</a:t>
            </a:r>
            <a:endParaRPr lang="tr-TR" sz="1400" dirty="0"/>
          </a:p>
        </p:txBody>
      </p:sp>
    </p:spTree>
    <p:extLst>
      <p:ext uri="{BB962C8B-B14F-4D97-AF65-F5344CB8AC3E}">
        <p14:creationId xmlns:p14="http://schemas.microsoft.com/office/powerpoint/2010/main" val="386344890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4876800"/>
          </a:xfrm>
        </p:spPr>
        <p:txBody>
          <a:bodyPr>
            <a:normAutofit/>
          </a:bodyPr>
          <a:lstStyle/>
          <a:p>
            <a:r>
              <a:rPr lang="tr-TR" sz="2000" dirty="0" smtClean="0"/>
              <a:t>Öğrencilerin kullanımına yönelik tesis ve altyapılar (yemekhane, yurt, spor alanları, teknoloji donanımlı çalışma alanları vs.) mevcut mudur?</a:t>
            </a:r>
          </a:p>
          <a:p>
            <a:endParaRPr lang="tr-TR" sz="2000" dirty="0" smtClean="0"/>
          </a:p>
          <a:p>
            <a:r>
              <a:rPr lang="tr-TR" sz="2000" dirty="0" smtClean="0"/>
              <a:t>Öğrenci gelişimine yönelik sosyal, kültürel ve sportif faaliyetler ne ölçüde desteklenmektedir ?</a:t>
            </a:r>
          </a:p>
          <a:p>
            <a:endParaRPr lang="tr-TR" sz="2000" dirty="0" smtClean="0"/>
          </a:p>
          <a:p>
            <a:r>
              <a:rPr lang="tr-TR" sz="2000" dirty="0" smtClean="0"/>
              <a:t>Kurum, özel yaklaşım gerektiren öğrencilere (engelli veya uluslararası öğrenciler gibi) yeterli kolay ulaşılır öğrenme imkanları ile öğrenci desteğini nasıl sağlamaktadır?</a:t>
            </a:r>
          </a:p>
          <a:p>
            <a:endParaRPr lang="tr-TR" sz="2000" dirty="0" smtClean="0"/>
          </a:p>
          <a:p>
            <a:r>
              <a:rPr lang="tr-TR" sz="2000" dirty="0" smtClean="0"/>
              <a:t>Sunulan hizmetlerin/desteklerin kalitesi, etkinliği ve yeterliliği nasıl güvence altına alınmaktadır?</a:t>
            </a:r>
          </a:p>
          <a:p>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1618386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900" dirty="0">
                <a:solidFill>
                  <a:srgbClr val="E74B26"/>
                </a:solidFill>
              </a:rPr>
              <a:t>Programların Sürekli İzlenmesi ve Güncellenmesi</a:t>
            </a:r>
          </a:p>
        </p:txBody>
      </p:sp>
      <p:sp>
        <p:nvSpPr>
          <p:cNvPr id="6" name="İçerik Yer Tutucusu 5"/>
          <p:cNvSpPr>
            <a:spLocks noGrp="1"/>
          </p:cNvSpPr>
          <p:nvPr>
            <p:ph idx="1"/>
          </p:nvPr>
        </p:nvSpPr>
        <p:spPr>
          <a:xfrm>
            <a:off x="435496" y="1844824"/>
            <a:ext cx="8229600" cy="3989040"/>
          </a:xfrm>
        </p:spPr>
        <p:txBody>
          <a:bodyPr>
            <a:normAutofit/>
          </a:bodyPr>
          <a:lstStyle/>
          <a:p>
            <a:r>
              <a:rPr lang="tr-TR" sz="2000" dirty="0" smtClean="0"/>
              <a:t>İç </a:t>
            </a:r>
            <a:r>
              <a:rPr lang="tr-TR" sz="2000" dirty="0" smtClean="0"/>
              <a:t>paydaşlar </a:t>
            </a:r>
            <a:r>
              <a:rPr lang="tr-TR" sz="2000" dirty="0" smtClean="0"/>
              <a:t>(öğrenciler ve çalışanlar) ile dış paydaşların (işveren, iş dünyası ve meslek örgütü temsilcileri, mezunlar, vb.) sürece </a:t>
            </a:r>
            <a:r>
              <a:rPr lang="tr-TR" sz="2000" dirty="0" smtClean="0"/>
              <a:t>katılımı </a:t>
            </a:r>
            <a:r>
              <a:rPr lang="tr-TR" sz="2000" dirty="0" smtClean="0"/>
              <a:t>sağlanarak programın gözden geçirilmesi ve değerlendirilmesi nasıl yapılmaktadır?</a:t>
            </a:r>
          </a:p>
          <a:p>
            <a:endParaRPr lang="tr-TR" sz="2000" dirty="0" smtClean="0"/>
          </a:p>
          <a:p>
            <a:r>
              <a:rPr lang="tr-TR" sz="2000" dirty="0" smtClean="0"/>
              <a:t>Gözden geçirme faaliyetleri ne sıklıkta, nasıl ve kimler tarafından yapılmaktadır?</a:t>
            </a:r>
          </a:p>
          <a:p>
            <a:endParaRPr lang="tr-TR" sz="2000" dirty="0" smtClean="0"/>
          </a:p>
          <a:p>
            <a:r>
              <a:rPr lang="tr-TR" sz="2000" dirty="0" smtClean="0"/>
              <a:t>Katkı veren </a:t>
            </a:r>
            <a:r>
              <a:rPr lang="tr-TR" sz="2000" dirty="0" smtClean="0"/>
              <a:t>paydaşlar </a:t>
            </a:r>
            <a:r>
              <a:rPr lang="tr-TR" sz="2000" dirty="0" smtClean="0"/>
              <a:t>nasıl belirlenmektedir? Bu paydaşlar karar verme sürecinin hangi aşamalarına katılabilmektedir?</a:t>
            </a:r>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18044752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3528392"/>
          </a:xfrm>
        </p:spPr>
        <p:txBody>
          <a:bodyPr/>
          <a:lstStyle/>
          <a:p>
            <a:r>
              <a:rPr lang="tr-TR" sz="2000" dirty="0"/>
              <a:t>Değerlendirme sonuçları, </a:t>
            </a:r>
            <a:r>
              <a:rPr lang="tr-TR" sz="2000" dirty="0" smtClean="0"/>
              <a:t>programların </a:t>
            </a:r>
            <a:r>
              <a:rPr lang="tr-TR" sz="2000" dirty="0"/>
              <a:t>güncellenmesi ve sürekli iyileştirilmesi için nasıl kullanılmaktadır</a:t>
            </a:r>
            <a:r>
              <a:rPr lang="tr-TR" sz="2000" dirty="0" smtClean="0"/>
              <a:t>?</a:t>
            </a:r>
          </a:p>
          <a:p>
            <a:endParaRPr lang="tr-TR" sz="2000" dirty="0"/>
          </a:p>
          <a:p>
            <a:r>
              <a:rPr lang="tr-TR" sz="2000" dirty="0"/>
              <a:t>Programların eğitim amaçlarına ilişkin hedeflerine </a:t>
            </a:r>
            <a:r>
              <a:rPr lang="tr-TR" sz="2000" dirty="0" smtClean="0"/>
              <a:t>ulaştığı; </a:t>
            </a:r>
            <a:r>
              <a:rPr lang="tr-TR" sz="2000" dirty="0"/>
              <a:t>öğrencilerin ve toplumun ihtiyaçlarına cevap </a:t>
            </a:r>
            <a:r>
              <a:rPr lang="tr-TR" sz="2000" dirty="0" smtClean="0"/>
              <a:t>verdiği </a:t>
            </a:r>
            <a:r>
              <a:rPr lang="tr-TR" sz="2000" dirty="0"/>
              <a:t>nasıl </a:t>
            </a:r>
            <a:r>
              <a:rPr lang="tr-TR" sz="2000" dirty="0" smtClean="0"/>
              <a:t>izlenmekte </a:t>
            </a:r>
            <a:r>
              <a:rPr lang="tr-TR" sz="2000" dirty="0"/>
              <a:t>ve </a:t>
            </a:r>
            <a:r>
              <a:rPr lang="tr-TR" sz="2000" dirty="0" smtClean="0"/>
              <a:t>ölçülmektedir</a:t>
            </a:r>
            <a:r>
              <a:rPr lang="tr-TR" sz="2000" dirty="0"/>
              <a:t>?</a:t>
            </a:r>
            <a:endParaRPr lang="tr-TR" sz="2000" dirty="0" smtClean="0"/>
          </a:p>
          <a:p>
            <a:endParaRPr lang="tr-TR" sz="2000" dirty="0" smtClean="0"/>
          </a:p>
          <a:p>
            <a:r>
              <a:rPr lang="tr-TR" sz="2000" dirty="0" smtClean="0"/>
              <a:t>Programların eğitim amaçları ve öğrenme çıktılarına ilişkin taahhütleri nasıl güvence altına alınmaktadır?</a:t>
            </a:r>
            <a:endParaRPr lang="tr-TR" sz="2000" dirty="0"/>
          </a:p>
          <a:p>
            <a:endParaRPr lang="tr-TR"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411351713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E74B26"/>
                </a:solidFill>
                <a:latin typeface="Adobe Caslon Pro" panose="0205050205050A020403" pitchFamily="18" charset="-94"/>
              </a:rPr>
              <a:t>Ç. Araştırma ve Geliştirme</a:t>
            </a:r>
            <a:endParaRPr lang="tr-TR" sz="3600" dirty="0">
              <a:solidFill>
                <a:srgbClr val="E74B26"/>
              </a:solidFill>
            </a:endParaRPr>
          </a:p>
        </p:txBody>
      </p:sp>
      <p:sp>
        <p:nvSpPr>
          <p:cNvPr id="6" name="İçerik Yer Tutucusu 5"/>
          <p:cNvSpPr>
            <a:spLocks noGrp="1"/>
          </p:cNvSpPr>
          <p:nvPr>
            <p:ph idx="1"/>
          </p:nvPr>
        </p:nvSpPr>
        <p:spPr/>
        <p:txBody>
          <a:bodyPr>
            <a:normAutofit/>
          </a:bodyPr>
          <a:lstStyle/>
          <a:p>
            <a:pPr marL="0" indent="0">
              <a:buNone/>
            </a:pPr>
            <a:r>
              <a:rPr lang="tr-TR" sz="2200" dirty="0" smtClean="0"/>
              <a:t>Kurumun araştırma sürecinin değerlendirmesinin yapılması beklenmektedir. </a:t>
            </a:r>
            <a:endParaRPr lang="tr-TR" sz="2200" dirty="0" smtClean="0"/>
          </a:p>
          <a:p>
            <a:pPr marL="0" indent="0">
              <a:buNone/>
            </a:pPr>
            <a:r>
              <a:rPr lang="tr-TR" sz="2200" dirty="0" smtClean="0"/>
              <a:t>Araştırma </a:t>
            </a:r>
            <a:r>
              <a:rPr lang="tr-TR" sz="2200" dirty="0" smtClean="0"/>
              <a:t>süreci kurumun sürekli gelişim odağı ile hedeflerin ve bu hedeflerin kimler tarafından gerçekleştirileceğinin belirlendiği, araştırma faaliyetlerinin gerçekleştirildiği, hedeflerin nitelik ve nicelik olarak izlenerek değerlendirildiği ve ulaşılan sonuçların kontrol edilerek ihtiyaç duyulan iyileştirmelerin yapıldığı bir süreç olarak ele alınmalıdır. </a:t>
            </a:r>
            <a:endParaRPr lang="tr-TR" sz="2200" dirty="0" smtClean="0"/>
          </a:p>
          <a:p>
            <a:pPr marL="0" indent="0">
              <a:buNone/>
            </a:pPr>
            <a:r>
              <a:rPr lang="tr-TR" sz="2200" dirty="0" smtClean="0"/>
              <a:t>Aşağıda </a:t>
            </a:r>
            <a:r>
              <a:rPr lang="tr-TR" sz="2200" dirty="0" smtClean="0"/>
              <a:t>farklı başlıklar </a:t>
            </a:r>
            <a:r>
              <a:rPr lang="tr-TR" sz="2200" dirty="0" smtClean="0"/>
              <a:t>altında </a:t>
            </a:r>
            <a:r>
              <a:rPr lang="tr-TR" sz="2200" dirty="0" smtClean="0"/>
              <a:t>listelenen sorular, kurumda araştırma sürecinin yönetildiği mekanizmaların etkinliğine, sürecin girdi ve çıktıları ile değerlendirilerek araştırma sürecinin bir bütün olarak değerlendirmesinin yapılabilmesine olanak sağlamak üzere yol gösterici olması amacıyla verilmiştir.</a:t>
            </a:r>
            <a:endParaRPr lang="tr-TR" sz="22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91130552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900" dirty="0">
                <a:solidFill>
                  <a:srgbClr val="E74B26"/>
                </a:solidFill>
              </a:rPr>
              <a:t>Araştırma Stratejisi ve Hedefleri</a:t>
            </a:r>
          </a:p>
        </p:txBody>
      </p:sp>
      <p:sp>
        <p:nvSpPr>
          <p:cNvPr id="6" name="İçerik Yer Tutucusu 5"/>
          <p:cNvSpPr>
            <a:spLocks noGrp="1"/>
          </p:cNvSpPr>
          <p:nvPr>
            <p:ph idx="1"/>
          </p:nvPr>
        </p:nvSpPr>
        <p:spPr>
          <a:xfrm>
            <a:off x="457200" y="1600200"/>
            <a:ext cx="8229600" cy="4997152"/>
          </a:xfrm>
        </p:spPr>
        <p:txBody>
          <a:bodyPr>
            <a:normAutofit/>
          </a:bodyPr>
          <a:lstStyle/>
          <a:p>
            <a:r>
              <a:rPr lang="tr-TR" sz="2000" dirty="0" smtClean="0"/>
              <a:t>Kurumun araştırma stratejisi, hedefleri ve bu hedeflerin kimler tarafından gerçekleştirileceği belirlenmiş midir?</a:t>
            </a:r>
          </a:p>
          <a:p>
            <a:r>
              <a:rPr lang="tr-TR" sz="2000" dirty="0" smtClean="0"/>
              <a:t>Kurumun araştırma stratejisi ve hedefleri nelerdir? Bu hedefler nasıl belirlenmekte ve hangi sıklıkla gözden geçirilmektedir?</a:t>
            </a:r>
          </a:p>
          <a:p>
            <a:r>
              <a:rPr lang="tr-TR" sz="2000" dirty="0" smtClean="0"/>
              <a:t>Kurumun araştırma stratejisi bütünsel ve </a:t>
            </a:r>
            <a:r>
              <a:rPr lang="tr-TR" sz="2000" dirty="0"/>
              <a:t>ç</a:t>
            </a:r>
            <a:r>
              <a:rPr lang="tr-TR" sz="2000" dirty="0" smtClean="0"/>
              <a:t>ok boyutlu olarak mı ya da tek bir araştırma alanına yönelik olarak mı ele alınmıştır? Kurumun temel araştırma ve uygulamalı araştırmaya bakışı nasıldır?</a:t>
            </a:r>
          </a:p>
          <a:p>
            <a:r>
              <a:rPr lang="tr-TR" sz="2000" dirty="0" smtClean="0"/>
              <a:t>Kurum, araştırmada öncelikli alanları ile ilgili araştırma faaliyetlerinde bulunmakta mıdır?</a:t>
            </a:r>
          </a:p>
          <a:p>
            <a:pPr marL="274320" lvl="1" indent="0">
              <a:buNone/>
            </a:pPr>
            <a:r>
              <a:rPr lang="tr-TR" sz="1600" dirty="0"/>
              <a:t> </a:t>
            </a:r>
            <a:r>
              <a:rPr lang="tr-TR" sz="1600" dirty="0" smtClean="0"/>
              <a:t>  a. Araştırmada öncelikli alanlarda UYGAR merkezleri var </a:t>
            </a:r>
            <a:r>
              <a:rPr lang="tr-TR" sz="1600" dirty="0" smtClean="0"/>
              <a:t>mıdır? </a:t>
            </a:r>
            <a:r>
              <a:rPr lang="tr-TR" sz="1600" dirty="0" smtClean="0"/>
              <a:t>Varsa bu merkezlerin hedefleri belirlenmiş, çıktıları izlemekte ve değerlendirmekte midir?</a:t>
            </a:r>
          </a:p>
          <a:p>
            <a:pPr marL="274320" lvl="1" indent="0">
              <a:buNone/>
            </a:pPr>
            <a:r>
              <a:rPr lang="tr-TR" sz="1600" dirty="0"/>
              <a:t> </a:t>
            </a:r>
            <a:r>
              <a:rPr lang="tr-TR" sz="1600" dirty="0" smtClean="0"/>
              <a:t>  b. Araştırmada öncelikli </a:t>
            </a:r>
            <a:r>
              <a:rPr lang="tr-TR" sz="1600" dirty="0" smtClean="0"/>
              <a:t>alanlar </a:t>
            </a:r>
            <a:r>
              <a:rPr lang="tr-TR" sz="1600" dirty="0" smtClean="0"/>
              <a:t>ile ilgili, iç ve dış paydaşların önerileri doğrultusunda, bilimsel ve/veya </a:t>
            </a:r>
            <a:r>
              <a:rPr lang="tr-TR" sz="1600" dirty="0" err="1" smtClean="0"/>
              <a:t>sektörel</a:t>
            </a:r>
            <a:r>
              <a:rPr lang="tr-TR" sz="1600" dirty="0" smtClean="0"/>
              <a:t> toplantılar düzenlenmekte midir?</a:t>
            </a:r>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24168014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904656"/>
          </a:xfrm>
        </p:spPr>
        <p:txBody>
          <a:bodyPr>
            <a:normAutofit/>
          </a:bodyPr>
          <a:lstStyle/>
          <a:p>
            <a:r>
              <a:rPr lang="tr-TR" sz="2000" dirty="0" smtClean="0"/>
              <a:t>Kurumun araştırma faaliyetleri ve diğer akademik faaliyetleri (eğitim-öğretim, topluma hizmet) arasında </a:t>
            </a:r>
            <a:r>
              <a:rPr lang="tr-TR" sz="2000" b="1" dirty="0" smtClean="0"/>
              <a:t>nasıl bir etkileşim bulunmaktadır</a:t>
            </a:r>
            <a:r>
              <a:rPr lang="tr-TR" sz="2000" dirty="0" smtClean="0"/>
              <a:t>? Buna yönelik bir stratejisi var mıdır?</a:t>
            </a:r>
          </a:p>
          <a:p>
            <a:r>
              <a:rPr lang="tr-TR" sz="2000" dirty="0" smtClean="0"/>
              <a:t>Kurum, araştırma stratejisinin bir parçası olarak </a:t>
            </a:r>
            <a:r>
              <a:rPr lang="tr-TR" sz="2000" b="1" dirty="0" smtClean="0"/>
              <a:t>kurumlar arası araştırma faaliyetlerini</a:t>
            </a:r>
            <a:r>
              <a:rPr lang="tr-TR" sz="2000" dirty="0" smtClean="0"/>
              <a:t> desteklemekte midir? Ve bu tür araştırmaların çıktılarını nasıl izlemekte ve değerlendirmektedir?</a:t>
            </a:r>
          </a:p>
          <a:p>
            <a:r>
              <a:rPr lang="tr-TR" sz="2000" dirty="0" smtClean="0"/>
              <a:t>Kurum, araştırma stratejisi olarak </a:t>
            </a:r>
            <a:r>
              <a:rPr lang="tr-TR" sz="2000" b="1" dirty="0" smtClean="0"/>
              <a:t>disiplinler arası ve/veya çok disiplinli araştırma faaliyetlerini</a:t>
            </a:r>
            <a:r>
              <a:rPr lang="tr-TR" sz="2000" dirty="0" smtClean="0"/>
              <a:t> desteklemekte midir? Bu tür araştırmalara uygun platformlar geliştirmekte midir? Ve bu tür çıktılarını nasıl izlemekte ve değerlendirmektedir?</a:t>
            </a:r>
          </a:p>
          <a:p>
            <a:r>
              <a:rPr lang="tr-TR" sz="2000" dirty="0" smtClean="0"/>
              <a:t>Kurum, </a:t>
            </a:r>
            <a:r>
              <a:rPr lang="tr-TR" sz="2000" b="1" dirty="0" smtClean="0"/>
              <a:t>yerel/bölgesel/ulusal kalkınma hedefleriyle</a:t>
            </a:r>
            <a:r>
              <a:rPr lang="tr-TR" sz="2000" dirty="0" smtClean="0"/>
              <a:t> kendi araştırma stratejileri arasında nasıl bir bağ kurmaktadır?</a:t>
            </a:r>
          </a:p>
          <a:p>
            <a:r>
              <a:rPr lang="tr-TR" sz="2000" dirty="0" smtClean="0"/>
              <a:t>Yapılan araştırmaların </a:t>
            </a:r>
            <a:r>
              <a:rPr lang="tr-TR" sz="2000" b="1" dirty="0" smtClean="0"/>
              <a:t>bölgesel/ulusal açıdan değerlendirildiğinde ekonomik ve </a:t>
            </a:r>
            <a:r>
              <a:rPr lang="tr-TR" sz="2000" b="1" dirty="0" err="1" smtClean="0"/>
              <a:t>sosyo</a:t>
            </a:r>
            <a:r>
              <a:rPr lang="tr-TR" sz="2000" b="1" dirty="0" smtClean="0"/>
              <a:t>-kültürel katkısı var mıdır</a:t>
            </a:r>
            <a:r>
              <a:rPr lang="tr-TR" sz="2000" dirty="0" smtClean="0"/>
              <a:t>? Nasıl teşvik edilmektedir?</a:t>
            </a:r>
          </a:p>
          <a:p>
            <a:r>
              <a:rPr lang="tr-TR" sz="2000" dirty="0" smtClean="0"/>
              <a:t>Kurumun, araştırmada </a:t>
            </a:r>
            <a:r>
              <a:rPr lang="tr-TR" sz="2000" b="1" dirty="0" smtClean="0"/>
              <a:t>etik değerleri benimsetme </a:t>
            </a:r>
            <a:r>
              <a:rPr lang="tr-TR" sz="2000" dirty="0" smtClean="0"/>
              <a:t>ile ilgili girişimleri (Etik Komisyonu, İntihali önlemeye yönelik özel yazılımlar, vs.) var mıdır?</a:t>
            </a:r>
          </a:p>
          <a:p>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1075515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29600" cy="5112568"/>
          </a:xfrm>
        </p:spPr>
        <p:txBody>
          <a:bodyPr>
            <a:normAutofit/>
          </a:bodyPr>
          <a:lstStyle/>
          <a:p>
            <a:r>
              <a:rPr lang="tr-TR" sz="2000" dirty="0" smtClean="0"/>
              <a:t>Araştırmaların çıktıları (proje raporu, yayın, patent vb.) ödüllendirilmekte midir?</a:t>
            </a:r>
          </a:p>
          <a:p>
            <a:r>
              <a:rPr lang="tr-TR" sz="2000" dirty="0" smtClean="0"/>
              <a:t>Araştırma fırsatları ile ilgili kurum içi gerekli bilgi paylaşımı </a:t>
            </a:r>
            <a:r>
              <a:rPr lang="tr-TR" sz="2000" dirty="0" smtClean="0"/>
              <a:t>yapılmakta </a:t>
            </a:r>
            <a:r>
              <a:rPr lang="tr-TR" sz="2000" dirty="0" smtClean="0"/>
              <a:t>mıdır?</a:t>
            </a:r>
          </a:p>
          <a:p>
            <a:r>
              <a:rPr lang="tr-TR" sz="2000" dirty="0" smtClean="0"/>
              <a:t>Verilen doktora derecelerinin çeşitli ve doktora öğrencilerinin </a:t>
            </a:r>
            <a:r>
              <a:rPr lang="tr-TR" sz="2000" b="1" dirty="0" smtClean="0"/>
              <a:t>yurtiçi ve yurtdışı üniversitelerde öğretim görevlisi olarak işe başlama oranları </a:t>
            </a:r>
            <a:r>
              <a:rPr lang="tr-TR" sz="2000" dirty="0" smtClean="0"/>
              <a:t>takip </a:t>
            </a:r>
            <a:r>
              <a:rPr lang="tr-TR" sz="2000" dirty="0" smtClean="0"/>
              <a:t>edilmekte midir? </a:t>
            </a:r>
            <a:r>
              <a:rPr lang="tr-TR" sz="2000" dirty="0" smtClean="0"/>
              <a:t>Kurum tarafından verilen </a:t>
            </a:r>
            <a:r>
              <a:rPr lang="tr-TR" sz="2000" b="1" dirty="0" smtClean="0"/>
              <a:t>doktora derecesi ile akademik ortamda iş bulan öğrencilerin </a:t>
            </a:r>
            <a:r>
              <a:rPr lang="tr-TR" sz="2000" dirty="0" smtClean="0"/>
              <a:t>oranı nedir?</a:t>
            </a:r>
          </a:p>
          <a:p>
            <a:r>
              <a:rPr lang="tr-TR" sz="2000" dirty="0" smtClean="0"/>
              <a:t>Kurum, araştırma öncelikleri kapsamındaki faaliyetleri için gerekli fiziki/teknik altyapının ve mali kaynakların oluşturulması ve uygun şekilde kullanımına yönelik politikalara sahip midir?</a:t>
            </a:r>
          </a:p>
          <a:p>
            <a:r>
              <a:rPr lang="tr-TR" sz="2000" dirty="0" smtClean="0"/>
              <a:t>Kurum, öncelikleri kapsamındaki araştırma faaliyetlerinin nicelik ve nitelik olarak sürdürülebilirliğini nasıl güvence altına almaktadır?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4673591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Araştırma Kaynakları</a:t>
            </a:r>
          </a:p>
        </p:txBody>
      </p:sp>
      <p:sp>
        <p:nvSpPr>
          <p:cNvPr id="3" name="İçerik Yer Tutucusu 2"/>
          <p:cNvSpPr>
            <a:spLocks noGrp="1"/>
          </p:cNvSpPr>
          <p:nvPr>
            <p:ph idx="1"/>
          </p:nvPr>
        </p:nvSpPr>
        <p:spPr>
          <a:xfrm>
            <a:off x="457200" y="1600200"/>
            <a:ext cx="8229600" cy="4997152"/>
          </a:xfrm>
        </p:spPr>
        <p:txBody>
          <a:bodyPr>
            <a:normAutofit/>
          </a:bodyPr>
          <a:lstStyle/>
          <a:p>
            <a:r>
              <a:rPr lang="tr-TR" sz="2000" dirty="0" smtClean="0"/>
              <a:t>Kurumun fiziki/teknik altyapısı ve mali kaynakları, araştırma öncelikleri kapsamındaki faaliyetleri gerçekleştirmek için uygun ve yeterli midir?</a:t>
            </a:r>
          </a:p>
          <a:p>
            <a:r>
              <a:rPr lang="tr-TR" sz="2000" dirty="0" smtClean="0"/>
              <a:t>Kurum içi kaynakların </a:t>
            </a:r>
            <a:r>
              <a:rPr lang="tr-TR" sz="2000" b="1" dirty="0" smtClean="0"/>
              <a:t>araştırma faaliyetlerine tahsisine yönelik açık kriterler</a:t>
            </a:r>
            <a:r>
              <a:rPr lang="tr-TR" sz="2000" dirty="0" smtClean="0"/>
              <a:t> mevcut mudur? Bu kriterler nasıl belirlenmekte ve hangi sıklıkta gözden geçirilmektedir?</a:t>
            </a:r>
          </a:p>
          <a:p>
            <a:r>
              <a:rPr lang="tr-TR" sz="2000" dirty="0" smtClean="0"/>
              <a:t>Araştırma faaliyetlerine kurum içi kaynak tahsisine yönelik öncelikler mevcut ise ne tür parametreler (</a:t>
            </a:r>
            <a:r>
              <a:rPr lang="tr-TR" sz="2000" b="1" dirty="0" smtClean="0"/>
              <a:t>kurumun araştırma öncelikleri ile uyum, çok ortaklı/disiplinli araştırmalar, kurumlar arası ve/veya uluslararası ortaklıklar, lisansüstü çalışmalar, temel araştırma, uygulamalı araştırma, deneysel geliştirme, çıktı/performans </a:t>
            </a:r>
            <a:r>
              <a:rPr lang="tr-TR" sz="2000" dirty="0" smtClean="0"/>
              <a:t>vb.) dikkate alınmaktadır?</a:t>
            </a:r>
          </a:p>
          <a:p>
            <a:r>
              <a:rPr lang="tr-TR" sz="2000" dirty="0" smtClean="0"/>
              <a:t>Kurum, kaynakların etkin/verimli kullanımı sağlamak ve ilave kaynak temin edebilmek için iç/dış paydaşlarla işbirliğini ve kurum dışından kaynak teminini nasıl teşvik etmekte ve </a:t>
            </a:r>
            <a:r>
              <a:rPr lang="tr-TR" sz="2000" dirty="0" smtClean="0"/>
              <a:t>desteklemektedir</a:t>
            </a:r>
            <a:r>
              <a:rPr lang="tr-TR" sz="2000" dirty="0" smtClean="0"/>
              <a:t>?</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186738356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268760"/>
            <a:ext cx="8229600" cy="4876800"/>
          </a:xfrm>
        </p:spPr>
        <p:txBody>
          <a:bodyPr>
            <a:normAutofit/>
          </a:bodyPr>
          <a:lstStyle/>
          <a:p>
            <a:r>
              <a:rPr lang="tr-TR" sz="2000" dirty="0" smtClean="0"/>
              <a:t>Kurum dışından sağlanan mevcut dış destek (proje desteği, bağış, sponsorluk vb.) kurumun stratejik hedefleri ile uyumlu ve yeterli midir?</a:t>
            </a:r>
          </a:p>
          <a:p>
            <a:endParaRPr lang="tr-TR" sz="2000" dirty="0" smtClean="0"/>
          </a:p>
          <a:p>
            <a:r>
              <a:rPr lang="tr-TR" sz="2000" dirty="0" smtClean="0"/>
              <a:t>Kurum, araştırma faaliyetlerinin etik kurallara uygun olarak yürütülmesini sağlamak için ne tür destekler (Fikir ve Sanat Eserleri Kanunun gereğini yerine getirme, lisanslı yazılım kullanımı vb.) sunmaktadır?</a:t>
            </a:r>
          </a:p>
          <a:p>
            <a:endParaRPr lang="tr-TR" sz="2000" dirty="0" smtClean="0"/>
          </a:p>
          <a:p>
            <a:r>
              <a:rPr lang="tr-TR" sz="2000" dirty="0" smtClean="0"/>
              <a:t>Kurum, araştırma bileşeni ile ilgili hedefleri kapsamında ihtiyaç duyulan kaynakların (fiziki/teknik altyapı, mali </a:t>
            </a:r>
            <a:r>
              <a:rPr lang="tr-TR" sz="2000" dirty="0" smtClean="0"/>
              <a:t>kaynaklar) </a:t>
            </a:r>
            <a:r>
              <a:rPr lang="tr-TR" sz="2000" dirty="0" smtClean="0"/>
              <a:t>sürdürülebilirliğini nasıl sağlamaktadır?</a:t>
            </a:r>
          </a:p>
          <a:p>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48948282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Araştırma Kadrosu</a:t>
            </a:r>
          </a:p>
        </p:txBody>
      </p:sp>
      <p:sp>
        <p:nvSpPr>
          <p:cNvPr id="3" name="İçerik Yer Tutucusu 2"/>
          <p:cNvSpPr>
            <a:spLocks noGrp="1"/>
          </p:cNvSpPr>
          <p:nvPr>
            <p:ph idx="1"/>
          </p:nvPr>
        </p:nvSpPr>
        <p:spPr>
          <a:xfrm>
            <a:off x="469419" y="1844824"/>
            <a:ext cx="8229600" cy="3917032"/>
          </a:xfrm>
        </p:spPr>
        <p:txBody>
          <a:bodyPr>
            <a:normAutofit/>
          </a:bodyPr>
          <a:lstStyle/>
          <a:p>
            <a:r>
              <a:rPr lang="tr-TR" sz="2000" dirty="0" smtClean="0"/>
              <a:t>Kurum, işe alınan/ atanan araştırma personelinin gerekli </a:t>
            </a:r>
            <a:r>
              <a:rPr lang="tr-TR" sz="2000" dirty="0" smtClean="0"/>
              <a:t>yetkinliğe </a:t>
            </a:r>
            <a:r>
              <a:rPr lang="tr-TR" sz="2000" dirty="0" smtClean="0"/>
              <a:t>sahip olmasını nasıl güvence altına almaktadır?</a:t>
            </a:r>
          </a:p>
          <a:p>
            <a:r>
              <a:rPr lang="tr-TR" sz="2000" dirty="0" smtClean="0"/>
              <a:t>Araştırma kadrosunun yetkinliği nasıl ölçülmekte ve değerlendirilmektedir?</a:t>
            </a:r>
          </a:p>
          <a:p>
            <a:r>
              <a:rPr lang="tr-TR" sz="2000" dirty="0" smtClean="0"/>
              <a:t>Araştırma kadrosunun yetkinliğinin geliştirilmesi ve iyileştirilmesi için ne gibi imkanlar sunulmaktadır?</a:t>
            </a:r>
          </a:p>
          <a:p>
            <a:r>
              <a:rPr lang="tr-TR" sz="2000" dirty="0" smtClean="0"/>
              <a:t>Atama ve yükseltme sürecinde araştırma </a:t>
            </a:r>
            <a:r>
              <a:rPr lang="tr-TR" sz="2000" dirty="0" smtClean="0"/>
              <a:t>performansı </a:t>
            </a:r>
            <a:r>
              <a:rPr lang="tr-TR" sz="2000" dirty="0" smtClean="0"/>
              <a:t>nasıl </a:t>
            </a:r>
            <a:r>
              <a:rPr lang="tr-TR" sz="2000" dirty="0" smtClean="0"/>
              <a:t>değerlendirilmektedir</a:t>
            </a:r>
            <a:r>
              <a:rPr lang="tr-TR" sz="2000" dirty="0" smtClean="0"/>
              <a:t>?</a:t>
            </a:r>
          </a:p>
          <a:p>
            <a:r>
              <a:rPr lang="tr-TR" sz="2000" dirty="0" smtClean="0"/>
              <a:t>Araştırma bileşeni kapsamındaki </a:t>
            </a:r>
            <a:r>
              <a:rPr lang="tr-TR" sz="2000" dirty="0" smtClean="0"/>
              <a:t>hedeflere </a:t>
            </a:r>
            <a:r>
              <a:rPr lang="tr-TR" sz="2000" dirty="0" smtClean="0"/>
              <a:t>ulaşmayı sağlayacak araştırma kadrosunun, nicelik ve nitelik olarak </a:t>
            </a:r>
            <a:r>
              <a:rPr lang="tr-TR" sz="2000" dirty="0" smtClean="0"/>
              <a:t>sürdürülebilirliği </a:t>
            </a:r>
            <a:r>
              <a:rPr lang="tr-TR" sz="2000" dirty="0" smtClean="0"/>
              <a:t>nasıl güvence altına </a:t>
            </a:r>
            <a:r>
              <a:rPr lang="tr-TR" sz="2000" dirty="0" smtClean="0"/>
              <a:t>alınmaktadır</a:t>
            </a:r>
            <a:r>
              <a:rPr lang="tr-TR" sz="2000" dirty="0" smtClean="0"/>
              <a:t>?</a:t>
            </a:r>
            <a:endParaRPr lang="tr-TR" sz="2000" dirty="0"/>
          </a:p>
          <a:p>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429262057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556792"/>
            <a:ext cx="8229600" cy="4300736"/>
          </a:xfrm>
        </p:spPr>
        <p:txBody>
          <a:bodyPr>
            <a:normAutofit/>
          </a:bodyPr>
          <a:lstStyle/>
          <a:p>
            <a:r>
              <a:rPr lang="tr-TR" dirty="0" smtClean="0"/>
              <a:t>Kalite </a:t>
            </a:r>
            <a:r>
              <a:rPr lang="tr-TR" dirty="0"/>
              <a:t>merkezli büyüme ve buna bağlı süreçlerin </a:t>
            </a:r>
            <a:r>
              <a:rPr lang="tr-TR" dirty="0" smtClean="0"/>
              <a:t>geliştirilmesi</a:t>
            </a:r>
          </a:p>
          <a:p>
            <a:pPr marL="0" indent="0">
              <a:buNone/>
            </a:pPr>
            <a:endParaRPr lang="tr-TR" dirty="0" smtClean="0"/>
          </a:p>
          <a:p>
            <a:r>
              <a:rPr lang="tr-TR" dirty="0" smtClean="0"/>
              <a:t>Türkiye’nin Ekonomik Büyüme hedeflerinin gerçekleştirmek için; Üniversitelerde yatay </a:t>
            </a:r>
            <a:r>
              <a:rPr lang="tr-TR" dirty="0"/>
              <a:t>ve sayısal </a:t>
            </a:r>
            <a:r>
              <a:rPr lang="tr-TR" dirty="0" smtClean="0"/>
              <a:t>büyüme yerine, </a:t>
            </a:r>
            <a:r>
              <a:rPr lang="tr-TR" b="1" dirty="0" smtClean="0"/>
              <a:t>nitelik </a:t>
            </a:r>
            <a:r>
              <a:rPr lang="tr-TR" b="1" dirty="0"/>
              <a:t>ve kalite </a:t>
            </a:r>
            <a:r>
              <a:rPr lang="tr-TR" dirty="0"/>
              <a:t>bakımından büyümeye </a:t>
            </a:r>
            <a:r>
              <a:rPr lang="tr-TR" dirty="0" smtClean="0"/>
              <a:t>geçiş</a:t>
            </a:r>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dirty="0" smtClean="0"/>
              <a:t>Uludağ Üniversitesi </a:t>
            </a:r>
            <a:r>
              <a:rPr lang="fi-FI" sz="1400" dirty="0" err="1" smtClean="0"/>
              <a:t>Kalite</a:t>
            </a:r>
            <a:r>
              <a:rPr lang="fi-FI" sz="1400" dirty="0" smtClean="0"/>
              <a:t> </a:t>
            </a:r>
            <a:r>
              <a:rPr lang="fi-FI" sz="1400" dirty="0" err="1" smtClean="0"/>
              <a:t>Kurulu</a:t>
            </a:r>
            <a:r>
              <a:rPr lang="fi-FI" sz="1400" dirty="0" smtClean="0"/>
              <a:t> 27.04.2016</a:t>
            </a:r>
            <a:endParaRPr lang="tr-TR" sz="1400" dirty="0"/>
          </a:p>
        </p:txBody>
      </p:sp>
      <p:sp>
        <p:nvSpPr>
          <p:cNvPr id="7" name="Başlık 3"/>
          <p:cNvSpPr>
            <a:spLocks noGrp="1"/>
          </p:cNvSpPr>
          <p:nvPr>
            <p:ph type="title"/>
          </p:nvPr>
        </p:nvSpPr>
        <p:spPr>
          <a:xfrm>
            <a:off x="457200" y="533400"/>
            <a:ext cx="8229600" cy="990600"/>
          </a:xfrm>
        </p:spPr>
        <p:txBody>
          <a:bodyPr/>
          <a:lstStyle/>
          <a:p>
            <a:r>
              <a:rPr lang="tr-TR" dirty="0" smtClean="0">
                <a:solidFill>
                  <a:srgbClr val="E74B26"/>
                </a:solidFill>
              </a:rPr>
              <a:t>Amaç</a:t>
            </a:r>
            <a:endParaRPr lang="tr-TR" dirty="0">
              <a:solidFill>
                <a:srgbClr val="E74B26"/>
              </a:solidFill>
            </a:endParaRPr>
          </a:p>
        </p:txBody>
      </p:sp>
    </p:spTree>
    <p:extLst>
      <p:ext uri="{BB962C8B-B14F-4D97-AF65-F5344CB8AC3E}">
        <p14:creationId xmlns:p14="http://schemas.microsoft.com/office/powerpoint/2010/main" val="87840233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3200" dirty="0">
                <a:solidFill>
                  <a:srgbClr val="E74B26"/>
                </a:solidFill>
              </a:rPr>
              <a:t>Araştırma Performansının İzlenmesi ve İyileştirilmesi</a:t>
            </a:r>
          </a:p>
        </p:txBody>
      </p:sp>
      <p:sp>
        <p:nvSpPr>
          <p:cNvPr id="6" name="İçerik Yer Tutucusu 5"/>
          <p:cNvSpPr>
            <a:spLocks noGrp="1"/>
          </p:cNvSpPr>
          <p:nvPr>
            <p:ph idx="1"/>
          </p:nvPr>
        </p:nvSpPr>
        <p:spPr>
          <a:xfrm>
            <a:off x="457200" y="1600200"/>
            <a:ext cx="8229600" cy="4925144"/>
          </a:xfrm>
        </p:spPr>
        <p:txBody>
          <a:bodyPr>
            <a:normAutofit/>
          </a:bodyPr>
          <a:lstStyle/>
          <a:p>
            <a:r>
              <a:rPr lang="tr-TR" sz="2000" dirty="0" smtClean="0"/>
              <a:t>Kurumun araştırma performansı verilere dayalı ve periyodik olarak ölçülmekte ve değerlendirilmekte midir?</a:t>
            </a:r>
          </a:p>
          <a:p>
            <a:r>
              <a:rPr lang="tr-TR" sz="2000" dirty="0" smtClean="0"/>
              <a:t>Araştırma performansının değerlendirilmesinde,</a:t>
            </a:r>
          </a:p>
          <a:p>
            <a:pPr marL="544513" lvl="1" indent="-271463">
              <a:buNone/>
            </a:pPr>
            <a:r>
              <a:rPr lang="tr-TR" sz="1600" dirty="0" smtClean="0"/>
              <a:t>  - Doktora programlarına yönelik bilgiler (doktora programlarına kayıtlı öğrenci ve mezun sayıları, mezunların akademik ortalama ve/veya sanayi kuruluşlarında çalışma oranları, yurt içi ve yurt dışında çalışma oranları vb.)</a:t>
            </a:r>
          </a:p>
          <a:p>
            <a:pPr marL="544513" lvl="1" indent="-271463">
              <a:buNone/>
            </a:pPr>
            <a:r>
              <a:rPr lang="tr-TR" sz="1600" dirty="0" smtClean="0"/>
              <a:t>  - Bölge, ülke ve dünya ekonomisine katkıları,</a:t>
            </a:r>
          </a:p>
          <a:p>
            <a:pPr marL="544513" lvl="1" indent="-271463">
              <a:buNone/>
            </a:pPr>
            <a:r>
              <a:rPr lang="tr-TR" sz="1600" dirty="0" smtClean="0"/>
              <a:t>  </a:t>
            </a:r>
            <a:r>
              <a:rPr lang="tr-TR" sz="1600" dirty="0" smtClean="0"/>
              <a:t>- Kurumun </a:t>
            </a:r>
            <a:r>
              <a:rPr lang="tr-TR" sz="1600" dirty="0" smtClean="0"/>
              <a:t>mevcut araştırma faaliyetleri, araştırma hedefleriyle uyumlu ve bu hedeflerin sağlanmasına katkısı kalite göstergesi olarak değerlendirilmekte ve izlenmekte midir?</a:t>
            </a:r>
          </a:p>
          <a:p>
            <a:r>
              <a:rPr lang="tr-TR" sz="2000" dirty="0" smtClean="0"/>
              <a:t>Araştırmaların kalitesinin değerlendirilmesi ve izlenmesine yönelik mekanizma mevcut mudur?</a:t>
            </a:r>
          </a:p>
          <a:p>
            <a:r>
              <a:rPr lang="tr-TR" sz="2000" dirty="0" smtClean="0"/>
              <a:t>Kurum, araştırma performansının kurumun hedeflerine ulaşmasındaki yeterliliğini nasıl gözden geçirmekte ve iyileştirmesini nasıl gerçekleştirmektedir?</a:t>
            </a:r>
          </a:p>
          <a:p>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84384131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49065"/>
            <a:ext cx="8229600" cy="990600"/>
          </a:xfrm>
        </p:spPr>
        <p:txBody>
          <a:bodyPr/>
          <a:lstStyle/>
          <a:p>
            <a:r>
              <a:rPr lang="tr-TR" dirty="0" smtClean="0">
                <a:solidFill>
                  <a:srgbClr val="E74B26"/>
                </a:solidFill>
                <a:latin typeface="Adobe Caslon Pro" panose="0205050205050A020403" pitchFamily="18" charset="-94"/>
              </a:rPr>
              <a:t>D. Yönetim Sistemi</a:t>
            </a:r>
            <a:endParaRPr lang="tr-TR" dirty="0">
              <a:solidFill>
                <a:srgbClr val="E74B26"/>
              </a:solidFill>
            </a:endParaRPr>
          </a:p>
        </p:txBody>
      </p:sp>
      <p:sp>
        <p:nvSpPr>
          <p:cNvPr id="3" name="İçerik Yer Tutucusu 2"/>
          <p:cNvSpPr>
            <a:spLocks noGrp="1"/>
          </p:cNvSpPr>
          <p:nvPr>
            <p:ph idx="1"/>
          </p:nvPr>
        </p:nvSpPr>
        <p:spPr>
          <a:xfrm>
            <a:off x="457200" y="1988840"/>
            <a:ext cx="8229600" cy="3744416"/>
          </a:xfrm>
        </p:spPr>
        <p:txBody>
          <a:bodyPr>
            <a:noAutofit/>
          </a:bodyPr>
          <a:lstStyle/>
          <a:p>
            <a:pPr marL="274320" lvl="1" indent="0">
              <a:buNone/>
            </a:pPr>
            <a:r>
              <a:rPr lang="tr-TR" sz="2200" dirty="0" smtClean="0"/>
              <a:t>‘‘Kurum misyon ve hedeflerine nasıl ulaşmaya çalışıyor?’’ sorusuna yanıt oluşturmak üzere kurumun yönetişim/ </a:t>
            </a:r>
            <a:r>
              <a:rPr lang="tr-TR" sz="2200" dirty="0" err="1" smtClean="0"/>
              <a:t>organizasyonel</a:t>
            </a:r>
            <a:r>
              <a:rPr lang="tr-TR" sz="2200" dirty="0" smtClean="0"/>
              <a:t> süreçleri ve faaliyetlerinin neler olduğunun anlatılması ve buna ilişkin değerlendirmenin yapılması beklenmektedir. </a:t>
            </a:r>
            <a:endParaRPr lang="tr-TR" sz="2200" dirty="0" smtClean="0"/>
          </a:p>
          <a:p>
            <a:pPr marL="274320" lvl="1" indent="0">
              <a:buNone/>
            </a:pPr>
            <a:r>
              <a:rPr lang="tr-TR" sz="2200" dirty="0" smtClean="0"/>
              <a:t>Aşağıda </a:t>
            </a:r>
            <a:r>
              <a:rPr lang="tr-TR" sz="2200" dirty="0" smtClean="0"/>
              <a:t>farklı başlıklar altında listelenen sorular, kurumun yönetim sistemiyle ilgili yönetim stratejisi ve hedeflerinin tutarlılığı, sürecin ne kadar etkin şekilde yönetildiği ve kurumsal performansın ölçülerek iyileştirildiğine ilişkin durum değerlendirmesinin yapılmasını sağlamak üzere yol gösterici olması amacıyla verilmiştir.</a:t>
            </a:r>
            <a:endParaRPr lang="tr-TR" sz="22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414057148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Yönetim ve İdari Birimlerin Yapısı</a:t>
            </a:r>
          </a:p>
        </p:txBody>
      </p:sp>
      <p:sp>
        <p:nvSpPr>
          <p:cNvPr id="6" name="İçerik Yer Tutucusu 5"/>
          <p:cNvSpPr>
            <a:spLocks noGrp="1"/>
          </p:cNvSpPr>
          <p:nvPr>
            <p:ph idx="1"/>
          </p:nvPr>
        </p:nvSpPr>
        <p:spPr>
          <a:xfrm>
            <a:off x="457200" y="2132856"/>
            <a:ext cx="8229600" cy="3484984"/>
          </a:xfrm>
        </p:spPr>
        <p:txBody>
          <a:bodyPr>
            <a:normAutofit/>
          </a:bodyPr>
          <a:lstStyle/>
          <a:p>
            <a:r>
              <a:rPr lang="tr-TR" sz="2000" dirty="0" smtClean="0"/>
              <a:t>Kurumun, yönetim ve idari yapılanmasında benimsediği bir yönetim modeli bulunmakta mıdır?</a:t>
            </a:r>
          </a:p>
          <a:p>
            <a:endParaRPr lang="tr-TR" sz="2000" dirty="0" smtClean="0"/>
          </a:p>
          <a:p>
            <a:r>
              <a:rPr lang="tr-TR" sz="2000" dirty="0" err="1" smtClean="0"/>
              <a:t>Operasyonel</a:t>
            </a:r>
            <a:r>
              <a:rPr lang="tr-TR" sz="2000" dirty="0" smtClean="0"/>
              <a:t> süreçlerini (eğitim-öğretim ve araştırma) ve idari/ destek süreçlerini nasıl yönetmektedir?</a:t>
            </a:r>
          </a:p>
          <a:p>
            <a:endParaRPr lang="tr-TR" sz="2000" dirty="0" smtClean="0"/>
          </a:p>
          <a:p>
            <a:r>
              <a:rPr lang="tr-TR" sz="2000" dirty="0" smtClean="0"/>
              <a:t>İç kontrol standartlarına uyum eylem planını ne kadar etkin düzeyde </a:t>
            </a:r>
            <a:r>
              <a:rPr lang="tr-TR" sz="2000" dirty="0" smtClean="0"/>
              <a:t>uygulamaktadır</a:t>
            </a:r>
            <a:r>
              <a:rPr lang="tr-TR" sz="2000" dirty="0" smtClean="0"/>
              <a:t>?</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6405741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Kaynakların Yönetimi</a:t>
            </a:r>
          </a:p>
        </p:txBody>
      </p:sp>
      <p:sp>
        <p:nvSpPr>
          <p:cNvPr id="3" name="İçerik Yer Tutucusu 2"/>
          <p:cNvSpPr>
            <a:spLocks noGrp="1"/>
          </p:cNvSpPr>
          <p:nvPr>
            <p:ph idx="1"/>
          </p:nvPr>
        </p:nvSpPr>
        <p:spPr>
          <a:xfrm>
            <a:off x="457200" y="1699840"/>
            <a:ext cx="8229600" cy="4465464"/>
          </a:xfrm>
        </p:spPr>
        <p:txBody>
          <a:bodyPr>
            <a:normAutofit/>
          </a:bodyPr>
          <a:lstStyle/>
          <a:p>
            <a:r>
              <a:rPr lang="tr-TR" sz="2000" dirty="0" smtClean="0"/>
              <a:t>İnsan kaynaklarının yönetimi nasıl ve ne kadar etkin olarak gerçekleştirilmektedir?</a:t>
            </a:r>
          </a:p>
          <a:p>
            <a:endParaRPr lang="tr-TR" sz="2000" dirty="0" smtClean="0"/>
          </a:p>
          <a:p>
            <a:r>
              <a:rPr lang="tr-TR" sz="2000" dirty="0" smtClean="0"/>
              <a:t>İdari ve destek hizmetleri sunan </a:t>
            </a:r>
            <a:r>
              <a:rPr lang="tr-TR" sz="2000" dirty="0" smtClean="0"/>
              <a:t>birimlerinde </a:t>
            </a:r>
            <a:r>
              <a:rPr lang="tr-TR" sz="2000" dirty="0" smtClean="0"/>
              <a:t>görev alan personelin eğitim ve liyakatlerinin üstlendikleri görevlere uyumunu sağlamak üzere nasıl bir sistem kullanılmaktadır?</a:t>
            </a:r>
          </a:p>
          <a:p>
            <a:endParaRPr lang="tr-TR" sz="2000" dirty="0" smtClean="0"/>
          </a:p>
          <a:p>
            <a:r>
              <a:rPr lang="tr-TR" sz="2000" dirty="0" smtClean="0"/>
              <a:t>Mali kaynakların yönetimi nasıl ve ne </a:t>
            </a:r>
            <a:r>
              <a:rPr lang="tr-TR" sz="2000" dirty="0" smtClean="0"/>
              <a:t>etkinlikte </a:t>
            </a:r>
            <a:r>
              <a:rPr lang="tr-TR" sz="2000" dirty="0" smtClean="0"/>
              <a:t>gerçekleştirilmektedir?</a:t>
            </a:r>
          </a:p>
          <a:p>
            <a:endParaRPr lang="tr-TR" sz="2000" dirty="0" smtClean="0"/>
          </a:p>
          <a:p>
            <a:r>
              <a:rPr lang="tr-TR" sz="2000" dirty="0" smtClean="0"/>
              <a:t>Taşınır ve taşınmaz kaynakların yönetimi nasıl ve ne </a:t>
            </a:r>
            <a:r>
              <a:rPr lang="tr-TR" sz="2000" dirty="0" smtClean="0"/>
              <a:t>etkinlikte </a:t>
            </a:r>
            <a:r>
              <a:rPr lang="tr-TR" sz="2000" dirty="0" smtClean="0"/>
              <a:t>gerçekleştirilmektedir?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83644984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Bilgi Yönetim Sistemi</a:t>
            </a:r>
          </a:p>
        </p:txBody>
      </p:sp>
      <p:sp>
        <p:nvSpPr>
          <p:cNvPr id="3" name="İçerik Yer Tutucusu 2"/>
          <p:cNvSpPr>
            <a:spLocks noGrp="1"/>
          </p:cNvSpPr>
          <p:nvPr>
            <p:ph idx="1"/>
          </p:nvPr>
        </p:nvSpPr>
        <p:spPr>
          <a:xfrm>
            <a:off x="457200" y="1600200"/>
            <a:ext cx="8229600" cy="5069160"/>
          </a:xfrm>
        </p:spPr>
        <p:txBody>
          <a:bodyPr>
            <a:normAutofit fontScale="92500" lnSpcReduction="10000"/>
          </a:bodyPr>
          <a:lstStyle/>
          <a:p>
            <a:r>
              <a:rPr lang="tr-TR" sz="2000" dirty="0" smtClean="0"/>
              <a:t>Her türlü faaliyet ve sürece ilişkin verileri toplamak, analiz etmek ve raporlamak üzere nasıl bir bilgi yönetim sistemi </a:t>
            </a:r>
            <a:r>
              <a:rPr lang="tr-TR" sz="2000" dirty="0" smtClean="0"/>
              <a:t>kullanılmaktadır</a:t>
            </a:r>
            <a:endParaRPr lang="tr-TR" sz="2000" dirty="0"/>
          </a:p>
          <a:p>
            <a:endParaRPr lang="tr-TR" sz="2000" dirty="0" smtClean="0"/>
          </a:p>
          <a:p>
            <a:r>
              <a:rPr lang="tr-TR" sz="2000" dirty="0" smtClean="0"/>
              <a:t>Kullanılan </a:t>
            </a:r>
            <a:r>
              <a:rPr lang="tr-TR" sz="2000" dirty="0" smtClean="0"/>
              <a:t>bilgi yönetim sistemi,</a:t>
            </a:r>
          </a:p>
          <a:p>
            <a:pPr marL="544513" lvl="1" indent="-271463">
              <a:buNone/>
            </a:pPr>
            <a:r>
              <a:rPr lang="tr-TR" sz="1600" dirty="0"/>
              <a:t> </a:t>
            </a:r>
            <a:r>
              <a:rPr lang="tr-TR" sz="1600" dirty="0" smtClean="0"/>
              <a:t> - Eğitim-öğretim faaliyetlerine yönelik olarak hangi konuları (öğrencilerin; demografik bilgileri, gelişimi ve başarı oranı, program memnuniyeti vb.) kapsamaktadır?</a:t>
            </a:r>
          </a:p>
          <a:p>
            <a:pPr marL="544513" lvl="1" indent="-271463">
              <a:buNone/>
            </a:pPr>
            <a:r>
              <a:rPr lang="tr-TR" sz="1600" dirty="0"/>
              <a:t> </a:t>
            </a:r>
            <a:r>
              <a:rPr lang="tr-TR" sz="1600" dirty="0" smtClean="0"/>
              <a:t> - Ar-Ge faaliyetlerine yönelik olarak hangi konuları (araştırma kadrosunun; ulusal/uluslararası </a:t>
            </a:r>
            <a:r>
              <a:rPr lang="tr-TR" sz="1600" b="1" dirty="0" smtClean="0"/>
              <a:t>dış kaynaklı proje sayısı ve bütçesi</a:t>
            </a:r>
            <a:r>
              <a:rPr lang="tr-TR" sz="1600" dirty="0" smtClean="0"/>
              <a:t>, </a:t>
            </a:r>
            <a:r>
              <a:rPr lang="tr-TR" sz="1600" b="1" dirty="0" smtClean="0"/>
              <a:t>yayınlarının </a:t>
            </a:r>
            <a:r>
              <a:rPr lang="tr-TR" sz="1600" b="1" dirty="0" smtClean="0"/>
              <a:t>nicelik ve niteliği</a:t>
            </a:r>
            <a:r>
              <a:rPr lang="tr-TR" sz="1600" dirty="0" smtClean="0"/>
              <a:t>, </a:t>
            </a:r>
            <a:r>
              <a:rPr lang="tr-TR" sz="1600" b="1" dirty="0" smtClean="0"/>
              <a:t>aldığı patentler</a:t>
            </a:r>
            <a:r>
              <a:rPr lang="tr-TR" sz="1600" dirty="0" smtClean="0"/>
              <a:t>, </a:t>
            </a:r>
            <a:r>
              <a:rPr lang="tr-TR" sz="1600" b="1" dirty="0" smtClean="0"/>
              <a:t>sanat eserleri</a:t>
            </a:r>
            <a:r>
              <a:rPr lang="tr-TR" sz="1600" dirty="0" smtClean="0"/>
              <a:t> vb.) kapsamaktadır?</a:t>
            </a:r>
          </a:p>
          <a:p>
            <a:pPr marL="544513" lvl="1" indent="-271463">
              <a:buNone/>
            </a:pPr>
            <a:r>
              <a:rPr lang="tr-TR" sz="1600" dirty="0"/>
              <a:t> </a:t>
            </a:r>
            <a:r>
              <a:rPr lang="tr-TR" sz="1600" dirty="0" smtClean="0"/>
              <a:t>- Mezunlara yönelik olarak hangi konuları ( mezunların; istihdam oranları ve istihdamın </a:t>
            </a:r>
            <a:r>
              <a:rPr lang="tr-TR" sz="1600" dirty="0" err="1" smtClean="0"/>
              <a:t>sektörel</a:t>
            </a:r>
            <a:r>
              <a:rPr lang="tr-TR" sz="1600" dirty="0" smtClean="0"/>
              <a:t> dağılımı, nitelikleri vb.) kapsamaktadır</a:t>
            </a:r>
            <a:r>
              <a:rPr lang="tr-TR" sz="1600" dirty="0" smtClean="0"/>
              <a:t>?</a:t>
            </a:r>
          </a:p>
          <a:p>
            <a:pPr marL="0" indent="0">
              <a:buNone/>
            </a:pPr>
            <a:endParaRPr lang="tr-TR" sz="2000" dirty="0"/>
          </a:p>
          <a:p>
            <a:r>
              <a:rPr lang="tr-TR" sz="2000" dirty="0"/>
              <a:t>Kurumsal iç ve dış değerlendirme sürecine yönelik bilgiler nasıl ve hangi sıklıkta toplanmaktadır?</a:t>
            </a:r>
          </a:p>
          <a:p>
            <a:endParaRPr lang="tr-TR" sz="2000" dirty="0"/>
          </a:p>
          <a:p>
            <a:r>
              <a:rPr lang="tr-TR" sz="2000" dirty="0"/>
              <a:t> Toplanan verilerin güvenliği, gizliliği ( kişisel bilgiler gibi gizlilik gerektiren verilerin güvenliği ve üçünü şahıslarla paylaşılmaması) ve güvenilirliği (somut ve objektif olması) nasıl sağlanmaktadır</a:t>
            </a:r>
            <a:r>
              <a:rPr lang="tr-TR" sz="2000" dirty="0" smtClean="0"/>
              <a:t>?</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76866175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6712"/>
            <a:ext cx="8229600" cy="990600"/>
          </a:xfrm>
        </p:spPr>
        <p:txBody>
          <a:bodyPr>
            <a:noAutofit/>
          </a:bodyPr>
          <a:lstStyle/>
          <a:p>
            <a:pPr algn="ctr"/>
            <a:r>
              <a:rPr lang="tr-TR" sz="3200" dirty="0">
                <a:solidFill>
                  <a:srgbClr val="E74B26"/>
                </a:solidFill>
              </a:rPr>
              <a:t>Kurum Dışından Tedarik Edilen Hizmetlerin Kalitesi</a:t>
            </a:r>
          </a:p>
        </p:txBody>
      </p:sp>
      <p:sp>
        <p:nvSpPr>
          <p:cNvPr id="6" name="İçerik Yer Tutucusu 5"/>
          <p:cNvSpPr>
            <a:spLocks noGrp="1"/>
          </p:cNvSpPr>
          <p:nvPr>
            <p:ph idx="1"/>
          </p:nvPr>
        </p:nvSpPr>
        <p:spPr>
          <a:xfrm>
            <a:off x="457200" y="2636912"/>
            <a:ext cx="8229600" cy="2836912"/>
          </a:xfrm>
        </p:spPr>
        <p:txBody>
          <a:bodyPr>
            <a:normAutofit/>
          </a:bodyPr>
          <a:lstStyle/>
          <a:p>
            <a:r>
              <a:rPr lang="tr-TR" sz="2000" dirty="0" smtClean="0"/>
              <a:t>Kurum dışından alınan idari ve/veya destek hizmetlerin tedarik sürecine ilişkin kriterleri belirlenmiş midir?</a:t>
            </a:r>
          </a:p>
          <a:p>
            <a:endParaRPr lang="tr-TR" sz="2000" dirty="0" smtClean="0"/>
          </a:p>
          <a:p>
            <a:r>
              <a:rPr lang="tr-TR" sz="2000" dirty="0" smtClean="0"/>
              <a:t>Kurum dışından alınan bu hizmetlerin uygunluğu, kalitesi ve sürekliliği nasıl güvence altına alınmaktadır ?</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67820901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6712"/>
            <a:ext cx="8229600" cy="990600"/>
          </a:xfrm>
        </p:spPr>
        <p:txBody>
          <a:bodyPr>
            <a:normAutofit/>
          </a:bodyPr>
          <a:lstStyle/>
          <a:p>
            <a:r>
              <a:rPr lang="tr-TR" sz="3200" dirty="0">
                <a:solidFill>
                  <a:srgbClr val="E74B26"/>
                </a:solidFill>
              </a:rPr>
              <a:t>Kamuoyunu Bilgilendirme</a:t>
            </a:r>
          </a:p>
        </p:txBody>
      </p:sp>
      <p:sp>
        <p:nvSpPr>
          <p:cNvPr id="3" name="İçerik Yer Tutucusu 2"/>
          <p:cNvSpPr>
            <a:spLocks noGrp="1"/>
          </p:cNvSpPr>
          <p:nvPr>
            <p:ph idx="1"/>
          </p:nvPr>
        </p:nvSpPr>
        <p:spPr>
          <a:xfrm>
            <a:off x="280762" y="2629192"/>
            <a:ext cx="8229600" cy="2260848"/>
          </a:xfrm>
        </p:spPr>
        <p:txBody>
          <a:bodyPr>
            <a:normAutofit/>
          </a:bodyPr>
          <a:lstStyle/>
          <a:p>
            <a:r>
              <a:rPr lang="tr-TR" sz="2000" dirty="0" smtClean="0"/>
              <a:t>Kurum, topluma karşı </a:t>
            </a:r>
            <a:r>
              <a:rPr lang="tr-TR" sz="2000" dirty="0" smtClean="0"/>
              <a:t>sorumluluğunun </a:t>
            </a:r>
            <a:r>
              <a:rPr lang="tr-TR" sz="2000" dirty="0" smtClean="0"/>
              <a:t>gereği olarak, eğitim-öğretim, araştırma-geliştirme faaliyetlerini de içerecek şekilde faaliyetlerinin tümüyle ilgili </a:t>
            </a:r>
            <a:r>
              <a:rPr lang="tr-TR" sz="2000" dirty="0" smtClean="0"/>
              <a:t>güncel </a:t>
            </a:r>
            <a:r>
              <a:rPr lang="tr-TR" sz="2000" dirty="0" smtClean="0"/>
              <a:t>verilerin kamuoyuyla paylaşmakta mıdır?</a:t>
            </a:r>
          </a:p>
          <a:p>
            <a:endParaRPr lang="tr-TR" sz="2000" dirty="0" smtClean="0"/>
          </a:p>
          <a:p>
            <a:r>
              <a:rPr lang="tr-TR" sz="2000" dirty="0" smtClean="0"/>
              <a:t>Kamuoyuna sunulan bilgilerin güncelliği, doğruluğu ve güvenilirliği nasıl güvence altına alınmaktadır?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40374093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E74B26"/>
                </a:solidFill>
              </a:rPr>
              <a:t>Yönetimin Etkinliği ve Hesap Verebilirliği</a:t>
            </a:r>
          </a:p>
        </p:txBody>
      </p:sp>
      <p:sp>
        <p:nvSpPr>
          <p:cNvPr id="6" name="İçerik Yer Tutucusu 5"/>
          <p:cNvSpPr>
            <a:spLocks noGrp="1"/>
          </p:cNvSpPr>
          <p:nvPr>
            <p:ph idx="1"/>
          </p:nvPr>
        </p:nvSpPr>
        <p:spPr>
          <a:xfrm>
            <a:off x="457200" y="1916832"/>
            <a:ext cx="8229600" cy="2764904"/>
          </a:xfrm>
        </p:spPr>
        <p:txBody>
          <a:bodyPr>
            <a:normAutofit/>
          </a:bodyPr>
          <a:lstStyle/>
          <a:p>
            <a:r>
              <a:rPr lang="tr-TR" sz="2000" dirty="0" smtClean="0"/>
              <a:t>Kurum, kalite güvencesi sistemini, mevcut yönetim ve idari sistemini, yöneticilerinin liderlik özelliklerini ve verimliliklerini ölçme ve izlemeye imkan tanıyacak şekilde tasarlanmış mıdır?</a:t>
            </a:r>
          </a:p>
          <a:p>
            <a:endParaRPr lang="tr-TR" sz="2000" dirty="0" smtClean="0"/>
          </a:p>
          <a:p>
            <a:r>
              <a:rPr lang="tr-TR" sz="2000" dirty="0" smtClean="0"/>
              <a:t>Yönetim ve idarenin kurum çalışanlarına ve genel kamuoyuna hesap verebilirliğine yönelik ilan edilmiş politikası var mıdır?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120445729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6712"/>
            <a:ext cx="8229600" cy="990600"/>
          </a:xfrm>
        </p:spPr>
        <p:txBody>
          <a:bodyPr/>
          <a:lstStyle/>
          <a:p>
            <a:r>
              <a:rPr lang="tr-TR" dirty="0" smtClean="0">
                <a:solidFill>
                  <a:srgbClr val="E74B26"/>
                </a:solidFill>
                <a:latin typeface="Adobe Caslon Pro" panose="0205050205050A020403" pitchFamily="18" charset="-94"/>
              </a:rPr>
              <a:t>E. Sonuç ve Değerlendirme</a:t>
            </a:r>
            <a:endParaRPr lang="tr-TR" dirty="0">
              <a:solidFill>
                <a:srgbClr val="E74B26"/>
              </a:solidFill>
            </a:endParaRPr>
          </a:p>
        </p:txBody>
      </p:sp>
      <p:sp>
        <p:nvSpPr>
          <p:cNvPr id="3" name="İçerik Yer Tutucusu 2"/>
          <p:cNvSpPr>
            <a:spLocks noGrp="1"/>
          </p:cNvSpPr>
          <p:nvPr>
            <p:ph idx="1"/>
          </p:nvPr>
        </p:nvSpPr>
        <p:spPr>
          <a:xfrm>
            <a:off x="457200" y="2564904"/>
            <a:ext cx="8229600" cy="3248780"/>
          </a:xfrm>
        </p:spPr>
        <p:txBody>
          <a:bodyPr>
            <a:normAutofit/>
          </a:bodyPr>
          <a:lstStyle/>
          <a:p>
            <a:r>
              <a:rPr lang="tr-TR" sz="2000" dirty="0" smtClean="0"/>
              <a:t>Kurumun güçlü yönleri ile iyileşmeye açık yönlerinin </a:t>
            </a:r>
            <a:r>
              <a:rPr lang="tr-TR" sz="1800" b="1" dirty="0" smtClean="0"/>
              <a:t>Kalite Güvencesi, Eğitim-Öğretim, Araştırma-Geliştirme ve Yönetim Sistemi </a:t>
            </a:r>
            <a:r>
              <a:rPr lang="tr-TR" sz="2000" dirty="0"/>
              <a:t>başlıkları </a:t>
            </a:r>
            <a:r>
              <a:rPr lang="tr-TR" sz="2000" dirty="0" smtClean="0"/>
              <a:t>altında özet olarak sunulması beklenmektedir. Kurum daha önce bir dış değerlendirme sürecinden geçmiş ve kuruma sunulmuş bir Kurumsal Geri Bildirim Raporu varsa bu raporda belirtilen iyileşmeye açık yönlerin giderilmesi için alınan önlemler, gerçekleştirilen faaliyetler sonucunda sağlanan iyileştirmelerin neler olduğu açıkça sunulmalı ve mevcut durum değerlendirmesi ayrıntılı olarak verilmelidir.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9038111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844824"/>
            <a:ext cx="8229600" cy="3888432"/>
          </a:xfrm>
        </p:spPr>
        <p:txBody>
          <a:bodyPr>
            <a:noAutofit/>
          </a:bodyPr>
          <a:lstStyle/>
          <a:p>
            <a:pPr marL="0" indent="0">
              <a:buNone/>
            </a:pPr>
            <a:r>
              <a:rPr lang="tr-TR" dirty="0"/>
              <a:t>Program </a:t>
            </a:r>
            <a:r>
              <a:rPr lang="tr-TR" dirty="0" smtClean="0"/>
              <a:t>akreditasyonu:</a:t>
            </a:r>
          </a:p>
          <a:p>
            <a:r>
              <a:rPr lang="tr-TR" dirty="0" smtClean="0"/>
              <a:t> </a:t>
            </a:r>
            <a:r>
              <a:rPr lang="tr-TR" dirty="0"/>
              <a:t>P</a:t>
            </a:r>
            <a:r>
              <a:rPr lang="tr-TR" dirty="0" smtClean="0"/>
              <a:t>rograma </a:t>
            </a:r>
            <a:r>
              <a:rPr lang="tr-TR" dirty="0"/>
              <a:t>ait </a:t>
            </a:r>
            <a:r>
              <a:rPr lang="tr-TR" b="1" dirty="0"/>
              <a:t>yeterlilikler </a:t>
            </a:r>
            <a:r>
              <a:rPr lang="tr-TR" b="1" dirty="0" smtClean="0"/>
              <a:t>esaslı,</a:t>
            </a:r>
          </a:p>
          <a:p>
            <a:r>
              <a:rPr lang="tr-TR" b="1" dirty="0" smtClean="0"/>
              <a:t> </a:t>
            </a:r>
            <a:r>
              <a:rPr lang="tr-TR" dirty="0"/>
              <a:t>U</a:t>
            </a:r>
            <a:r>
              <a:rPr lang="tr-TR" dirty="0" smtClean="0"/>
              <a:t>luslararası </a:t>
            </a:r>
            <a:r>
              <a:rPr lang="tr-TR" dirty="0" smtClean="0"/>
              <a:t>kalite </a:t>
            </a:r>
            <a:r>
              <a:rPr lang="tr-TR" dirty="0"/>
              <a:t>güvencesi normlarının da referans alarak düzenleneceği ilke ve </a:t>
            </a:r>
            <a:r>
              <a:rPr lang="tr-TR" dirty="0" smtClean="0"/>
              <a:t>esaslar </a:t>
            </a:r>
            <a:r>
              <a:rPr lang="tr-TR" dirty="0" smtClean="0"/>
              <a:t>dahilinde,</a:t>
            </a:r>
          </a:p>
          <a:p>
            <a:r>
              <a:rPr lang="tr-TR" dirty="0" smtClean="0"/>
              <a:t> YÖK </a:t>
            </a:r>
            <a:r>
              <a:rPr lang="tr-TR" dirty="0" smtClean="0"/>
              <a:t>kalite komisyonu tarafından</a:t>
            </a:r>
            <a:r>
              <a:rPr lang="tr-TR" dirty="0" smtClean="0"/>
              <a:t> </a:t>
            </a:r>
            <a:r>
              <a:rPr lang="tr-TR" b="1" dirty="0"/>
              <a:t>tescil yetkisi verilen </a:t>
            </a:r>
            <a:r>
              <a:rPr lang="tr-TR" b="1" dirty="0" smtClean="0"/>
              <a:t>ajanslar</a:t>
            </a:r>
          </a:p>
          <a:p>
            <a:pPr marL="0" indent="0">
              <a:buNone/>
            </a:pPr>
            <a:r>
              <a:rPr lang="tr-TR" dirty="0" smtClean="0"/>
              <a:t>tarafından </a:t>
            </a:r>
            <a:r>
              <a:rPr lang="tr-TR" dirty="0" smtClean="0"/>
              <a:t>gerçekleştirilecektir</a:t>
            </a:r>
            <a:r>
              <a:rPr lang="tr-TR" dirty="0"/>
              <a:t>. </a:t>
            </a:r>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dirty="0" smtClean="0"/>
              <a:t>Uludağ Üniversitesi </a:t>
            </a:r>
            <a:r>
              <a:rPr lang="fi-FI" sz="1400" dirty="0" err="1" smtClean="0"/>
              <a:t>Kalite</a:t>
            </a:r>
            <a:r>
              <a:rPr lang="fi-FI" sz="1400" dirty="0" smtClean="0"/>
              <a:t> </a:t>
            </a:r>
            <a:r>
              <a:rPr lang="fi-FI" sz="1400" dirty="0" err="1" smtClean="0"/>
              <a:t>Kurulu</a:t>
            </a:r>
            <a:r>
              <a:rPr lang="fi-FI" sz="1400" dirty="0" smtClean="0"/>
              <a:t> 27.04.2016</a:t>
            </a:r>
            <a:endParaRPr lang="tr-TR" sz="1400" dirty="0"/>
          </a:p>
        </p:txBody>
      </p:sp>
      <p:sp>
        <p:nvSpPr>
          <p:cNvPr id="6" name="Title 1"/>
          <p:cNvSpPr>
            <a:spLocks noGrp="1"/>
          </p:cNvSpPr>
          <p:nvPr>
            <p:ph type="title"/>
          </p:nvPr>
        </p:nvSpPr>
        <p:spPr>
          <a:xfrm>
            <a:off x="457200" y="533400"/>
            <a:ext cx="8229600" cy="990600"/>
          </a:xfrm>
        </p:spPr>
        <p:txBody>
          <a:bodyPr/>
          <a:lstStyle/>
          <a:p>
            <a:r>
              <a:rPr lang="en-US" dirty="0" smtClean="0">
                <a:solidFill>
                  <a:srgbClr val="E74B26"/>
                </a:solidFill>
              </a:rPr>
              <a:t>Program </a:t>
            </a:r>
            <a:r>
              <a:rPr lang="en-US" dirty="0" err="1" smtClean="0">
                <a:solidFill>
                  <a:srgbClr val="E74B26"/>
                </a:solidFill>
              </a:rPr>
              <a:t>Akreditasyonu</a:t>
            </a:r>
            <a:endParaRPr lang="en-US" dirty="0">
              <a:solidFill>
                <a:srgbClr val="E74B26"/>
              </a:solidFill>
            </a:endParaRPr>
          </a:p>
        </p:txBody>
      </p:sp>
    </p:spTree>
    <p:extLst>
      <p:ext uri="{BB962C8B-B14F-4D97-AF65-F5344CB8AC3E}">
        <p14:creationId xmlns:p14="http://schemas.microsoft.com/office/powerpoint/2010/main" val="878579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Program akreditasyonu zorunlu </a:t>
            </a:r>
            <a:r>
              <a:rPr lang="tr-TR" dirty="0" smtClean="0"/>
              <a:t>değildir. </a:t>
            </a:r>
          </a:p>
          <a:p>
            <a:endParaRPr lang="tr-TR" dirty="0" smtClean="0"/>
          </a:p>
          <a:p>
            <a:r>
              <a:rPr lang="tr-TR" dirty="0" smtClean="0"/>
              <a:t>YÖK </a:t>
            </a:r>
            <a:r>
              <a:rPr lang="tr-TR" dirty="0"/>
              <a:t>ise bu süreci teşvik etmeye yönelik olarak akredite olan programları tercih kılavuzunda belirtecektir</a:t>
            </a:r>
            <a:r>
              <a:rPr lang="tr-TR" dirty="0" smtClean="0"/>
              <a:t>.</a:t>
            </a:r>
          </a:p>
          <a:p>
            <a:endParaRPr lang="tr-TR" dirty="0" smtClean="0"/>
          </a:p>
          <a:p>
            <a:r>
              <a:rPr lang="tr-TR" dirty="0" smtClean="0"/>
              <a:t>Bu </a:t>
            </a:r>
            <a:r>
              <a:rPr lang="tr-TR" dirty="0"/>
              <a:t>şekilde kurumsal düzeyde ve program özelinde </a:t>
            </a:r>
            <a:r>
              <a:rPr lang="tr-TR" b="1" dirty="0"/>
              <a:t>tekâmülde devamlılık esaslı </a:t>
            </a:r>
            <a:r>
              <a:rPr lang="tr-TR" dirty="0"/>
              <a:t>bir kalite güvencesi sisteminin oluşması hedeflenmektedir.</a:t>
            </a:r>
            <a:endParaRPr lang="en-US" dirty="0"/>
          </a:p>
        </p:txBody>
      </p:sp>
      <p:sp>
        <p:nvSpPr>
          <p:cNvPr id="5" name="Title 1"/>
          <p:cNvSpPr>
            <a:spLocks noGrp="1"/>
          </p:cNvSpPr>
          <p:nvPr>
            <p:ph type="title"/>
          </p:nvPr>
        </p:nvSpPr>
        <p:spPr/>
        <p:txBody>
          <a:bodyPr/>
          <a:lstStyle/>
          <a:p>
            <a:r>
              <a:rPr lang="en-US" dirty="0" smtClean="0">
                <a:solidFill>
                  <a:srgbClr val="E74B26"/>
                </a:solidFill>
              </a:rPr>
              <a:t>Program </a:t>
            </a:r>
            <a:r>
              <a:rPr lang="en-US" dirty="0" err="1" smtClean="0">
                <a:solidFill>
                  <a:srgbClr val="E74B26"/>
                </a:solidFill>
              </a:rPr>
              <a:t>Akreditasyonu</a:t>
            </a:r>
            <a:endParaRPr lang="en-US" dirty="0">
              <a:solidFill>
                <a:srgbClr val="E74B26"/>
              </a:solidFill>
            </a:endParaRPr>
          </a:p>
        </p:txBody>
      </p:sp>
      <p:sp>
        <p:nvSpPr>
          <p:cNvPr id="6"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dirty="0" smtClean="0"/>
              <a:t>Uludağ Üniversitesi </a:t>
            </a:r>
            <a:r>
              <a:rPr lang="fi-FI" sz="1400" dirty="0" err="1" smtClean="0"/>
              <a:t>Kalite</a:t>
            </a:r>
            <a:r>
              <a:rPr lang="fi-FI" sz="1400" dirty="0" smtClean="0"/>
              <a:t> </a:t>
            </a:r>
            <a:r>
              <a:rPr lang="fi-FI" sz="1400" dirty="0" err="1" smtClean="0"/>
              <a:t>Kurulu</a:t>
            </a:r>
            <a:r>
              <a:rPr lang="fi-FI" sz="1400" dirty="0" smtClean="0"/>
              <a:t> 27.04.2016</a:t>
            </a:r>
            <a:endParaRPr lang="tr-TR" sz="1400" dirty="0"/>
          </a:p>
        </p:txBody>
      </p:sp>
    </p:spTree>
    <p:extLst>
      <p:ext uri="{BB962C8B-B14F-4D97-AF65-F5344CB8AC3E}">
        <p14:creationId xmlns:p14="http://schemas.microsoft.com/office/powerpoint/2010/main" val="33127530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E74B26"/>
                </a:solidFill>
              </a:rPr>
              <a:t>Kurumsal</a:t>
            </a:r>
            <a:r>
              <a:rPr lang="en-US" dirty="0" smtClean="0">
                <a:solidFill>
                  <a:srgbClr val="E74B26"/>
                </a:solidFill>
              </a:rPr>
              <a:t> </a:t>
            </a:r>
            <a:r>
              <a:rPr lang="en-US" dirty="0" err="1" smtClean="0">
                <a:solidFill>
                  <a:srgbClr val="E74B26"/>
                </a:solidFill>
              </a:rPr>
              <a:t>Dış</a:t>
            </a:r>
            <a:r>
              <a:rPr lang="en-US" dirty="0" smtClean="0">
                <a:solidFill>
                  <a:srgbClr val="E74B26"/>
                </a:solidFill>
              </a:rPr>
              <a:t> </a:t>
            </a:r>
            <a:r>
              <a:rPr lang="en-US" dirty="0" err="1" smtClean="0">
                <a:solidFill>
                  <a:srgbClr val="E74B26"/>
                </a:solidFill>
              </a:rPr>
              <a:t>Değerlendirme</a:t>
            </a:r>
            <a:endParaRPr lang="en-US" dirty="0">
              <a:solidFill>
                <a:srgbClr val="E74B26"/>
              </a:solidFill>
            </a:endParaRPr>
          </a:p>
        </p:txBody>
      </p:sp>
      <p:sp>
        <p:nvSpPr>
          <p:cNvPr id="3" name="Content Placeholder 2"/>
          <p:cNvSpPr>
            <a:spLocks noGrp="1"/>
          </p:cNvSpPr>
          <p:nvPr>
            <p:ph idx="1"/>
          </p:nvPr>
        </p:nvSpPr>
        <p:spPr/>
        <p:txBody>
          <a:bodyPr/>
          <a:lstStyle/>
          <a:p>
            <a:r>
              <a:rPr lang="tr-TR" dirty="0"/>
              <a:t>Kurumsal dış değerlendirme ilgili her </a:t>
            </a:r>
            <a:r>
              <a:rPr lang="tr-TR" dirty="0" smtClean="0"/>
              <a:t>yükseköğretim Kurumunun </a:t>
            </a:r>
            <a:r>
              <a:rPr lang="tr-TR" dirty="0"/>
              <a:t>eğitim-öğretim, araştırma ve idari süreçlerini kapsayacak ve her </a:t>
            </a:r>
            <a:r>
              <a:rPr lang="tr-TR" dirty="0" smtClean="0"/>
              <a:t>5 </a:t>
            </a:r>
            <a:r>
              <a:rPr lang="tr-TR" dirty="0"/>
              <a:t>yılda bir zorunlu olarak gerçekleştirilecektir. </a:t>
            </a:r>
            <a:endParaRPr lang="tr-TR" dirty="0" smtClean="0"/>
          </a:p>
          <a:p>
            <a:endParaRPr lang="tr-TR" dirty="0" smtClean="0"/>
          </a:p>
          <a:p>
            <a:r>
              <a:rPr lang="tr-TR" dirty="0" smtClean="0"/>
              <a:t>Bu </a:t>
            </a:r>
            <a:r>
              <a:rPr lang="tr-TR" dirty="0"/>
              <a:t>kurumsal dış değerlendirme kurumların </a:t>
            </a:r>
            <a:r>
              <a:rPr lang="tr-TR" b="1" dirty="0"/>
              <a:t>misyon farklılıklarını </a:t>
            </a:r>
            <a:r>
              <a:rPr lang="tr-TR" dirty="0"/>
              <a:t>dikkate alan </a:t>
            </a:r>
            <a:r>
              <a:rPr lang="tr-TR" dirty="0" smtClean="0"/>
              <a:t>bir </a:t>
            </a:r>
            <a:r>
              <a:rPr lang="tr-TR" b="1" dirty="0" err="1" smtClean="0"/>
              <a:t>özdeğerlendirme</a:t>
            </a:r>
            <a:r>
              <a:rPr lang="tr-TR" b="1" dirty="0" smtClean="0"/>
              <a:t> </a:t>
            </a:r>
            <a:r>
              <a:rPr lang="tr-TR" b="1" dirty="0"/>
              <a:t>sistematiği </a:t>
            </a:r>
            <a:r>
              <a:rPr lang="tr-TR" dirty="0"/>
              <a:t>esasına dayanacak, bu da kurumlarımıza daha fazla </a:t>
            </a:r>
            <a:r>
              <a:rPr lang="tr-TR" b="1" dirty="0"/>
              <a:t>özerklik ve kendi hedeflerine odaklanmasına </a:t>
            </a:r>
            <a:r>
              <a:rPr lang="tr-TR" dirty="0"/>
              <a:t>imkan sağlayacaktır.</a:t>
            </a:r>
          </a:p>
          <a:p>
            <a:endParaRPr lang="en-US" dirty="0"/>
          </a:p>
        </p:txBody>
      </p:sp>
      <p:sp>
        <p:nvSpPr>
          <p:cNvPr id="6"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dirty="0" smtClean="0"/>
              <a:t>Uludağ Üniversitesi </a:t>
            </a:r>
            <a:r>
              <a:rPr lang="fi-FI" sz="1400" dirty="0" err="1" smtClean="0"/>
              <a:t>Kalite</a:t>
            </a:r>
            <a:r>
              <a:rPr lang="fi-FI" sz="1400" dirty="0" smtClean="0"/>
              <a:t> </a:t>
            </a:r>
            <a:r>
              <a:rPr lang="fi-FI" sz="1400" dirty="0" err="1" smtClean="0"/>
              <a:t>Kurulu</a:t>
            </a:r>
            <a:r>
              <a:rPr lang="fi-FI" sz="1400" dirty="0" smtClean="0"/>
              <a:t> 27.04.2016</a:t>
            </a:r>
            <a:endParaRPr lang="tr-TR" sz="1400" dirty="0"/>
          </a:p>
        </p:txBody>
      </p:sp>
    </p:spTree>
    <p:extLst>
      <p:ext uri="{BB962C8B-B14F-4D97-AF65-F5344CB8AC3E}">
        <p14:creationId xmlns:p14="http://schemas.microsoft.com/office/powerpoint/2010/main" val="30010317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82177"/>
            <a:ext cx="8229600" cy="990600"/>
          </a:xfrm>
        </p:spPr>
        <p:txBody>
          <a:bodyPr>
            <a:normAutofit/>
          </a:bodyPr>
          <a:lstStyle/>
          <a:p>
            <a:pPr algn="ctr"/>
            <a:r>
              <a:rPr lang="tr-TR" sz="3200" dirty="0" smtClean="0">
                <a:solidFill>
                  <a:srgbClr val="E74B26"/>
                </a:solidFill>
              </a:rPr>
              <a:t>İÇ DEĞERLENDİRME RAPORU</a:t>
            </a:r>
            <a:endParaRPr lang="tr-TR" sz="3200" dirty="0">
              <a:solidFill>
                <a:srgbClr val="E74B26"/>
              </a:solidFill>
            </a:endParaRPr>
          </a:p>
        </p:txBody>
      </p:sp>
      <p:sp>
        <p:nvSpPr>
          <p:cNvPr id="3" name="İçerik Yer Tutucusu 2"/>
          <p:cNvSpPr>
            <a:spLocks noGrp="1"/>
          </p:cNvSpPr>
          <p:nvPr>
            <p:ph idx="1"/>
          </p:nvPr>
        </p:nvSpPr>
        <p:spPr>
          <a:xfrm>
            <a:off x="457200" y="1398474"/>
            <a:ext cx="8229600" cy="5099613"/>
          </a:xfrm>
        </p:spPr>
        <p:txBody>
          <a:bodyPr>
            <a:normAutofit fontScale="92500" lnSpcReduction="20000"/>
          </a:bodyPr>
          <a:lstStyle/>
          <a:p>
            <a:pPr marL="0" indent="0">
              <a:buNone/>
            </a:pPr>
            <a:r>
              <a:rPr lang="tr-TR" sz="2500" dirty="0" smtClean="0">
                <a:solidFill>
                  <a:srgbClr val="E74B26"/>
                </a:solidFill>
                <a:latin typeface="Adobe Caslon Pro" panose="0205050205050A020403" pitchFamily="18" charset="-94"/>
              </a:rPr>
              <a:t>A. </a:t>
            </a:r>
            <a:endParaRPr lang="tr-TR" sz="2500" dirty="0" smtClean="0">
              <a:solidFill>
                <a:srgbClr val="E74B26"/>
              </a:solidFill>
              <a:latin typeface="Adobe Caslon Pro" panose="0205050205050A020403" pitchFamily="18" charset="-94"/>
            </a:endParaRPr>
          </a:p>
          <a:p>
            <a:pPr marL="0" indent="0">
              <a:buNone/>
            </a:pPr>
            <a:r>
              <a:rPr lang="tr-TR" sz="2500" dirty="0" smtClean="0">
                <a:solidFill>
                  <a:srgbClr val="E74B26"/>
                </a:solidFill>
                <a:latin typeface="Adobe Caslon Pro" panose="0205050205050A020403" pitchFamily="18" charset="-94"/>
              </a:rPr>
              <a:t>Kurum </a:t>
            </a:r>
            <a:r>
              <a:rPr lang="tr-TR" sz="2500" dirty="0" smtClean="0">
                <a:solidFill>
                  <a:srgbClr val="E74B26"/>
                </a:solidFill>
                <a:latin typeface="Adobe Caslon Pro" panose="0205050205050A020403" pitchFamily="18" charset="-94"/>
              </a:rPr>
              <a:t>Hakkında Bilgiler</a:t>
            </a:r>
          </a:p>
          <a:p>
            <a:pPr marL="0" indent="0">
              <a:buNone/>
            </a:pPr>
            <a:r>
              <a:rPr lang="tr-TR" sz="2200" dirty="0" smtClean="0"/>
              <a:t>Bu </a:t>
            </a:r>
            <a:r>
              <a:rPr lang="tr-TR" sz="2200" dirty="0" smtClean="0"/>
              <a:t>bölümde, kurumun tarihsel gelişimi, misyonu, vizyonu, değerleri, hedefleri, organizasyon yapısı ve iyileştirme alanları hakkında bilgi verilmeli ve aşağıdaki hususları içerecek şekilde düzenlenmelidir.</a:t>
            </a:r>
          </a:p>
          <a:p>
            <a:pPr marL="0" indent="0">
              <a:buNone/>
            </a:pPr>
            <a:endParaRPr lang="tr-TR" dirty="0" smtClean="0"/>
          </a:p>
          <a:p>
            <a:pPr marL="0" indent="0">
              <a:buNone/>
            </a:pPr>
            <a:r>
              <a:rPr lang="tr-TR" dirty="0">
                <a:solidFill>
                  <a:srgbClr val="E74B26"/>
                </a:solidFill>
                <a:latin typeface="Adobe Caslon Pro" panose="0205050205050A020403" pitchFamily="18" charset="-94"/>
              </a:rPr>
              <a:t>İletişim </a:t>
            </a:r>
            <a:r>
              <a:rPr lang="tr-TR" dirty="0" smtClean="0">
                <a:solidFill>
                  <a:srgbClr val="E74B26"/>
                </a:solidFill>
                <a:latin typeface="Adobe Caslon Pro" panose="0205050205050A020403" pitchFamily="18" charset="-94"/>
              </a:rPr>
              <a:t>Bilgileri</a:t>
            </a:r>
          </a:p>
          <a:p>
            <a:pPr marL="0" indent="0">
              <a:buNone/>
            </a:pPr>
            <a:r>
              <a:rPr lang="tr-TR" sz="2200" dirty="0" smtClean="0"/>
              <a:t>Değerlendirme </a:t>
            </a:r>
            <a:r>
              <a:rPr lang="tr-TR" sz="2200" dirty="0"/>
              <a:t>takımının </a:t>
            </a:r>
            <a:r>
              <a:rPr lang="tr-TR" sz="2200" dirty="0" smtClean="0"/>
              <a:t>rapor değerlendirme ve/veya ziyaret sürecinde iletişim kuracağı Yükseköğretim Kurumu Kalite Komisyon Başkanının (Rektör ya da ilgili Rektör Yardımcısı) iletişim bilgileri (isim, adres, telefon, e-posta, vb.) </a:t>
            </a:r>
            <a:r>
              <a:rPr lang="tr-TR" sz="2200" dirty="0" smtClean="0"/>
              <a:t>verilmelidir.</a:t>
            </a:r>
            <a:endParaRPr lang="tr-TR" sz="2200" dirty="0" smtClean="0"/>
          </a:p>
          <a:p>
            <a:pPr marL="0" indent="0">
              <a:buNone/>
            </a:pPr>
            <a:endParaRPr lang="tr-TR" sz="2200" dirty="0"/>
          </a:p>
          <a:p>
            <a:pPr marL="0" indent="0">
              <a:buNone/>
            </a:pPr>
            <a:r>
              <a:rPr lang="tr-TR" dirty="0">
                <a:solidFill>
                  <a:srgbClr val="E74B26"/>
                </a:solidFill>
                <a:latin typeface="Adobe Caslon Pro" panose="0205050205050A020403" pitchFamily="18" charset="-94"/>
              </a:rPr>
              <a:t>Tarihsel </a:t>
            </a:r>
            <a:r>
              <a:rPr lang="tr-TR" dirty="0" smtClean="0">
                <a:solidFill>
                  <a:srgbClr val="E74B26"/>
                </a:solidFill>
                <a:latin typeface="Adobe Caslon Pro" panose="0205050205050A020403" pitchFamily="18" charset="-94"/>
              </a:rPr>
              <a:t>Gelişim</a:t>
            </a:r>
          </a:p>
          <a:p>
            <a:pPr marL="0" indent="0">
              <a:buNone/>
            </a:pPr>
            <a:r>
              <a:rPr lang="tr-TR" sz="2200" dirty="0" smtClean="0"/>
              <a:t>Kurumun kısa tarihçesi ve mevcut durumu (toplam öğrenci sayısı, akademik ve idari çalışan sayıları, altyapı durumu vb. özet bilgiler) hakkında kısa bir bilgi verilmelidir.</a:t>
            </a:r>
            <a:endParaRPr lang="tr-TR" sz="2200" dirty="0"/>
          </a:p>
          <a:p>
            <a:pPr marL="0" indent="0">
              <a:buNone/>
            </a:pPr>
            <a:endParaRPr lang="tr-TR" dirty="0">
              <a:solidFill>
                <a:srgbClr val="00B0F0"/>
              </a:solidFill>
              <a:latin typeface="Adobe Caslon Pro" panose="0205050205050A020403" pitchFamily="18" charset="-94"/>
            </a:endParaRPr>
          </a:p>
          <a:p>
            <a:pPr marL="0" indent="0">
              <a:buNone/>
            </a:pPr>
            <a:endParaRPr lang="tr-TR" dirty="0" smtClean="0">
              <a:solidFill>
                <a:srgbClr val="00B0F0"/>
              </a:solidFill>
              <a:latin typeface="Adobe Caslon Pro" panose="0205050205050A020403" pitchFamily="18" charset="-94"/>
            </a:endParaRPr>
          </a:p>
          <a:p>
            <a:pPr marL="0" indent="0">
              <a:buNone/>
            </a:pPr>
            <a:endParaRPr lang="tr-TR" dirty="0">
              <a:solidFill>
                <a:srgbClr val="00B0F0"/>
              </a:solidFill>
              <a:latin typeface="Adobe Caslon Pro" panose="0205050205050A020403" pitchFamily="18" charset="-94"/>
            </a:endParaRPr>
          </a:p>
          <a:p>
            <a:pPr marL="0" indent="0">
              <a:buNone/>
            </a:pPr>
            <a:endParaRPr lang="tr-TR" dirty="0">
              <a:solidFill>
                <a:srgbClr val="00B0F0"/>
              </a:solidFill>
              <a:latin typeface="Adobe Caslon Pro" panose="0205050205050A020403" pitchFamily="18" charset="-94"/>
            </a:endParaRPr>
          </a:p>
          <a:p>
            <a:pPr marL="0" indent="0">
              <a:buNone/>
            </a:pPr>
            <a:endParaRPr lang="tr-TR"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11478126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484784"/>
            <a:ext cx="8229600" cy="4876800"/>
          </a:xfrm>
        </p:spPr>
        <p:txBody>
          <a:bodyPr>
            <a:normAutofit/>
          </a:bodyPr>
          <a:lstStyle/>
          <a:p>
            <a:pPr marL="0" indent="0">
              <a:buNone/>
            </a:pPr>
            <a:r>
              <a:rPr lang="tr-TR" sz="2300" dirty="0">
                <a:solidFill>
                  <a:srgbClr val="E74B26"/>
                </a:solidFill>
                <a:latin typeface="Adobe Caslon Pro" panose="0205050205050A020403" pitchFamily="18" charset="-94"/>
              </a:rPr>
              <a:t>Misyonu, Vizyonu, Değerleri ve </a:t>
            </a:r>
            <a:r>
              <a:rPr lang="tr-TR" sz="2300" dirty="0" smtClean="0">
                <a:solidFill>
                  <a:srgbClr val="E74B26"/>
                </a:solidFill>
                <a:latin typeface="Adobe Caslon Pro" panose="0205050205050A020403" pitchFamily="18" charset="-94"/>
              </a:rPr>
              <a:t>Hedefleri</a:t>
            </a:r>
            <a:endParaRPr lang="tr-TR" sz="2300" dirty="0">
              <a:solidFill>
                <a:srgbClr val="E74B26"/>
              </a:solidFill>
              <a:latin typeface="Adobe Caslon Pro" panose="0205050205050A020403" pitchFamily="18" charset="-94"/>
            </a:endParaRPr>
          </a:p>
          <a:p>
            <a:pPr marL="0" indent="0">
              <a:buNone/>
            </a:pPr>
            <a:r>
              <a:rPr lang="tr-TR" sz="2000" dirty="0"/>
              <a:t>‘‘Kurum ne yapmaya çalışıyor</a:t>
            </a:r>
            <a:r>
              <a:rPr lang="tr-TR" sz="2000" dirty="0" smtClean="0"/>
              <a:t>?’’ sorusuna yanıt verebilmek üzere kurumun misyonu, vizyonu, değerleri ve hedefleri bu kısımda özet olarak sunulmalıdır.</a:t>
            </a:r>
          </a:p>
          <a:p>
            <a:pPr marL="0" indent="0">
              <a:buNone/>
            </a:pPr>
            <a:endParaRPr lang="tr-TR" sz="2000" dirty="0"/>
          </a:p>
          <a:p>
            <a:pPr marL="0" indent="0">
              <a:buNone/>
            </a:pPr>
            <a:r>
              <a:rPr lang="tr-TR" sz="2300" dirty="0">
                <a:solidFill>
                  <a:srgbClr val="E74B26"/>
                </a:solidFill>
                <a:latin typeface="Adobe Caslon Pro" panose="0205050205050A020403" pitchFamily="18" charset="-94"/>
              </a:rPr>
              <a:t>Eğitim – Öğretim Hizmeti Sunan </a:t>
            </a:r>
            <a:r>
              <a:rPr lang="tr-TR" sz="2300" dirty="0" smtClean="0">
                <a:solidFill>
                  <a:srgbClr val="E74B26"/>
                </a:solidFill>
                <a:latin typeface="Adobe Caslon Pro" panose="0205050205050A020403" pitchFamily="18" charset="-94"/>
              </a:rPr>
              <a:t>Birimleri </a:t>
            </a:r>
          </a:p>
          <a:p>
            <a:pPr marL="0" indent="0">
              <a:buNone/>
            </a:pPr>
            <a:r>
              <a:rPr lang="tr-TR" sz="2000" dirty="0"/>
              <a:t>Kurumun eğitim-öğretim hizmeti sunan </a:t>
            </a:r>
            <a:r>
              <a:rPr lang="tr-TR" sz="2000" dirty="0" smtClean="0"/>
              <a:t>birimler (Fakülte, Enstitü, Yüksekokul, Konservatuar, Meslek Yüksekokulu vb.) ve bu birimler altında yer alan programlar (çift </a:t>
            </a:r>
            <a:r>
              <a:rPr lang="tr-TR" sz="2000" dirty="0" err="1" smtClean="0"/>
              <a:t>anadal</a:t>
            </a:r>
            <a:r>
              <a:rPr lang="tr-TR" sz="2000" dirty="0" smtClean="0"/>
              <a:t>, </a:t>
            </a:r>
            <a:r>
              <a:rPr lang="tr-TR" sz="2000" dirty="0" err="1" smtClean="0"/>
              <a:t>yandal</a:t>
            </a:r>
            <a:r>
              <a:rPr lang="tr-TR" sz="2000" dirty="0" smtClean="0"/>
              <a:t>, orta dereceler, programın türü ve eğitim dili vb.) hakkında özet bilgilere bu bölüm altında yer verilmeli, ek bilgi ve veriler ise raporun ekinde sunulmalıdır.</a:t>
            </a: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29276854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400600"/>
          </a:xfrm>
        </p:spPr>
        <p:txBody>
          <a:bodyPr>
            <a:normAutofit lnSpcReduction="10000"/>
          </a:bodyPr>
          <a:lstStyle/>
          <a:p>
            <a:pPr marL="0" indent="0">
              <a:buNone/>
            </a:pPr>
            <a:r>
              <a:rPr lang="tr-TR" sz="2300" dirty="0">
                <a:solidFill>
                  <a:srgbClr val="E74B26"/>
                </a:solidFill>
                <a:latin typeface="Adobe Caslon Pro" panose="0205050205050A020403" pitchFamily="18" charset="-94"/>
              </a:rPr>
              <a:t>Araştırma </a:t>
            </a:r>
            <a:r>
              <a:rPr lang="tr-TR" sz="2300" dirty="0" smtClean="0">
                <a:solidFill>
                  <a:srgbClr val="E74B26"/>
                </a:solidFill>
                <a:latin typeface="Adobe Caslon Pro" panose="0205050205050A020403" pitchFamily="18" charset="-94"/>
              </a:rPr>
              <a:t>Faaliyetinin </a:t>
            </a:r>
            <a:r>
              <a:rPr lang="tr-TR" sz="2300" dirty="0">
                <a:solidFill>
                  <a:srgbClr val="E74B26"/>
                </a:solidFill>
                <a:latin typeface="Adobe Caslon Pro" panose="0205050205050A020403" pitchFamily="18" charset="-94"/>
              </a:rPr>
              <a:t>Yürütüldüğü </a:t>
            </a:r>
            <a:r>
              <a:rPr lang="tr-TR" sz="2300" dirty="0" smtClean="0">
                <a:solidFill>
                  <a:srgbClr val="E74B26"/>
                </a:solidFill>
                <a:latin typeface="Adobe Caslon Pro" panose="0205050205050A020403" pitchFamily="18" charset="-94"/>
              </a:rPr>
              <a:t>Birimleri</a:t>
            </a:r>
          </a:p>
          <a:p>
            <a:pPr marL="0" indent="0">
              <a:buNone/>
            </a:pPr>
            <a:r>
              <a:rPr lang="tr-TR" sz="2000" dirty="0"/>
              <a:t>Kurumun </a:t>
            </a:r>
            <a:r>
              <a:rPr lang="tr-TR" sz="2000" dirty="0" smtClean="0"/>
              <a:t>Ar-Ge faaliyeti gerçekleştiren, bu kapsamda hizmet sunan ve destek veren tüm birimlerin (araştırma merkezleri, laboratuvarlar, proje koordinasyon birimi, teknoloji transfer ofisi, fikri mülkiyet kurulu, teknoparklar, ön kuluçka ve kuluçka birimleri vb.) etkinliği ve verimliliğini değerlendirmek üzere gerekli görülen girdi, süreç ve çıktılara ilişkin özet bilgilere bu bölüm altında yer verilmeli, ek bilgi ve veriler ise raporun ekinde sunulmalıdır.</a:t>
            </a:r>
          </a:p>
          <a:p>
            <a:pPr marL="0" indent="0">
              <a:buNone/>
            </a:pPr>
            <a:endParaRPr lang="tr-TR" sz="2000" dirty="0"/>
          </a:p>
          <a:p>
            <a:pPr marL="0" indent="0">
              <a:buNone/>
            </a:pPr>
            <a:r>
              <a:rPr lang="tr-TR" sz="2300" dirty="0">
                <a:solidFill>
                  <a:srgbClr val="E74B26"/>
                </a:solidFill>
                <a:latin typeface="Adobe Caslon Pro" panose="0205050205050A020403" pitchFamily="18" charset="-94"/>
              </a:rPr>
              <a:t>İyileştirmeye Yönelik </a:t>
            </a:r>
            <a:r>
              <a:rPr lang="tr-TR" sz="2300" dirty="0" smtClean="0">
                <a:solidFill>
                  <a:srgbClr val="E74B26"/>
                </a:solidFill>
                <a:latin typeface="Adobe Caslon Pro" panose="0205050205050A020403" pitchFamily="18" charset="-94"/>
              </a:rPr>
              <a:t>Çalışmalar</a:t>
            </a:r>
          </a:p>
          <a:p>
            <a:pPr marL="0" indent="0">
              <a:buNone/>
            </a:pPr>
            <a:r>
              <a:rPr lang="tr-TR" sz="2000" dirty="0"/>
              <a:t>Kurum, daha önce dış değerlendirme sürecinden geçmiş ise en </a:t>
            </a:r>
            <a:r>
              <a:rPr lang="tr-TR" sz="2000" dirty="0" smtClean="0"/>
              <a:t>son gerçekleştirilen dış değerlendirme sonucunda kurumun geneli ve/veya bağlı birimleri için Yükseköğretim Kalite Kurulu tarafından bildirilen iyileşmeye açık yönler kapsamında yapılan çalışmalar ve alınan önlemler hakkında kısa bir özet bilgi verilmelidir. Kurum, Yükseköğretim Kalite Kurulu tarafından daha önce değerlendirilmemiş ise bu durum </a:t>
            </a:r>
            <a:r>
              <a:rPr lang="tr-TR" sz="2000" dirty="0" smtClean="0"/>
              <a:t>belirtilmelidir.</a:t>
            </a:r>
            <a:endParaRPr lang="tr-TR" sz="2000" dirty="0"/>
          </a:p>
          <a:p>
            <a:pPr marL="0" indent="0">
              <a:buNone/>
            </a:pPr>
            <a:endParaRPr lang="tr-TR" sz="2000" dirty="0"/>
          </a:p>
          <a:p>
            <a:pPr marL="0" indent="0">
              <a:buNone/>
            </a:pPr>
            <a:endParaRPr lang="tr-TR" sz="2000" dirty="0"/>
          </a:p>
        </p:txBody>
      </p:sp>
      <p:sp>
        <p:nvSpPr>
          <p:cNvPr id="5" name="Altbilgi Yer Tutucusu 5"/>
          <p:cNvSpPr txBox="1">
            <a:spLocks/>
          </p:cNvSpPr>
          <p:nvPr/>
        </p:nvSpPr>
        <p:spPr>
          <a:xfrm>
            <a:off x="5048636" y="0"/>
            <a:ext cx="4114800" cy="329184"/>
          </a:xfrm>
          <a:prstGeom prst="rect">
            <a:avLst/>
          </a:prstGeom>
        </p:spPr>
        <p:txBody>
          <a:bodyPr vert="horz" lIns="91440" tIns="45720" rIns="91440" bIns="45720" rtlCol="0" anchor="ctr"/>
          <a:lstStyle>
            <a:defPPr>
              <a:defRPr lang="tr-TR"/>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1400" smtClean="0"/>
              <a:t>Uludağ Üniversitesi Kalite Kurulu 27.04.2016</a:t>
            </a:r>
            <a:endParaRPr lang="tr-TR" sz="1400" dirty="0"/>
          </a:p>
        </p:txBody>
      </p:sp>
    </p:spTree>
    <p:extLst>
      <p:ext uri="{BB962C8B-B14F-4D97-AF65-F5344CB8AC3E}">
        <p14:creationId xmlns:p14="http://schemas.microsoft.com/office/powerpoint/2010/main" val="332597538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1335</TotalTime>
  <Words>3202</Words>
  <Application>Microsoft Macintosh PowerPoint</Application>
  <PresentationFormat>On-screen Show (4:3)</PresentationFormat>
  <Paragraphs>253</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Netlik</vt:lpstr>
      <vt:lpstr>PowerPoint Presentation</vt:lpstr>
      <vt:lpstr>Gerekçe</vt:lpstr>
      <vt:lpstr>Amaç</vt:lpstr>
      <vt:lpstr>Program Akreditasyonu</vt:lpstr>
      <vt:lpstr>Program Akreditasyonu</vt:lpstr>
      <vt:lpstr>Kurumsal Dış Değerlendirme</vt:lpstr>
      <vt:lpstr>İÇ DEĞERLENDİRME RAPORU</vt:lpstr>
      <vt:lpstr>PowerPoint Presentation</vt:lpstr>
      <vt:lpstr>PowerPoint Presentation</vt:lpstr>
      <vt:lpstr>B. Kalite Güvence Sistemi</vt:lpstr>
      <vt:lpstr>PowerPoint Presentation</vt:lpstr>
      <vt:lpstr>C. Eğitim - Öğretim</vt:lpstr>
      <vt:lpstr>Programların Tasarımı ve Onayı </vt:lpstr>
      <vt:lpstr>Öğrenci Merkezli  Öğrenme, Öğretme ve Değerlendirme  </vt:lpstr>
      <vt:lpstr>PowerPoint Presentation</vt:lpstr>
      <vt:lpstr>Öğrencinin Kabulü ve Gelişimi, Tanınma ve Sertifikalandırma </vt:lpstr>
      <vt:lpstr>Eğitim – Öğretim Kadrosu</vt:lpstr>
      <vt:lpstr>PowerPoint Presentation</vt:lpstr>
      <vt:lpstr>Öğrenme Kaynakları, Erişilebilirlik ve Destekler</vt:lpstr>
      <vt:lpstr>PowerPoint Presentation</vt:lpstr>
      <vt:lpstr>Programların Sürekli İzlenmesi ve Güncellenmesi</vt:lpstr>
      <vt:lpstr>PowerPoint Presentation</vt:lpstr>
      <vt:lpstr>Ç. Araştırma ve Geliştirme</vt:lpstr>
      <vt:lpstr>Araştırma Stratejisi ve Hedefleri</vt:lpstr>
      <vt:lpstr>PowerPoint Presentation</vt:lpstr>
      <vt:lpstr>PowerPoint Presentation</vt:lpstr>
      <vt:lpstr>Araştırma Kaynakları</vt:lpstr>
      <vt:lpstr>PowerPoint Presentation</vt:lpstr>
      <vt:lpstr>Araştırma Kadrosu</vt:lpstr>
      <vt:lpstr>Araştırma Performansının İzlenmesi ve İyileştirilmesi</vt:lpstr>
      <vt:lpstr>D. Yönetim Sistemi</vt:lpstr>
      <vt:lpstr>Yönetim ve İdari Birimlerin Yapısı</vt:lpstr>
      <vt:lpstr>Kaynakların Yönetimi</vt:lpstr>
      <vt:lpstr>Bilgi Yönetim Sistemi</vt:lpstr>
      <vt:lpstr>Kurum Dışından Tedarik Edilen Hizmetlerin Kalitesi</vt:lpstr>
      <vt:lpstr>Kamuoyunu Bilgilendirme</vt:lpstr>
      <vt:lpstr>Yönetimin Etkinliği ve Hesap Verebilirliği</vt:lpstr>
      <vt:lpstr>E. Sonuç ve Değerlendirme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Cenk Özmutlu</cp:lastModifiedBy>
  <cp:revision>85</cp:revision>
  <dcterms:created xsi:type="dcterms:W3CDTF">2016-04-25T11:53:19Z</dcterms:created>
  <dcterms:modified xsi:type="dcterms:W3CDTF">2016-04-27T05:18:31Z</dcterms:modified>
</cp:coreProperties>
</file>