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9" r:id="rId4"/>
    <p:sldId id="290" r:id="rId5"/>
    <p:sldId id="297" r:id="rId6"/>
    <p:sldId id="291" r:id="rId7"/>
    <p:sldId id="292" r:id="rId8"/>
    <p:sldId id="293" r:id="rId9"/>
    <p:sldId id="294" r:id="rId10"/>
    <p:sldId id="295" r:id="rId11"/>
    <p:sldId id="296" r:id="rId12"/>
    <p:sldId id="288" r:id="rId13"/>
    <p:sldId id="287" r:id="rId14"/>
    <p:sldId id="298" r:id="rId15"/>
  </p:sldIdLst>
  <p:sldSz cx="12192000" cy="6858000"/>
  <p:notesSz cx="6858000" cy="9144000"/>
  <p:embeddedFontLst>
    <p:embeddedFont>
      <p:font typeface="Play" panose="020B0604020202020204" charset="0"/>
      <p:regular r:id="rId17"/>
      <p:bold r:id="rId18"/>
    </p:embeddedFont>
    <p:embeddedFont>
      <p:font typeface="Raleway" panose="020B0604020202020204" charset="-94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i3XQLSPHnmA4ayCo9x1qOQ6q8o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E753FA-FD4C-47E7-8261-1556CF955AC4}">
  <a:tblStyle styleId="{52E753FA-FD4C-47E7-8261-1556CF955AC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tr-T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" name="Google Shape;3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tr-T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tr-TR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55001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" name="Google Shape;3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" name="Google Shape;3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tr-TR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01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b44ff6a0d5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3b44ff6a0d5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3b44ff6a0d5_0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tr-TR"/>
              <a:t>13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57575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2354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&#214;&#287;renciahmetyasar.@dicle.edu.t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354"/>
                </a:solidFill>
                <a:latin typeface="+mn-lt"/>
              </a:rPr>
              <a:t>ÖNERİLER</a:t>
            </a:r>
            <a:endParaRPr lang="tr-TR" dirty="0"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9192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n-lt"/>
              </a:rPr>
              <a:t>KAYNAKLAR</a:t>
            </a:r>
            <a:endParaRPr lang="tr-TR" dirty="0">
              <a:solidFill>
                <a:srgbClr val="002354"/>
              </a:solidFill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bölümde, dinleyicilerin faydalanabilmesi için, araştırmanın temel/referans kaynakları listelenmelidir.</a:t>
            </a:r>
            <a:endParaRPr lang="tr-TR" altLang="tr-TR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031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endParaRPr/>
          </a:p>
        </p:txBody>
      </p:sp>
      <p:sp>
        <p:nvSpPr>
          <p:cNvPr id="248" name="Google Shape;2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tr-TR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Dikdörtgen 2"/>
          <p:cNvSpPr/>
          <p:nvPr/>
        </p:nvSpPr>
        <p:spPr>
          <a:xfrm>
            <a:off x="3714580" y="2967335"/>
            <a:ext cx="4762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SORU-CEVAP</a:t>
            </a:r>
            <a:endParaRPr lang="tr-TR" sz="5400" b="0" cap="none" spc="0" dirty="0">
              <a:ln w="0"/>
              <a:solidFill>
                <a:srgbClr val="00235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701" y="460897"/>
            <a:ext cx="5071740" cy="50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15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38200" y="588825"/>
            <a:ext cx="10515600" cy="3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tr-TR" sz="8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tr-TR" sz="8300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tr-TR" sz="8300" b="1" dirty="0" smtClean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EĞİTİM BİLİMLERİ ENSTİTÜSÜ</a:t>
            </a:r>
            <a:endParaRPr sz="8300" b="1" dirty="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" name="Metin Yer Tutucus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9251" y="588825"/>
            <a:ext cx="2064194" cy="2064194"/>
          </a:xfrm>
          <a:prstGeom prst="rect">
            <a:avLst/>
          </a:prstGeom>
          <a:ln>
            <a:solidFill>
              <a:srgbClr val="56C5CF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"/>
          <p:cNvSpPr txBox="1">
            <a:spLocks noGrp="1"/>
          </p:cNvSpPr>
          <p:nvPr>
            <p:ph type="title"/>
          </p:nvPr>
        </p:nvSpPr>
        <p:spPr>
          <a:xfrm>
            <a:off x="882588" y="864031"/>
            <a:ext cx="10471951" cy="3725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4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………………………ANA BİLİM DALI</a:t>
            </a:r>
            <a: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/>
            </a:r>
            <a:b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</a:br>
            <a:r>
              <a:rPr lang="tr-TR" sz="4700" b="1" dirty="0" smtClean="0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rPr>
              <a:t>SEMİNER SUNUMLARI</a:t>
            </a:r>
            <a:endParaRPr sz="8300" b="1" dirty="0">
              <a:solidFill>
                <a:schemeClr val="lt1"/>
              </a:solidFill>
              <a:latin typeface="+mj-lt"/>
              <a:ea typeface="Raleway"/>
              <a:cs typeface="Raleway"/>
              <a:sym typeface="Raleway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3DAD9DEB-AF95-8C4B-A250-A45081396647}"/>
              </a:ext>
            </a:extLst>
          </p:cNvPr>
          <p:cNvSpPr txBox="1"/>
          <p:nvPr/>
        </p:nvSpPr>
        <p:spPr>
          <a:xfrm>
            <a:off x="3898932" y="4058839"/>
            <a:ext cx="4641387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r-TR" sz="1800" b="1" dirty="0" smtClean="0">
                <a:solidFill>
                  <a:srgbClr val="FFC000"/>
                </a:solidFill>
                <a:latin typeface="+mn-lt"/>
                <a:ea typeface="Tahoma" pitchFamily="34" charset="0"/>
                <a:cs typeface="Tahoma" pitchFamily="34" charset="0"/>
              </a:rPr>
              <a:t>Seminer Tarihinizi yazınız. </a:t>
            </a:r>
          </a:p>
          <a:p>
            <a:pPr algn="ctr"/>
            <a:endParaRPr lang="tr-TR" sz="1050" b="1" dirty="0">
              <a:solidFill>
                <a:srgbClr val="FFC00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2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4373"/>
            <a:ext cx="1367066" cy="1367066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2068498"/>
            <a:ext cx="12192000" cy="47895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23211" y="380850"/>
            <a:ext cx="1330589" cy="1330589"/>
          </a:xfrm>
          <a:prstGeom prst="rect">
            <a:avLst/>
          </a:prstGeom>
          <a:ln>
            <a:solidFill>
              <a:srgbClr val="56C5CF"/>
            </a:solidFill>
          </a:ln>
        </p:spPr>
      </p:pic>
      <p:sp>
        <p:nvSpPr>
          <p:cNvPr id="6" name="Dikdörtgen 5"/>
          <p:cNvSpPr/>
          <p:nvPr/>
        </p:nvSpPr>
        <p:spPr>
          <a:xfrm>
            <a:off x="1796893" y="2886789"/>
            <a:ext cx="9060497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000" u="sng" dirty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SUNUM BAŞLIĞI</a:t>
            </a:r>
          </a:p>
          <a:p>
            <a:pPr algn="ctr"/>
            <a:r>
              <a:rPr lang="tr-TR" sz="3200" dirty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Öğrenci Adı Soyadı*, Danışman Adı Soyadı</a:t>
            </a:r>
            <a:r>
              <a:rPr lang="tr-TR" sz="3200" dirty="0" smtClean="0">
                <a:ln w="0"/>
                <a:solidFill>
                  <a:srgbClr val="00235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** </a:t>
            </a:r>
            <a:endParaRPr lang="tr-TR" sz="3200" dirty="0">
              <a:ln w="0"/>
              <a:solidFill>
                <a:srgbClr val="00235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tr-TR" dirty="0">
                <a:solidFill>
                  <a:srgbClr val="002354"/>
                </a:solidFill>
              </a:rPr>
              <a:t>*İlk isim Bölüm Bilgisi (</a:t>
            </a:r>
            <a:r>
              <a:rPr lang="tr-TR" dirty="0" err="1">
                <a:solidFill>
                  <a:srgbClr val="002354"/>
                </a:solidFill>
              </a:rPr>
              <a:t>Örn:Bursa</a:t>
            </a:r>
            <a:r>
              <a:rPr lang="tr-TR" dirty="0">
                <a:solidFill>
                  <a:srgbClr val="002354"/>
                </a:solidFill>
              </a:rPr>
              <a:t> Uludağ Üniversitesi, Eğitim Bilimleri Enstitüsü, (………. Bölümü)</a:t>
            </a:r>
          </a:p>
          <a:p>
            <a:pPr algn="ctr"/>
            <a:r>
              <a:rPr lang="tr-TR" dirty="0">
                <a:solidFill>
                  <a:srgbClr val="002354"/>
                </a:solidFill>
              </a:rPr>
              <a:t>**İkinci isim bölüm </a:t>
            </a:r>
            <a:r>
              <a:rPr lang="tr-TR" dirty="0" smtClean="0">
                <a:solidFill>
                  <a:srgbClr val="002354"/>
                </a:solidFill>
              </a:rPr>
              <a:t>bilgisi (</a:t>
            </a:r>
            <a:r>
              <a:rPr lang="tr-TR" dirty="0" err="1">
                <a:solidFill>
                  <a:srgbClr val="002354"/>
                </a:solidFill>
              </a:rPr>
              <a:t>Örn</a:t>
            </a:r>
            <a:r>
              <a:rPr lang="tr-TR" dirty="0">
                <a:solidFill>
                  <a:srgbClr val="002354"/>
                </a:solidFill>
              </a:rPr>
              <a:t>: Bursa Uludağ Üniversitesi, Eğitim Fakültesi, ………… Anabilim Dalı</a:t>
            </a:r>
          </a:p>
          <a:p>
            <a:pPr algn="ctr"/>
            <a:r>
              <a:rPr lang="tr-TR" dirty="0">
                <a:solidFill>
                  <a:srgbClr val="0000FF"/>
                </a:solidFill>
              </a:rPr>
              <a:t>*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Öğrenci 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e-posta (</a:t>
            </a:r>
            <a:r>
              <a:rPr lang="tr-TR" dirty="0" err="1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Örn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. </a:t>
            </a:r>
            <a:r>
              <a:rPr lang="tr-TR" dirty="0">
                <a:solidFill>
                  <a:srgbClr val="002354"/>
                </a:solidFill>
                <a:hlinkClick r:id="rId6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="" val="tx"/>
                    </a:ext>
                  </a:extLst>
                </a:hlinkClick>
              </a:rPr>
              <a:t>öğrencino@ogr.uludag.edu.tr</a:t>
            </a:r>
            <a:r>
              <a:rPr lang="tr-TR" dirty="0">
                <a:solidFill>
                  <a:srgbClr val="002354"/>
                </a:solidFill>
              </a:rPr>
              <a:t>)</a:t>
            </a:r>
          </a:p>
          <a:p>
            <a:pPr algn="ctr"/>
            <a:endParaRPr lang="tr-TR" sz="700" dirty="0"/>
          </a:p>
        </p:txBody>
      </p:sp>
    </p:spTree>
    <p:extLst>
      <p:ext uri="{BB962C8B-B14F-4D97-AF65-F5344CB8AC3E}">
        <p14:creationId xmlns:p14="http://schemas.microsoft.com/office/powerpoint/2010/main" val="270183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n-lt"/>
              </a:rPr>
              <a:t>GİRİŞ</a:t>
            </a:r>
            <a:endParaRPr lang="tr-TR" dirty="0">
              <a:solidFill>
                <a:srgbClr val="002354"/>
              </a:solidFill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Giriş bölümünde,</a:t>
            </a:r>
          </a:p>
          <a:p>
            <a:r>
              <a:rPr lang="tr-TR" dirty="0">
                <a:solidFill>
                  <a:srgbClr val="FF0000"/>
                </a:solidFill>
              </a:rPr>
              <a:t>Araştırmanın «konusu, sorunu, amacı ve önemi» açıklanmalıdır. Varsa </a:t>
            </a:r>
            <a:r>
              <a:rPr lang="tr-TR" dirty="0" err="1">
                <a:solidFill>
                  <a:srgbClr val="FF0000"/>
                </a:solidFill>
              </a:rPr>
              <a:t>sayıltılar</a:t>
            </a:r>
            <a:r>
              <a:rPr lang="tr-TR" dirty="0">
                <a:solidFill>
                  <a:srgbClr val="FF0000"/>
                </a:solidFill>
              </a:rPr>
              <a:t> (varsayımlar) ve sınırlılıklar da bu bölümde yer almalıdır.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191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9246833" cy="1325563"/>
          </a:xfrm>
        </p:spPr>
        <p:txBody>
          <a:bodyPr/>
          <a:lstStyle/>
          <a:p>
            <a:r>
              <a:rPr lang="tr-TR" dirty="0">
                <a:solidFill>
                  <a:srgbClr val="002354"/>
                </a:solidFill>
                <a:latin typeface="+mn-lt"/>
              </a:rPr>
              <a:t>KAVRAMSAL / KURAMSAL ÇERÇEVE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9680BA-3A95-0C72-7D85-3D652A3654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Kavramsal / Kuramsal Çerçeve bölümünde,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Araştırmanın teorik temelleri ve literatürdeki konumu kısaca verilmelidir. </a:t>
            </a:r>
          </a:p>
          <a:p>
            <a:pPr marL="11430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6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2354"/>
                </a:solidFill>
                <a:latin typeface="+mn-lt"/>
              </a:rPr>
              <a:t>YÖNTEM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93C448E9-9DE4-2787-1E93-1F3F29A39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293235"/>
          </a:xfrm>
          <a:prstGeom prst="rect">
            <a:avLst/>
          </a:prstGeom>
        </p:spPr>
        <p:txBody>
          <a:bodyPr wrap="square" lIns="43205" tIns="21603" rIns="43205" bIns="21603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Çalışmanın yöntem bölümünde</a:t>
            </a:r>
            <a:r>
              <a:rPr lang="tr-TR" altLang="tr-TR" sz="18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tr-TR" altLang="tr-TR" sz="18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Araştırma modeli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Veri toplama yöntemi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Evren ve örneklem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Kullanılan istatistiksel teknik(</a:t>
            </a:r>
            <a:r>
              <a:rPr lang="tr-TR" altLang="tr-TR" sz="1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ler</a:t>
            </a: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tr-TR" altLang="tr-TR" sz="1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e. Veri çözümleme yaklaşımı vb. yöntemsel konular açıklanmalıdır.</a:t>
            </a:r>
          </a:p>
          <a:p>
            <a:pPr marL="114300" indent="0" algn="just">
              <a:lnSpc>
                <a:spcPct val="150000"/>
              </a:lnSpc>
              <a:spcBef>
                <a:spcPct val="0"/>
              </a:spcBef>
              <a:buNone/>
            </a:pPr>
            <a:endParaRPr lang="tr-TR" altLang="tr-TR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9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j-lt"/>
              </a:rPr>
              <a:t>BULGULAR</a:t>
            </a:r>
            <a:endParaRPr lang="tr-TR" dirty="0">
              <a:latin typeface="+mj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Bu bölümde ulaşılan bulgular açıklanmalı ve yorumlanmalıdır.</a:t>
            </a:r>
          </a:p>
          <a:p>
            <a:endParaRPr lang="tr-TR" dirty="0">
              <a:solidFill>
                <a:srgbClr val="FF0000"/>
              </a:solidFill>
            </a:endParaRPr>
          </a:p>
          <a:p>
            <a:endParaRPr lang="tr-TR" dirty="0">
              <a:solidFill>
                <a:srgbClr val="FF0000"/>
              </a:solidFill>
            </a:endParaRPr>
          </a:p>
          <a:p>
            <a:r>
              <a:rPr lang="tr-TR" dirty="0">
                <a:solidFill>
                  <a:srgbClr val="FF0000"/>
                </a:solidFill>
              </a:rPr>
              <a:t>Not: BU BÖLÜMDEKİ SAYFALAR ÇOĞALTILABİLİR. SAYFA SAYISINDA BİR SINIRLAMA YOKTUR.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0298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354"/>
                </a:solidFill>
                <a:latin typeface="+mn-lt"/>
              </a:rPr>
              <a:t>SONUÇ VE TARTIŞMA</a:t>
            </a:r>
            <a:endParaRPr lang="tr-TR" dirty="0">
              <a:solidFill>
                <a:srgbClr val="002354"/>
              </a:solidFill>
              <a:latin typeface="+mn-lt"/>
            </a:endParaRP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altLang="tr-TR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 bölümde araştırmanın sonuçlarına yer verilmeli, ulaşılan sonuçlar </a:t>
            </a:r>
            <a:r>
              <a:rPr lang="tr-TR" altLang="tr-TR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tartışılmalıdır. 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2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Özel Tasarım">
  <a:themeElements>
    <a:clrScheme name="Özel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şablon oluşturalımBİDR YAZMA VE PUKÖ TEMELLİ RAPORLAMA EĞİTİMİ" id="{6D22C184-03AC-4366-B964-595115584A04}" vid="{9269CE74-E6B2-4848-9288-97B701A3107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202</Words>
  <Application>Microsoft Office PowerPoint</Application>
  <PresentationFormat>Geniş ekran</PresentationFormat>
  <Paragraphs>38</Paragraphs>
  <Slides>14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Play</vt:lpstr>
      <vt:lpstr>Times New Roman</vt:lpstr>
      <vt:lpstr>Raleway</vt:lpstr>
      <vt:lpstr>Tahoma</vt:lpstr>
      <vt:lpstr>Özel Tasarım</vt:lpstr>
      <vt:lpstr>PowerPoint Sunusu</vt:lpstr>
      <vt:lpstr>   EĞİTİM BİLİMLERİ ENSTİTÜSÜ</vt:lpstr>
      <vt:lpstr>………………………ANA BİLİM DALI  SEMİNER SUNUMLARI</vt:lpstr>
      <vt:lpstr>PowerPoint Sunusu</vt:lpstr>
      <vt:lpstr>GİRİŞ</vt:lpstr>
      <vt:lpstr>KAVRAMSAL / KURAMSAL ÇERÇEVE</vt:lpstr>
      <vt:lpstr>YÖNTEM</vt:lpstr>
      <vt:lpstr>BULGULAR</vt:lpstr>
      <vt:lpstr>SONUÇ VE TARTIŞMA</vt:lpstr>
      <vt:lpstr>ÖNERİLER</vt:lpstr>
      <vt:lpstr>KAYNAKLAR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Salih Canıtez</dc:creator>
  <cp:lastModifiedBy>**</cp:lastModifiedBy>
  <cp:revision>14</cp:revision>
  <dcterms:created xsi:type="dcterms:W3CDTF">2024-08-05T08:33:52Z</dcterms:created>
  <dcterms:modified xsi:type="dcterms:W3CDTF">2026-02-13T12:54:41Z</dcterms:modified>
</cp:coreProperties>
</file>